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8" r:id="rId20"/>
    <p:sldId id="274" r:id="rId21"/>
    <p:sldId id="307" r:id="rId22"/>
    <p:sldId id="275" r:id="rId23"/>
    <p:sldId id="276" r:id="rId24"/>
    <p:sldId id="277" r:id="rId25"/>
    <p:sldId id="278" r:id="rId26"/>
    <p:sldId id="279" r:id="rId27"/>
    <p:sldId id="280" r:id="rId28"/>
    <p:sldId id="313"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309" r:id="rId48"/>
    <p:sldId id="299" r:id="rId49"/>
    <p:sldId id="300" r:id="rId50"/>
    <p:sldId id="301" r:id="rId51"/>
    <p:sldId id="302" r:id="rId52"/>
    <p:sldId id="303" r:id="rId53"/>
    <p:sldId id="304" r:id="rId54"/>
    <p:sldId id="305" r:id="rId55"/>
    <p:sldId id="310" r:id="rId56"/>
    <p:sldId id="311" r:id="rId57"/>
    <p:sldId id="312" r:id="rId58"/>
    <p:sldId id="30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84" y="50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93B94-A0E4-4AE9-B4C2-B0244014F091}" type="datetimeFigureOut">
              <a:rPr lang="en-US" smtClean="0"/>
              <a:t>12/9/2019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BDDF0F-F6A5-4AF3-A166-DF6354B9F6B4}" type="slidenum">
              <a:rPr lang="en-US" smtClean="0"/>
              <a:t>‹#›</a:t>
            </a:fld>
            <a:endParaRPr lang="en-US"/>
          </a:p>
        </p:txBody>
      </p:sp>
    </p:spTree>
    <p:extLst>
      <p:ext uri="{BB962C8B-B14F-4D97-AF65-F5344CB8AC3E}">
        <p14:creationId xmlns:p14="http://schemas.microsoft.com/office/powerpoint/2010/main" val="2890452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none" dirty="0" smtClean="0"/>
              <a:t>Inherit</a:t>
            </a:r>
            <a:r>
              <a:rPr lang="en-US" b="1" i="1" u="none" baseline="0" dirty="0" smtClean="0"/>
              <a:t> the Wind</a:t>
            </a:r>
            <a:r>
              <a:rPr lang="en-US" b="1" i="0" u="none" baseline="0" dirty="0" smtClean="0"/>
              <a:t> is a fictionalized version of the case – it changes Clarence Darrow to “Henry Drummond” and William Jennings Bryan to “Matthew Harrison Brady.”  John Scopes becomes “Bertram Cates.”  The movie used the Scopes trial as a means of criticizing Joe McCarthy/McCarthyism.  In the movie, lots of things are much different than in real life – the William Jennings Bryan character dies in the courtroom at the end, the townspeople are  hostile and threatening, the Scopes character is arrested in his classroom while teaching a lesson, the Scopes character has a fiancée who is the daughter of the town’s anti-evolution minister, the Scopes character turned away from Christianity because the minister said a little boy who drowned was going to hell because he hadn’t been baptized, etc. – NONE of these things happened in real life and key characters in the movie are just made-up, fictional characters who never existed.</a:t>
            </a:r>
            <a:endParaRPr lang="en-US" b="1" i="1" u="none" dirty="0"/>
          </a:p>
        </p:txBody>
      </p:sp>
      <p:sp>
        <p:nvSpPr>
          <p:cNvPr id="4" name="Slide Number Placeholder 3"/>
          <p:cNvSpPr>
            <a:spLocks noGrp="1"/>
          </p:cNvSpPr>
          <p:nvPr>
            <p:ph type="sldNum" sz="quarter" idx="10"/>
          </p:nvPr>
        </p:nvSpPr>
        <p:spPr/>
        <p:txBody>
          <a:bodyPr/>
          <a:lstStyle/>
          <a:p>
            <a:fld id="{A0BDDF0F-F6A5-4AF3-A166-DF6354B9F6B4}" type="slidenum">
              <a:rPr lang="en-US" smtClean="0"/>
              <a:t>33</a:t>
            </a:fld>
            <a:endParaRPr lang="en-US"/>
          </a:p>
        </p:txBody>
      </p:sp>
    </p:spTree>
    <p:extLst>
      <p:ext uri="{BB962C8B-B14F-4D97-AF65-F5344CB8AC3E}">
        <p14:creationId xmlns:p14="http://schemas.microsoft.com/office/powerpoint/2010/main" val="319402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Joram</a:t>
            </a:r>
            <a:r>
              <a:rPr lang="en-US" baseline="0" dirty="0" smtClean="0"/>
              <a:t> P. asked “why did the KKK burn crosses?”  I found out:  the post-Civil War KKK did NOT burn crosses; that didn’t start until after 1905.  Burning of crosses actually dated back hundreds of years earlier – most relevant to the KKK, in old Scotland, a clan would burn a cross as a signal for all clansmen to come together to fight/defend the clan in battle.  The Klan said it wasn’t sacrilege to burn the cross, because they were actually “lighting” it in a display of faith.</a:t>
            </a:r>
            <a:endParaRPr lang="en-US" dirty="0"/>
          </a:p>
        </p:txBody>
      </p:sp>
      <p:sp>
        <p:nvSpPr>
          <p:cNvPr id="4" name="Slide Number Placeholder 3"/>
          <p:cNvSpPr>
            <a:spLocks noGrp="1"/>
          </p:cNvSpPr>
          <p:nvPr>
            <p:ph type="sldNum" sz="quarter" idx="10"/>
          </p:nvPr>
        </p:nvSpPr>
        <p:spPr/>
        <p:txBody>
          <a:bodyPr/>
          <a:lstStyle/>
          <a:p>
            <a:fld id="{A0BDDF0F-F6A5-4AF3-A166-DF6354B9F6B4}" type="slidenum">
              <a:rPr lang="en-US" smtClean="0"/>
              <a:t>37</a:t>
            </a:fld>
            <a:endParaRPr lang="en-US"/>
          </a:p>
        </p:txBody>
      </p:sp>
    </p:spTree>
    <p:extLst>
      <p:ext uri="{BB962C8B-B14F-4D97-AF65-F5344CB8AC3E}">
        <p14:creationId xmlns:p14="http://schemas.microsoft.com/office/powerpoint/2010/main" val="2931212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Marcus Garvey and W.E.B.</a:t>
            </a:r>
            <a:r>
              <a:rPr lang="en-US" baseline="0" dirty="0" smtClean="0"/>
              <a:t> DuBois hated each other:  DuBois said Garvey was “either a lunatic or a traitor” because of his belief in race separation; Garvey despised DuBois as a mixed-race “white man’s nigger.”  Garvey met with the KKK in Atlanta in 1922 and gave speeches thanking whites for Jim Crow laws.</a:t>
            </a:r>
            <a:endParaRPr lang="en-US" dirty="0"/>
          </a:p>
        </p:txBody>
      </p:sp>
      <p:sp>
        <p:nvSpPr>
          <p:cNvPr id="4" name="Slide Number Placeholder 3"/>
          <p:cNvSpPr>
            <a:spLocks noGrp="1"/>
          </p:cNvSpPr>
          <p:nvPr>
            <p:ph type="sldNum" sz="quarter" idx="10"/>
          </p:nvPr>
        </p:nvSpPr>
        <p:spPr/>
        <p:txBody>
          <a:bodyPr/>
          <a:lstStyle/>
          <a:p>
            <a:fld id="{A0BDDF0F-F6A5-4AF3-A166-DF6354B9F6B4}" type="slidenum">
              <a:rPr lang="en-US" smtClean="0"/>
              <a:t>39</a:t>
            </a:fld>
            <a:endParaRPr lang="en-US"/>
          </a:p>
        </p:txBody>
      </p:sp>
    </p:spTree>
    <p:extLst>
      <p:ext uri="{BB962C8B-B14F-4D97-AF65-F5344CB8AC3E}">
        <p14:creationId xmlns:p14="http://schemas.microsoft.com/office/powerpoint/2010/main" val="329867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DuBois and Planned Parenthood founder Margaret Sanger worked together on the controversial “Negro</a:t>
            </a:r>
            <a:r>
              <a:rPr lang="en-US" baseline="0" dirty="0" smtClean="0"/>
              <a:t> Project,” which was aimed at decreasing the number of babies born to poor black parents.</a:t>
            </a:r>
            <a:endParaRPr lang="en-US" dirty="0"/>
          </a:p>
        </p:txBody>
      </p:sp>
      <p:sp>
        <p:nvSpPr>
          <p:cNvPr id="4" name="Slide Number Placeholder 3"/>
          <p:cNvSpPr>
            <a:spLocks noGrp="1"/>
          </p:cNvSpPr>
          <p:nvPr>
            <p:ph type="sldNum" sz="quarter" idx="10"/>
          </p:nvPr>
        </p:nvSpPr>
        <p:spPr/>
        <p:txBody>
          <a:bodyPr/>
          <a:lstStyle/>
          <a:p>
            <a:fld id="{A0BDDF0F-F6A5-4AF3-A166-DF6354B9F6B4}" type="slidenum">
              <a:rPr lang="en-US" smtClean="0"/>
              <a:t>40</a:t>
            </a:fld>
            <a:endParaRPr lang="en-US"/>
          </a:p>
        </p:txBody>
      </p:sp>
    </p:spTree>
    <p:extLst>
      <p:ext uri="{BB962C8B-B14F-4D97-AF65-F5344CB8AC3E}">
        <p14:creationId xmlns:p14="http://schemas.microsoft.com/office/powerpoint/2010/main" val="3698431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BDDF0F-F6A5-4AF3-A166-DF6354B9F6B4}" type="slidenum">
              <a:rPr lang="en-US" smtClean="0"/>
              <a:t>49</a:t>
            </a:fld>
            <a:endParaRPr lang="en-US"/>
          </a:p>
        </p:txBody>
      </p:sp>
    </p:spTree>
    <p:extLst>
      <p:ext uri="{BB962C8B-B14F-4D97-AF65-F5344CB8AC3E}">
        <p14:creationId xmlns:p14="http://schemas.microsoft.com/office/powerpoint/2010/main" val="2760047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Although many forget</a:t>
            </a:r>
            <a:r>
              <a:rPr lang="en-US" b="1" baseline="0" dirty="0" smtClean="0"/>
              <a:t> Calvin Coolidge or dismiss him as a president who “didn’t do anything,” some (including many libertarians) consider him the best president ever – because he cut taxes, his administration did little to infringe on personal freedom, he kept the U.S. out of war, and the economy boomed while he was president.</a:t>
            </a:r>
            <a:endParaRPr lang="en-US" b="1" dirty="0"/>
          </a:p>
        </p:txBody>
      </p:sp>
      <p:sp>
        <p:nvSpPr>
          <p:cNvPr id="4" name="Slide Number Placeholder 3"/>
          <p:cNvSpPr>
            <a:spLocks noGrp="1"/>
          </p:cNvSpPr>
          <p:nvPr>
            <p:ph type="sldNum" sz="quarter" idx="10"/>
          </p:nvPr>
        </p:nvSpPr>
        <p:spPr/>
        <p:txBody>
          <a:bodyPr/>
          <a:lstStyle/>
          <a:p>
            <a:fld id="{A0BDDF0F-F6A5-4AF3-A166-DF6354B9F6B4}" type="slidenum">
              <a:rPr lang="en-US" smtClean="0"/>
              <a:t>50</a:t>
            </a:fld>
            <a:endParaRPr lang="en-US"/>
          </a:p>
        </p:txBody>
      </p:sp>
    </p:spTree>
    <p:extLst>
      <p:ext uri="{BB962C8B-B14F-4D97-AF65-F5344CB8AC3E}">
        <p14:creationId xmlns:p14="http://schemas.microsoft.com/office/powerpoint/2010/main" val="105350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That’s </a:t>
            </a:r>
            <a:r>
              <a:rPr lang="en-US" b="1" u="sng" dirty="0" smtClean="0"/>
              <a:t>not</a:t>
            </a:r>
            <a:r>
              <a:rPr lang="en-US" b="1" dirty="0" smtClean="0"/>
              <a:t> a Nazi gas station!  Swastikas were commonly used by American Indian tribes before WWII.</a:t>
            </a:r>
          </a:p>
          <a:p>
            <a:endParaRPr lang="en-US" dirty="0"/>
          </a:p>
        </p:txBody>
      </p:sp>
      <p:sp>
        <p:nvSpPr>
          <p:cNvPr id="4" name="Slide Number Placeholder 3"/>
          <p:cNvSpPr>
            <a:spLocks noGrp="1"/>
          </p:cNvSpPr>
          <p:nvPr>
            <p:ph type="sldNum" sz="quarter" idx="10"/>
          </p:nvPr>
        </p:nvSpPr>
        <p:spPr/>
        <p:txBody>
          <a:bodyPr/>
          <a:lstStyle/>
          <a:p>
            <a:fld id="{A0BDDF0F-F6A5-4AF3-A166-DF6354B9F6B4}" type="slidenum">
              <a:rPr lang="en-US" smtClean="0"/>
              <a:t>54</a:t>
            </a:fld>
            <a:endParaRPr lang="en-US"/>
          </a:p>
        </p:txBody>
      </p:sp>
    </p:spTree>
    <p:extLst>
      <p:ext uri="{BB962C8B-B14F-4D97-AF65-F5344CB8AC3E}">
        <p14:creationId xmlns:p14="http://schemas.microsoft.com/office/powerpoint/2010/main" val="343873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BBE320A-A719-4303-9FB9-96E75A3BA3C0}" type="datetimeFigureOut">
              <a:rPr lang="en-US" smtClean="0"/>
              <a:t>12/9/2019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315D1BE-5AD9-49DD-B6A4-BB868B520DB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E320A-A719-4303-9FB9-96E75A3BA3C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E320A-A719-4303-9FB9-96E75A3BA3C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BE320A-A719-4303-9FB9-96E75A3BA3C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BBE320A-A719-4303-9FB9-96E75A3BA3C0}"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5D1BE-5AD9-49DD-B6A4-BB868B520DB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BE320A-A719-4303-9FB9-96E75A3BA3C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BBE320A-A719-4303-9FB9-96E75A3BA3C0}"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BBE320A-A719-4303-9FB9-96E75A3BA3C0}"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E320A-A719-4303-9FB9-96E75A3BA3C0}"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BBE320A-A719-4303-9FB9-96E75A3BA3C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5D1BE-5AD9-49DD-B6A4-BB868B520D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BBE320A-A719-4303-9FB9-96E75A3BA3C0}"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315D1BE-5AD9-49DD-B6A4-BB868B520DB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BBE320A-A719-4303-9FB9-96E75A3BA3C0}" type="datetimeFigureOut">
              <a:rPr lang="en-US" smtClean="0"/>
              <a:t>12/9/2019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15D1BE-5AD9-49DD-B6A4-BB868B520DB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4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49.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6.gif"/><Relationship Id="rId4" Type="http://schemas.openxmlformats.org/officeDocument/2006/relationships/image" Target="../media/image75.jpeg"/></Relationships>
</file>

<file path=ppt/slides/_rels/slide51.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52.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5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U.S. History</a:t>
            </a:r>
            <a:br>
              <a:rPr lang="en-US" dirty="0" smtClean="0"/>
            </a:br>
            <a:r>
              <a:rPr lang="en-US" dirty="0" smtClean="0"/>
              <a:t>Post WWI:  The 1920s</a:t>
            </a:r>
            <a:endParaRPr lang="en-US" dirty="0"/>
          </a:p>
        </p:txBody>
      </p:sp>
      <p:sp>
        <p:nvSpPr>
          <p:cNvPr id="3" name="Subtitle 2"/>
          <p:cNvSpPr>
            <a:spLocks noGrp="1"/>
          </p:cNvSpPr>
          <p:nvPr>
            <p:ph type="subTitle" idx="1"/>
          </p:nvPr>
        </p:nvSpPr>
        <p:spPr/>
        <p:txBody>
          <a:bodyPr/>
          <a:lstStyle/>
          <a:p>
            <a:pPr algn="ctr"/>
            <a:r>
              <a:rPr lang="en-US" b="1" dirty="0" smtClean="0"/>
              <a:t>Dr. Donnelly</a:t>
            </a:r>
            <a:endParaRPr lang="en-US" b="1" dirty="0"/>
          </a:p>
        </p:txBody>
      </p:sp>
    </p:spTree>
    <p:extLst>
      <p:ext uri="{BB962C8B-B14F-4D97-AF65-F5344CB8AC3E}">
        <p14:creationId xmlns:p14="http://schemas.microsoft.com/office/powerpoint/2010/main" val="1655795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pPr algn="ctr"/>
            <a:r>
              <a:rPr lang="en-US" b="1" dirty="0" smtClean="0"/>
              <a:t>Rural-Urban Split</a:t>
            </a:r>
            <a:endParaRPr lang="en-US" b="1" dirty="0"/>
          </a:p>
        </p:txBody>
      </p:sp>
      <p:sp>
        <p:nvSpPr>
          <p:cNvPr id="3" name="Content Placeholder 2"/>
          <p:cNvSpPr>
            <a:spLocks noGrp="1"/>
          </p:cNvSpPr>
          <p:nvPr>
            <p:ph idx="1"/>
          </p:nvPr>
        </p:nvSpPr>
        <p:spPr>
          <a:xfrm>
            <a:off x="152400" y="1143000"/>
            <a:ext cx="4038600" cy="5638800"/>
          </a:xfrm>
        </p:spPr>
        <p:txBody>
          <a:bodyPr>
            <a:normAutofit fontScale="92500" lnSpcReduction="20000"/>
          </a:bodyPr>
          <a:lstStyle/>
          <a:p>
            <a:r>
              <a:rPr lang="en-US" b="1" dirty="0" smtClean="0"/>
              <a:t>Weak farm market, combined with booming industry in the cities, led 6 million Americans to move from rural to urban areas in the 1920s – </a:t>
            </a:r>
            <a:r>
              <a:rPr lang="en-US" b="1" u="sng" dirty="0" smtClean="0"/>
              <a:t>first</a:t>
            </a:r>
            <a:r>
              <a:rPr lang="en-US" b="1" dirty="0" smtClean="0"/>
              <a:t> time in U.S. history that more people lived in urban than rural areas.</a:t>
            </a:r>
          </a:p>
          <a:p>
            <a:r>
              <a:rPr lang="en-US" b="1" dirty="0" smtClean="0"/>
              <a:t>This migration to the cities doubled enrollment in the U.S.’s urban public schools.</a:t>
            </a:r>
          </a:p>
          <a:p>
            <a:r>
              <a:rPr lang="en-US" b="1" dirty="0" smtClean="0"/>
              <a:t>Rural people tended to be more traditional; urban people tended to want change.</a:t>
            </a:r>
          </a:p>
        </p:txBody>
      </p:sp>
    </p:spTree>
    <p:extLst>
      <p:ext uri="{BB962C8B-B14F-4D97-AF65-F5344CB8AC3E}">
        <p14:creationId xmlns:p14="http://schemas.microsoft.com/office/powerpoint/2010/main" val="399779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ctr"/>
            <a:r>
              <a:rPr lang="en-US" b="1" dirty="0" smtClean="0"/>
              <a:t>Flappers (#9-11)</a:t>
            </a:r>
            <a:endParaRPr lang="en-US" b="1" dirty="0"/>
          </a:p>
        </p:txBody>
      </p:sp>
      <p:sp>
        <p:nvSpPr>
          <p:cNvPr id="3" name="Content Placeholder 2"/>
          <p:cNvSpPr>
            <a:spLocks noGrp="1"/>
          </p:cNvSpPr>
          <p:nvPr>
            <p:ph idx="1"/>
          </p:nvPr>
        </p:nvSpPr>
        <p:spPr>
          <a:xfrm>
            <a:off x="1" y="1143000"/>
            <a:ext cx="4990882" cy="5562600"/>
          </a:xfrm>
        </p:spPr>
        <p:txBody>
          <a:bodyPr>
            <a:normAutofit fontScale="92500" lnSpcReduction="20000"/>
          </a:bodyPr>
          <a:lstStyle/>
          <a:p>
            <a:r>
              <a:rPr lang="en-US" sz="2400" b="1" dirty="0" smtClean="0"/>
              <a:t>Some American women became flappers – represented a change in women’s morals, manners, &amp; fashions (shorter skirts = change in morals </a:t>
            </a:r>
            <a:r>
              <a:rPr lang="en-US" sz="2400" b="1" smtClean="0"/>
              <a:t>&amp; manners).</a:t>
            </a:r>
            <a:endParaRPr lang="en-US" sz="2400" b="1" dirty="0" smtClean="0"/>
          </a:p>
          <a:p>
            <a:r>
              <a:rPr lang="en-US" sz="2400" b="1" dirty="0" smtClean="0"/>
              <a:t>Flapper culture included dancing to jazz music (the Charleston &amp; the Lindy were two favorite dances), wearing gaudy jewelry, short (bobbed) hairstyles, shorter skirts, drinking alcohol (illegal then because of the 18</a:t>
            </a:r>
            <a:r>
              <a:rPr lang="en-US" sz="2400" b="1" baseline="30000" dirty="0" smtClean="0"/>
              <a:t>th</a:t>
            </a:r>
            <a:r>
              <a:rPr lang="en-US" sz="2400" b="1" dirty="0" smtClean="0"/>
              <a:t> Amendment), and smoking cigarettes.</a:t>
            </a:r>
          </a:p>
          <a:p>
            <a:r>
              <a:rPr lang="en-US" sz="1800" b="1" dirty="0" smtClean="0"/>
              <a:t>Also had their own slang:  if something was “the berries,” or “the cat’s pajama’s,” it was good;  “butt me” meant “give me a cigarette,” a divorced woman was called a “fire alarm,” etc. </a:t>
            </a:r>
            <a:endParaRPr lang="en-US" sz="1800" b="1" dirty="0"/>
          </a:p>
        </p:txBody>
      </p:sp>
      <p:pic>
        <p:nvPicPr>
          <p:cNvPr id="4" name="Picture 3" descr="Photo of five woman waling down the street dressed as flapp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0883" y="1404889"/>
            <a:ext cx="3855244" cy="2887711"/>
          </a:xfrm>
          <a:prstGeom prst="rect">
            <a:avLst/>
          </a:prstGeom>
        </p:spPr>
      </p:pic>
      <p:pic>
        <p:nvPicPr>
          <p:cNvPr id="5" name="Picture 4" descr="Photo of a woman posing next to a spare tire cover that reads &quot;Repeal the 18th Ammendmen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8603" y="4329545"/>
            <a:ext cx="1885950" cy="2419350"/>
          </a:xfrm>
          <a:prstGeom prst="rect">
            <a:avLst/>
          </a:prstGeom>
        </p:spPr>
      </p:pic>
    </p:spTree>
    <p:extLst>
      <p:ext uri="{BB962C8B-B14F-4D97-AF65-F5344CB8AC3E}">
        <p14:creationId xmlns:p14="http://schemas.microsoft.com/office/powerpoint/2010/main" val="353860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4000" b="1" dirty="0" smtClean="0"/>
              <a:t>African Americans in the North (#24)</a:t>
            </a:r>
            <a:endParaRPr lang="en-US" sz="4000" b="1" dirty="0"/>
          </a:p>
        </p:txBody>
      </p:sp>
      <p:sp>
        <p:nvSpPr>
          <p:cNvPr id="3" name="Content Placeholder 2"/>
          <p:cNvSpPr>
            <a:spLocks noGrp="1"/>
          </p:cNvSpPr>
          <p:nvPr>
            <p:ph idx="1"/>
          </p:nvPr>
        </p:nvSpPr>
        <p:spPr>
          <a:xfrm>
            <a:off x="76200" y="1219200"/>
            <a:ext cx="4876800" cy="5105400"/>
          </a:xfrm>
        </p:spPr>
        <p:txBody>
          <a:bodyPr>
            <a:normAutofit fontScale="92500"/>
          </a:bodyPr>
          <a:lstStyle/>
          <a:p>
            <a:r>
              <a:rPr lang="en-US" b="1" dirty="0" smtClean="0"/>
              <a:t>The Great Migration continued as segregation drove many African Americans away from the South; at the same time, there were job opportunities for them in the North.</a:t>
            </a:r>
          </a:p>
          <a:p>
            <a:r>
              <a:rPr lang="en-US" b="1" dirty="0" smtClean="0"/>
              <a:t>Still often found only menial manual-labor jobs in the North and faced anger from whites as blacks competed against them for jobs.</a:t>
            </a:r>
            <a:endParaRPr lang="en-US" b="1" dirty="0"/>
          </a:p>
        </p:txBody>
      </p:sp>
      <p:pic>
        <p:nvPicPr>
          <p:cNvPr id="4" name="Picture 3" descr="Photo of two African American men waling down the street carrying suitcas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972" y="1371600"/>
            <a:ext cx="3983088" cy="2895600"/>
          </a:xfrm>
          <a:prstGeom prst="rect">
            <a:avLst/>
          </a:prstGeom>
        </p:spPr>
      </p:pic>
    </p:spTree>
    <p:extLst>
      <p:ext uri="{BB962C8B-B14F-4D97-AF65-F5344CB8AC3E}">
        <p14:creationId xmlns:p14="http://schemas.microsoft.com/office/powerpoint/2010/main" val="152710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The National Origins Act (#15-16)</a:t>
            </a:r>
            <a:endParaRPr lang="en-US" b="1" dirty="0"/>
          </a:p>
        </p:txBody>
      </p:sp>
      <p:sp>
        <p:nvSpPr>
          <p:cNvPr id="3" name="Content Placeholder 2"/>
          <p:cNvSpPr>
            <a:spLocks noGrp="1"/>
          </p:cNvSpPr>
          <p:nvPr>
            <p:ph idx="1"/>
          </p:nvPr>
        </p:nvSpPr>
        <p:spPr>
          <a:xfrm>
            <a:off x="76200" y="1295400"/>
            <a:ext cx="5334000" cy="5486400"/>
          </a:xfrm>
        </p:spPr>
        <p:txBody>
          <a:bodyPr>
            <a:normAutofit fontScale="92500" lnSpcReduction="10000"/>
          </a:bodyPr>
          <a:lstStyle/>
          <a:p>
            <a:r>
              <a:rPr lang="en-US" b="1" dirty="0" smtClean="0"/>
              <a:t>The National Origins Act was passed by Congress in 1924 to limit the number of immigrants who could move into the U.S.</a:t>
            </a:r>
          </a:p>
          <a:p>
            <a:r>
              <a:rPr lang="en-US" b="1" dirty="0" smtClean="0"/>
              <a:t>The number of immigrants allowed from countries in Asia and eastern &amp; southern Europe was very small (quota of zero for some nations).</a:t>
            </a:r>
          </a:p>
          <a:p>
            <a:pPr lvl="1"/>
            <a:r>
              <a:rPr lang="en-US" b="1" dirty="0" smtClean="0"/>
              <a:t>Many immigrants were seen as a threat to America.</a:t>
            </a:r>
          </a:p>
          <a:p>
            <a:r>
              <a:rPr lang="en-US" b="1" dirty="0" smtClean="0"/>
              <a:t>U.S. began getting more immigrants from Canada &amp; Mexico since the National Origins Act didn’t affect them.</a:t>
            </a:r>
            <a:endParaRPr lang="en-US" b="1" dirty="0"/>
          </a:p>
        </p:txBody>
      </p:sp>
      <p:pic>
        <p:nvPicPr>
          <p:cNvPr id="5" name="Picture 4" descr="Photo of a newspaper with the headline &quot;Immigration Bill is Signed by President; Japanese Ban Becomes Effective on July 1&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2590800"/>
            <a:ext cx="3251200" cy="2600960"/>
          </a:xfrm>
          <a:prstGeom prst="rect">
            <a:avLst/>
          </a:prstGeom>
        </p:spPr>
      </p:pic>
    </p:spTree>
    <p:extLst>
      <p:ext uri="{BB962C8B-B14F-4D97-AF65-F5344CB8AC3E}">
        <p14:creationId xmlns:p14="http://schemas.microsoft.com/office/powerpoint/2010/main" val="33229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Growth of Suburbs (#19)</a:t>
            </a:r>
            <a:endParaRPr lang="en-US" b="1" dirty="0"/>
          </a:p>
        </p:txBody>
      </p:sp>
      <p:sp>
        <p:nvSpPr>
          <p:cNvPr id="3" name="Content Placeholder 2"/>
          <p:cNvSpPr>
            <a:spLocks noGrp="1"/>
          </p:cNvSpPr>
          <p:nvPr>
            <p:ph idx="1"/>
          </p:nvPr>
        </p:nvSpPr>
        <p:spPr>
          <a:xfrm>
            <a:off x="152400" y="1295400"/>
            <a:ext cx="8915400" cy="1371600"/>
          </a:xfrm>
        </p:spPr>
        <p:txBody>
          <a:bodyPr>
            <a:normAutofit/>
          </a:bodyPr>
          <a:lstStyle/>
          <a:p>
            <a:r>
              <a:rPr lang="en-US" b="1" dirty="0" smtClean="0"/>
              <a:t>Suburbs grew near major cities as buses &amp; cars became common – more professionals moved out of the cities.</a:t>
            </a:r>
          </a:p>
          <a:p>
            <a:r>
              <a:rPr lang="en-US" b="1" dirty="0" smtClean="0"/>
              <a:t>Buses replaced trolleys as mass transit in many cities.</a:t>
            </a:r>
            <a:endParaRPr lang="en-US" b="1" dirty="0"/>
          </a:p>
        </p:txBody>
      </p:sp>
      <p:pic>
        <p:nvPicPr>
          <p:cNvPr id="4" name="Picture 3" descr="Photo of a hou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971800"/>
            <a:ext cx="4495800" cy="2817368"/>
          </a:xfrm>
          <a:prstGeom prst="rect">
            <a:avLst/>
          </a:prstGeom>
        </p:spPr>
      </p:pic>
      <p:pic>
        <p:nvPicPr>
          <p:cNvPr id="5" name="Picture 4" descr="Photo of a trolley car with two workers posing in front of 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959" y="2981036"/>
            <a:ext cx="4282181" cy="2505364"/>
          </a:xfrm>
          <a:prstGeom prst="rect">
            <a:avLst/>
          </a:prstGeom>
        </p:spPr>
      </p:pic>
    </p:spTree>
    <p:extLst>
      <p:ext uri="{BB962C8B-B14F-4D97-AF65-F5344CB8AC3E}">
        <p14:creationId xmlns:p14="http://schemas.microsoft.com/office/powerpoint/2010/main" val="837688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b="1" dirty="0" smtClean="0"/>
              <a:t>Growth of Mass Media (#21)</a:t>
            </a:r>
            <a:endParaRPr lang="en-US" b="1" dirty="0"/>
          </a:p>
        </p:txBody>
      </p:sp>
      <p:sp>
        <p:nvSpPr>
          <p:cNvPr id="3" name="Content Placeholder 2"/>
          <p:cNvSpPr>
            <a:spLocks noGrp="1"/>
          </p:cNvSpPr>
          <p:nvPr>
            <p:ph idx="1"/>
          </p:nvPr>
        </p:nvSpPr>
        <p:spPr>
          <a:xfrm>
            <a:off x="76200" y="1219200"/>
            <a:ext cx="3429000" cy="5562600"/>
          </a:xfrm>
        </p:spPr>
        <p:txBody>
          <a:bodyPr>
            <a:normAutofit fontScale="92500" lnSpcReduction="20000"/>
          </a:bodyPr>
          <a:lstStyle/>
          <a:p>
            <a:r>
              <a:rPr lang="en-US" b="1" dirty="0" smtClean="0"/>
              <a:t>Movies:  silent films began in the 1890s; “talkies” (movies with sound) began in 1927 with Al Jolson’s </a:t>
            </a:r>
            <a:r>
              <a:rPr lang="en-US" b="1" i="1" dirty="0" smtClean="0"/>
              <a:t>The Jazz </a:t>
            </a:r>
            <a:r>
              <a:rPr lang="en-US" b="1" i="1" dirty="0"/>
              <a:t>Singer:  </a:t>
            </a:r>
            <a:r>
              <a:rPr lang="en-US" b="1" dirty="0" smtClean="0"/>
              <a:t>Introduction of sound was the big change in movies.</a:t>
            </a:r>
          </a:p>
          <a:p>
            <a:r>
              <a:rPr lang="en-US" b="1" dirty="0" smtClean="0"/>
              <a:t>Early movie stars included Greta </a:t>
            </a:r>
            <a:r>
              <a:rPr lang="en-US" b="1" dirty="0" err="1" smtClean="0"/>
              <a:t>Garbo</a:t>
            </a:r>
            <a:r>
              <a:rPr lang="en-US" b="1" dirty="0" smtClean="0"/>
              <a:t>, Lillian Gish, and Charlie Chaplin.</a:t>
            </a:r>
          </a:p>
          <a:p>
            <a:r>
              <a:rPr lang="en-US" b="1" dirty="0" smtClean="0"/>
              <a:t>Movies were very popular and cheap to attend.</a:t>
            </a:r>
            <a:endParaRPr lang="en-US" b="1" dirty="0"/>
          </a:p>
        </p:txBody>
      </p:sp>
      <p:pic>
        <p:nvPicPr>
          <p:cNvPr id="4" name="Picture 3" descr="Photo of Al Jolson of the cover of &quot;The Jazz Singer&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1295400"/>
            <a:ext cx="1421300" cy="2566987"/>
          </a:xfrm>
          <a:prstGeom prst="rect">
            <a:avLst/>
          </a:prstGeom>
        </p:spPr>
      </p:pic>
      <p:pic>
        <p:nvPicPr>
          <p:cNvPr id="5" name="Picture 4" descr="Photo of Lilian Gish"/>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000500"/>
            <a:ext cx="1958043" cy="2526507"/>
          </a:xfrm>
          <a:prstGeom prst="rect">
            <a:avLst/>
          </a:prstGeom>
        </p:spPr>
      </p:pic>
      <p:pic>
        <p:nvPicPr>
          <p:cNvPr id="6" name="Picture 5" descr="Photo of Greta Garb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1265382"/>
            <a:ext cx="2667000" cy="2667000"/>
          </a:xfrm>
          <a:prstGeom prst="rect">
            <a:avLst/>
          </a:prstGeom>
        </p:spPr>
      </p:pic>
      <p:pic>
        <p:nvPicPr>
          <p:cNvPr id="7" name="Picture 6" descr="Photo of Charlie Chapli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4026" y="4000500"/>
            <a:ext cx="1803787" cy="2781300"/>
          </a:xfrm>
          <a:prstGeom prst="rect">
            <a:avLst/>
          </a:prstGeom>
        </p:spPr>
      </p:pic>
    </p:spTree>
    <p:extLst>
      <p:ext uri="{BB962C8B-B14F-4D97-AF65-F5344CB8AC3E}">
        <p14:creationId xmlns:p14="http://schemas.microsoft.com/office/powerpoint/2010/main" val="162212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91312"/>
          </a:xfrm>
        </p:spPr>
        <p:txBody>
          <a:bodyPr>
            <a:normAutofit fontScale="90000"/>
          </a:bodyPr>
          <a:lstStyle/>
          <a:p>
            <a:pPr algn="ctr"/>
            <a:r>
              <a:rPr lang="en-US" sz="4000" b="1" dirty="0" smtClean="0"/>
              <a:t>Mass Media:  Newspapers &amp; Magazines (#20)</a:t>
            </a:r>
            <a:endParaRPr lang="en-US" sz="4000" b="1" dirty="0"/>
          </a:p>
        </p:txBody>
      </p:sp>
      <p:sp>
        <p:nvSpPr>
          <p:cNvPr id="3" name="Content Placeholder 2"/>
          <p:cNvSpPr>
            <a:spLocks noGrp="1"/>
          </p:cNvSpPr>
          <p:nvPr>
            <p:ph idx="1"/>
          </p:nvPr>
        </p:nvSpPr>
        <p:spPr>
          <a:xfrm>
            <a:off x="76200" y="1295400"/>
            <a:ext cx="5486400" cy="5486400"/>
          </a:xfrm>
        </p:spPr>
        <p:txBody>
          <a:bodyPr>
            <a:normAutofit fontScale="92500" lnSpcReduction="10000"/>
          </a:bodyPr>
          <a:lstStyle/>
          <a:p>
            <a:r>
              <a:rPr lang="en-US" b="1" dirty="0" smtClean="0"/>
              <a:t>Newspapers got bigger &amp; more popular in the 1920s – many independent papers were bought by chains.</a:t>
            </a:r>
          </a:p>
          <a:p>
            <a:r>
              <a:rPr lang="en-US" b="1" dirty="0" smtClean="0"/>
              <a:t>Many newspapers were tabloids that focused on profits, not quality journalism.</a:t>
            </a:r>
            <a:endParaRPr lang="en-US" b="1" dirty="0"/>
          </a:p>
          <a:p>
            <a:r>
              <a:rPr lang="en-US" b="1" dirty="0" smtClean="0"/>
              <a:t>National magazines like </a:t>
            </a:r>
            <a:r>
              <a:rPr lang="en-US" b="1" i="1" dirty="0" smtClean="0"/>
              <a:t>Life</a:t>
            </a:r>
            <a:r>
              <a:rPr lang="en-US" b="1" dirty="0" smtClean="0"/>
              <a:t> became popular.</a:t>
            </a:r>
          </a:p>
          <a:p>
            <a:r>
              <a:rPr lang="en-US" b="1" dirty="0" smtClean="0"/>
              <a:t>Because people in all parts of America read the same articles in magazines &amp; newspapers (and saw the same movies), America developed more of a common national popular culture.</a:t>
            </a:r>
            <a:endParaRPr lang="en-US" b="1" dirty="0"/>
          </a:p>
        </p:txBody>
      </p:sp>
      <p:pic>
        <p:nvPicPr>
          <p:cNvPr id="4" name="Picture 3" descr="Photo of Life magizine cover. The cover show a cartoon of a woman driving a car with metal pieces flying everywhere. There is also a police officer with his ears plugg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1447800"/>
            <a:ext cx="3132833" cy="4090416"/>
          </a:xfrm>
          <a:prstGeom prst="rect">
            <a:avLst/>
          </a:prstGeom>
        </p:spPr>
      </p:pic>
    </p:spTree>
    <p:extLst>
      <p:ext uri="{BB962C8B-B14F-4D97-AF65-F5344CB8AC3E}">
        <p14:creationId xmlns:p14="http://schemas.microsoft.com/office/powerpoint/2010/main" val="39885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t>Radio!  (#20)</a:t>
            </a:r>
            <a:endParaRPr lang="en-US" b="1" dirty="0"/>
          </a:p>
        </p:txBody>
      </p:sp>
      <p:sp>
        <p:nvSpPr>
          <p:cNvPr id="3" name="Content Placeholder 2"/>
          <p:cNvSpPr>
            <a:spLocks noGrp="1"/>
          </p:cNvSpPr>
          <p:nvPr>
            <p:ph idx="1"/>
          </p:nvPr>
        </p:nvSpPr>
        <p:spPr>
          <a:xfrm>
            <a:off x="76200" y="1219200"/>
            <a:ext cx="5791200" cy="5562600"/>
          </a:xfrm>
        </p:spPr>
        <p:txBody>
          <a:bodyPr>
            <a:normAutofit fontScale="92500" lnSpcReduction="10000"/>
          </a:bodyPr>
          <a:lstStyle/>
          <a:p>
            <a:r>
              <a:rPr lang="en-US" b="1" dirty="0" smtClean="0"/>
              <a:t>Invented by Marconi in the 1880s, radios were mostly used for </a:t>
            </a:r>
            <a:r>
              <a:rPr lang="en-US" sz="4400" b="1" dirty="0" smtClean="0"/>
              <a:t>1</a:t>
            </a:r>
            <a:r>
              <a:rPr lang="en-US" b="1" dirty="0" smtClean="0"/>
              <a:t>-on-</a:t>
            </a:r>
            <a:r>
              <a:rPr lang="en-US" sz="4400" b="1" dirty="0" smtClean="0"/>
              <a:t>1</a:t>
            </a:r>
            <a:r>
              <a:rPr lang="en-US" b="1" dirty="0" smtClean="0"/>
              <a:t> communication until 1920.</a:t>
            </a:r>
          </a:p>
          <a:p>
            <a:r>
              <a:rPr lang="en-US" b="1" dirty="0" smtClean="0"/>
              <a:t>The first radio station was KDKA in Pittsburgh; by 1922, there were over 500 radio stations in the U.S.</a:t>
            </a:r>
          </a:p>
          <a:p>
            <a:r>
              <a:rPr lang="en-US" b="1" dirty="0" smtClean="0"/>
              <a:t>Networks like NBC radio played the same programs on all their stations, so most Americans heard the same music, news, radio shows, sports, etc., no matter where they lived.</a:t>
            </a:r>
          </a:p>
          <a:p>
            <a:r>
              <a:rPr lang="en-US" b="1" dirty="0" smtClean="0"/>
              <a:t>Again, this helped the U.S. develop a common popular culture that was similar in all parts of the country.</a:t>
            </a:r>
            <a:endParaRPr lang="en-US" b="1" dirty="0"/>
          </a:p>
        </p:txBody>
      </p:sp>
      <p:pic>
        <p:nvPicPr>
          <p:cNvPr id="4" name="Picture 3" descr="Drawing of a couple inside a house. The husband wearing a tux is sitting in a chair smoking while looking at his wife. His wife wearing a red dress is sitting on a bench next to a radi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588655"/>
            <a:ext cx="3182195" cy="2895600"/>
          </a:xfrm>
          <a:prstGeom prst="rect">
            <a:avLst/>
          </a:prstGeom>
        </p:spPr>
      </p:pic>
    </p:spTree>
    <p:extLst>
      <p:ext uri="{BB962C8B-B14F-4D97-AF65-F5344CB8AC3E}">
        <p14:creationId xmlns:p14="http://schemas.microsoft.com/office/powerpoint/2010/main" val="311754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029200" cy="609600"/>
          </a:xfrm>
        </p:spPr>
        <p:txBody>
          <a:bodyPr>
            <a:normAutofit fontScale="90000"/>
          </a:bodyPr>
          <a:lstStyle/>
          <a:p>
            <a:pPr algn="ctr"/>
            <a:r>
              <a:rPr lang="en-US" b="1" dirty="0" smtClean="0"/>
              <a:t>The Jazz Age (#23)</a:t>
            </a:r>
            <a:endParaRPr lang="en-US" b="1" dirty="0"/>
          </a:p>
        </p:txBody>
      </p:sp>
      <p:sp>
        <p:nvSpPr>
          <p:cNvPr id="3" name="Content Placeholder 2"/>
          <p:cNvSpPr>
            <a:spLocks noGrp="1"/>
          </p:cNvSpPr>
          <p:nvPr>
            <p:ph idx="1"/>
          </p:nvPr>
        </p:nvSpPr>
        <p:spPr>
          <a:xfrm>
            <a:off x="76200" y="1143000"/>
            <a:ext cx="5867400" cy="5562600"/>
          </a:xfrm>
        </p:spPr>
        <p:txBody>
          <a:bodyPr>
            <a:normAutofit fontScale="92500" lnSpcReduction="20000"/>
          </a:bodyPr>
          <a:lstStyle/>
          <a:p>
            <a:r>
              <a:rPr lang="en-US" b="1" dirty="0" smtClean="0"/>
              <a:t>The 1920s were called the Roaring Twenties (because of the booming economy and exploding pop culture lifestyle) and the Jazz Age (because of the popularity of jazz music, which had been taken from the South to the North by African Americans).</a:t>
            </a:r>
          </a:p>
          <a:p>
            <a:r>
              <a:rPr lang="en-US" b="1" dirty="0" smtClean="0"/>
              <a:t>Jazz musicians like Louis Armstrong, Duke Ellington, and Benny Goodman were very popular.</a:t>
            </a:r>
          </a:p>
          <a:p>
            <a:r>
              <a:rPr lang="en-US" b="1" dirty="0" smtClean="0"/>
              <a:t>Flapper culture revolved around jazz music, as popular flapper dances like the Charleston and the Lindy were done to jazz</a:t>
            </a:r>
            <a:r>
              <a:rPr lang="en-US" b="1" dirty="0"/>
              <a:t>. </a:t>
            </a:r>
            <a:endParaRPr lang="en-US" b="1" dirty="0" smtClean="0"/>
          </a:p>
          <a:p>
            <a:r>
              <a:rPr lang="en-US" b="1" dirty="0" smtClean="0"/>
              <a:t>Chicago, New Orleans, and Harlem (with the famous Cotton Club) became jazz meccas.</a:t>
            </a:r>
            <a:endParaRPr lang="en-US" b="1" dirty="0"/>
          </a:p>
        </p:txBody>
      </p:sp>
      <p:pic>
        <p:nvPicPr>
          <p:cNvPr id="5" name="Picture 4" descr="Photo of the outside of the Cotton Clu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9841" y="1752600"/>
            <a:ext cx="2592834" cy="2592834"/>
          </a:xfrm>
          <a:prstGeom prst="rect">
            <a:avLst/>
          </a:prstGeom>
        </p:spPr>
      </p:pic>
    </p:spTree>
    <p:extLst>
      <p:ext uri="{BB962C8B-B14F-4D97-AF65-F5344CB8AC3E}">
        <p14:creationId xmlns:p14="http://schemas.microsoft.com/office/powerpoint/2010/main" val="4454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rmAutofit fontScale="90000"/>
          </a:bodyPr>
          <a:lstStyle/>
          <a:p>
            <a:pPr algn="ctr"/>
            <a:r>
              <a:rPr lang="en-US" b="1" dirty="0" smtClean="0"/>
              <a:t>Heroes! (#22)</a:t>
            </a:r>
            <a:endParaRPr lang="en-US" b="1" dirty="0"/>
          </a:p>
        </p:txBody>
      </p:sp>
      <p:sp>
        <p:nvSpPr>
          <p:cNvPr id="3" name="Content Placeholder 2"/>
          <p:cNvSpPr>
            <a:spLocks noGrp="1"/>
          </p:cNvSpPr>
          <p:nvPr>
            <p:ph idx="1"/>
          </p:nvPr>
        </p:nvSpPr>
        <p:spPr>
          <a:xfrm>
            <a:off x="76200" y="1143000"/>
            <a:ext cx="4191000" cy="5638800"/>
          </a:xfrm>
        </p:spPr>
        <p:txBody>
          <a:bodyPr>
            <a:normAutofit fontScale="92500"/>
          </a:bodyPr>
          <a:lstStyle/>
          <a:p>
            <a:r>
              <a:rPr lang="en-US" b="1" dirty="0" smtClean="0"/>
              <a:t>Heroes like baseball star Babe Ruth, pilot Charles Lindbergh (“Lucky Lindy”), heavyweight boxing champ Jack Dempsey, and Gertrude Ederle (first woman to swim the English Channel) were especially popular in the 1920s because they reminded people of “the good old days” with virtues like hard work leading to greatness.</a:t>
            </a:r>
          </a:p>
        </p:txBody>
      </p:sp>
      <p:pic>
        <p:nvPicPr>
          <p:cNvPr id="4" name="Picture 3" descr="Photo of Babe Ruth holding two baseball bat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304600"/>
            <a:ext cx="1905741" cy="1485208"/>
          </a:xfrm>
          <a:prstGeom prst="rect">
            <a:avLst/>
          </a:prstGeom>
        </p:spPr>
      </p:pic>
      <p:pic>
        <p:nvPicPr>
          <p:cNvPr id="5" name="Picture 4" descr="Photo of Charles Lindbergh standing in front of the &quot;Spirit of St. Louis&quot; pla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9350" y="1371599"/>
            <a:ext cx="2959722" cy="2233245"/>
          </a:xfrm>
          <a:prstGeom prst="rect">
            <a:avLst/>
          </a:prstGeom>
        </p:spPr>
      </p:pic>
      <p:pic>
        <p:nvPicPr>
          <p:cNvPr id="6" name="Picture 5" descr="Photo of Jack Dempsey wearing boxing gloves with his fists rais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0013" y="2895600"/>
            <a:ext cx="2319337" cy="2866404"/>
          </a:xfrm>
          <a:prstGeom prst="rect">
            <a:avLst/>
          </a:prstGeom>
        </p:spPr>
      </p:pic>
      <p:pic>
        <p:nvPicPr>
          <p:cNvPr id="7" name="Picture 6" descr="Photo of Gertrude Ederle in the water with her arm raised mid-strok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9496" y="3810000"/>
            <a:ext cx="2475515" cy="1850136"/>
          </a:xfrm>
          <a:prstGeom prst="rect">
            <a:avLst/>
          </a:prstGeom>
        </p:spPr>
      </p:pic>
    </p:spTree>
    <p:extLst>
      <p:ext uri="{BB962C8B-B14F-4D97-AF65-F5344CB8AC3E}">
        <p14:creationId xmlns:p14="http://schemas.microsoft.com/office/powerpoint/2010/main" val="351536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Women’s Suffrage:  Origins</a:t>
            </a:r>
            <a:endParaRPr lang="en-US" b="1" dirty="0"/>
          </a:p>
        </p:txBody>
      </p:sp>
      <p:sp>
        <p:nvSpPr>
          <p:cNvPr id="3" name="Content Placeholder 2"/>
          <p:cNvSpPr>
            <a:spLocks noGrp="1"/>
          </p:cNvSpPr>
          <p:nvPr>
            <p:ph idx="1"/>
          </p:nvPr>
        </p:nvSpPr>
        <p:spPr>
          <a:xfrm>
            <a:off x="76200" y="1447800"/>
            <a:ext cx="4419600" cy="5257800"/>
          </a:xfrm>
        </p:spPr>
        <p:txBody>
          <a:bodyPr>
            <a:normAutofit fontScale="92500" lnSpcReduction="20000"/>
          </a:bodyPr>
          <a:lstStyle/>
          <a:p>
            <a:r>
              <a:rPr lang="en-US" b="1" dirty="0" smtClean="0"/>
              <a:t>Women’s suffrage movement began with leaders Elizabeth Cady Stanton &amp; Susan B. Anthony.</a:t>
            </a:r>
          </a:p>
          <a:p>
            <a:r>
              <a:rPr lang="en-US" b="1" dirty="0" smtClean="0"/>
              <a:t>First formal demand for women’s suffrage was the Seneca Falls Convention of 1848.</a:t>
            </a:r>
          </a:p>
          <a:p>
            <a:r>
              <a:rPr lang="en-US" b="1" dirty="0" smtClean="0"/>
              <a:t>Stanton was an excellent speaker &amp; writer; Anthony organized &amp; planned strategy.</a:t>
            </a:r>
          </a:p>
          <a:p>
            <a:r>
              <a:rPr lang="en-US" b="1" dirty="0" smtClean="0"/>
              <a:t>They founded the American Equal Rights Association in 1866.</a:t>
            </a:r>
            <a:endParaRPr lang="en-US" b="1" dirty="0"/>
          </a:p>
        </p:txBody>
      </p:sp>
      <p:pic>
        <p:nvPicPr>
          <p:cNvPr id="4" name="Picture 3" descr="Photo of Elizabeth Cady Stant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7800"/>
            <a:ext cx="2175510" cy="3007618"/>
          </a:xfrm>
          <a:prstGeom prst="rect">
            <a:avLst/>
          </a:prstGeom>
        </p:spPr>
      </p:pic>
      <p:pic>
        <p:nvPicPr>
          <p:cNvPr id="5" name="Picture 4" descr="Photo of Susan B. Anthony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457036"/>
            <a:ext cx="2205228" cy="2859806"/>
          </a:xfrm>
          <a:prstGeom prst="rect">
            <a:avLst/>
          </a:prstGeom>
        </p:spPr>
      </p:pic>
      <p:pic>
        <p:nvPicPr>
          <p:cNvPr id="6" name="Picture 5" descr="Photo of a Susan B. Anthony co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572000"/>
            <a:ext cx="2133600" cy="2127154"/>
          </a:xfrm>
          <a:prstGeom prst="rect">
            <a:avLst/>
          </a:prstGeom>
        </p:spPr>
      </p:pic>
    </p:spTree>
    <p:extLst>
      <p:ext uri="{BB962C8B-B14F-4D97-AF65-F5344CB8AC3E}">
        <p14:creationId xmlns:p14="http://schemas.microsoft.com/office/powerpoint/2010/main" val="191828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7086600" cy="762000"/>
          </a:xfrm>
        </p:spPr>
        <p:txBody>
          <a:bodyPr>
            <a:normAutofit fontScale="90000"/>
          </a:bodyPr>
          <a:lstStyle/>
          <a:p>
            <a:pPr algn="ctr"/>
            <a:r>
              <a:rPr lang="en-US" b="1" dirty="0" smtClean="0"/>
              <a:t>The Lost Generation (#30)</a:t>
            </a:r>
            <a:endParaRPr lang="en-US" b="1" dirty="0"/>
          </a:p>
        </p:txBody>
      </p:sp>
      <p:sp>
        <p:nvSpPr>
          <p:cNvPr id="3" name="Content Placeholder 2"/>
          <p:cNvSpPr>
            <a:spLocks noGrp="1"/>
          </p:cNvSpPr>
          <p:nvPr>
            <p:ph idx="1"/>
          </p:nvPr>
        </p:nvSpPr>
        <p:spPr>
          <a:xfrm>
            <a:off x="76200" y="1219200"/>
            <a:ext cx="3048000" cy="5562600"/>
          </a:xfrm>
        </p:spPr>
        <p:txBody>
          <a:bodyPr>
            <a:normAutofit fontScale="92500" lnSpcReduction="10000"/>
          </a:bodyPr>
          <a:lstStyle/>
          <a:p>
            <a:r>
              <a:rPr lang="en-US" b="1" dirty="0" smtClean="0"/>
              <a:t>The Lost Generation was a name used to describe a group of American writers who rejected pop culture and materialism, like Ernest Hemingway and F. Scott Fitzgerald.</a:t>
            </a:r>
          </a:p>
          <a:p>
            <a:r>
              <a:rPr lang="en-US" b="1" dirty="0" smtClean="0"/>
              <a:t>Many of the Lost Generation moved to Paris.</a:t>
            </a:r>
            <a:endParaRPr lang="en-US" b="1" dirty="0"/>
          </a:p>
        </p:txBody>
      </p:sp>
      <p:pic>
        <p:nvPicPr>
          <p:cNvPr id="4" name="Picture 3" descr="Drawing of Hemingway on a stam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253837"/>
            <a:ext cx="2025396" cy="3200400"/>
          </a:xfrm>
          <a:prstGeom prst="rect">
            <a:avLst/>
          </a:prstGeom>
        </p:spPr>
      </p:pic>
      <p:pic>
        <p:nvPicPr>
          <p:cNvPr id="5" name="Picture 4" descr="Photo of F. Scott Fitzgerald leaning against a w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57200"/>
            <a:ext cx="1802258" cy="2673350"/>
          </a:xfrm>
          <a:prstGeom prst="rect">
            <a:avLst/>
          </a:prstGeom>
        </p:spPr>
      </p:pic>
      <p:pic>
        <p:nvPicPr>
          <p:cNvPr id="6" name="Picture 5" descr="Photo for the &quot;Gatsby&quot; movie cover starring Leonardo DiCarpri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3274291"/>
            <a:ext cx="2100139" cy="3206750"/>
          </a:xfrm>
          <a:prstGeom prst="rect">
            <a:avLst/>
          </a:prstGeom>
        </p:spPr>
      </p:pic>
    </p:spTree>
    <p:extLst>
      <p:ext uri="{BB962C8B-B14F-4D97-AF65-F5344CB8AC3E}">
        <p14:creationId xmlns:p14="http://schemas.microsoft.com/office/powerpoint/2010/main" val="40646867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Sinclair Lewis (#29)</a:t>
            </a:r>
            <a:endParaRPr lang="en-US" b="1" dirty="0"/>
          </a:p>
        </p:txBody>
      </p:sp>
      <p:sp>
        <p:nvSpPr>
          <p:cNvPr id="3" name="Content Placeholder 2"/>
          <p:cNvSpPr>
            <a:spLocks noGrp="1"/>
          </p:cNvSpPr>
          <p:nvPr>
            <p:ph idx="1"/>
          </p:nvPr>
        </p:nvSpPr>
        <p:spPr>
          <a:xfrm>
            <a:off x="76200" y="1935480"/>
            <a:ext cx="5029200" cy="4617720"/>
          </a:xfrm>
        </p:spPr>
        <p:txBody>
          <a:bodyPr>
            <a:normAutofit fontScale="92500" lnSpcReduction="10000"/>
          </a:bodyPr>
          <a:lstStyle/>
          <a:p>
            <a:r>
              <a:rPr lang="en-US" b="1" dirty="0" smtClean="0"/>
              <a:t>Sinclair Lewis was an author whose books were often critical of American people in the 1920s for their focus on capitalism and materialism.</a:t>
            </a:r>
          </a:p>
          <a:p>
            <a:r>
              <a:rPr lang="en-US" b="1" dirty="0" smtClean="0"/>
              <a:t>Lewis was especially critical of small-town Americans, and dishonest ministers and doctors.</a:t>
            </a:r>
          </a:p>
          <a:p>
            <a:r>
              <a:rPr lang="en-US" b="1" dirty="0" smtClean="0"/>
              <a:t>His best-known novels included </a:t>
            </a:r>
            <a:r>
              <a:rPr lang="en-US" b="1" i="1" dirty="0" smtClean="0"/>
              <a:t>Elmer Gantry, </a:t>
            </a:r>
            <a:r>
              <a:rPr lang="en-US" b="1" i="1" dirty="0" err="1" smtClean="0"/>
              <a:t>Babbit</a:t>
            </a:r>
            <a:r>
              <a:rPr lang="en-US" b="1" i="1" dirty="0" smtClean="0"/>
              <a:t>, Main Street, </a:t>
            </a:r>
            <a:r>
              <a:rPr lang="en-US" b="1" dirty="0" smtClean="0"/>
              <a:t>and </a:t>
            </a:r>
            <a:r>
              <a:rPr lang="en-US" b="1" i="1" dirty="0" err="1" smtClean="0"/>
              <a:t>Arrowsmith</a:t>
            </a:r>
            <a:r>
              <a:rPr lang="en-US" b="1" i="1" dirty="0" smtClean="0"/>
              <a:t>.</a:t>
            </a:r>
            <a:endParaRPr lang="en-US" b="1" dirty="0"/>
          </a:p>
        </p:txBody>
      </p:sp>
      <p:pic>
        <p:nvPicPr>
          <p:cNvPr id="4" name="Picture 3" descr="Photo of Sinclair Lew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057400"/>
            <a:ext cx="2819400" cy="3915833"/>
          </a:xfrm>
          <a:prstGeom prst="rect">
            <a:avLst/>
          </a:prstGeom>
        </p:spPr>
      </p:pic>
    </p:spTree>
    <p:extLst>
      <p:ext uri="{BB962C8B-B14F-4D97-AF65-F5344CB8AC3E}">
        <p14:creationId xmlns:p14="http://schemas.microsoft.com/office/powerpoint/2010/main" val="63344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5638800" cy="1219200"/>
          </a:xfrm>
        </p:spPr>
        <p:txBody>
          <a:bodyPr>
            <a:normAutofit fontScale="90000"/>
          </a:bodyPr>
          <a:lstStyle/>
          <a:p>
            <a:pPr algn="ctr"/>
            <a:r>
              <a:rPr lang="en-US" b="1" dirty="0" smtClean="0"/>
              <a:t>The Harlem Renaissance (#28)</a:t>
            </a:r>
            <a:endParaRPr lang="en-US" b="1" dirty="0"/>
          </a:p>
        </p:txBody>
      </p:sp>
      <p:sp>
        <p:nvSpPr>
          <p:cNvPr id="3" name="Content Placeholder 2"/>
          <p:cNvSpPr>
            <a:spLocks noGrp="1"/>
          </p:cNvSpPr>
          <p:nvPr>
            <p:ph idx="1"/>
          </p:nvPr>
        </p:nvSpPr>
        <p:spPr>
          <a:xfrm>
            <a:off x="76200" y="1935480"/>
            <a:ext cx="3200400" cy="4770120"/>
          </a:xfrm>
        </p:spPr>
        <p:txBody>
          <a:bodyPr>
            <a:normAutofit lnSpcReduction="10000"/>
          </a:bodyPr>
          <a:lstStyle/>
          <a:p>
            <a:r>
              <a:rPr lang="en-US" b="1" dirty="0" smtClean="0"/>
              <a:t>The Harlem Renaissance was an African American literary awakening in the 1920s.</a:t>
            </a:r>
          </a:p>
          <a:p>
            <a:r>
              <a:rPr lang="en-US" b="1" dirty="0" smtClean="0"/>
              <a:t>It produced famous black authors &amp; poets, like Langston Hughes and Zora Neale Hurston.</a:t>
            </a:r>
            <a:endParaRPr lang="en-US" b="1" dirty="0"/>
          </a:p>
        </p:txBody>
      </p:sp>
      <p:pic>
        <p:nvPicPr>
          <p:cNvPr id="4" name="Picture 3" descr="Photo of Langston Hughes on a stamp with the words &quot;Black Heritage&quot; behind hi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762000"/>
            <a:ext cx="1669835" cy="2538600"/>
          </a:xfrm>
          <a:prstGeom prst="rect">
            <a:avLst/>
          </a:prstGeom>
        </p:spPr>
      </p:pic>
      <p:pic>
        <p:nvPicPr>
          <p:cNvPr id="5" name="Picture 4" descr="Photo of Langston Hughes with his quote &quot;Hold fast to dreams, For if dreams die Life is a broken-winged bird, That cannot fly.&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2031300"/>
            <a:ext cx="3283286" cy="1778700"/>
          </a:xfrm>
          <a:prstGeom prst="rect">
            <a:avLst/>
          </a:prstGeom>
        </p:spPr>
      </p:pic>
      <p:pic>
        <p:nvPicPr>
          <p:cNvPr id="6" name="Picture 5" descr="Photo of Zora Neale Hurston with her quote &quot;If you want that good feeling that comes from doing things for other folks then you have to pay for it in abuse and misunderstanding.&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283" y="4038600"/>
            <a:ext cx="5386552" cy="2603500"/>
          </a:xfrm>
          <a:prstGeom prst="rect">
            <a:avLst/>
          </a:prstGeom>
        </p:spPr>
      </p:pic>
    </p:spTree>
    <p:extLst>
      <p:ext uri="{BB962C8B-B14F-4D97-AF65-F5344CB8AC3E}">
        <p14:creationId xmlns:p14="http://schemas.microsoft.com/office/powerpoint/2010/main" val="12859100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9656"/>
          </a:xfrm>
        </p:spPr>
        <p:txBody>
          <a:bodyPr>
            <a:normAutofit fontScale="90000"/>
          </a:bodyPr>
          <a:lstStyle/>
          <a:p>
            <a:pPr algn="ctr"/>
            <a:r>
              <a:rPr lang="en-US" b="1" dirty="0" smtClean="0"/>
              <a:t>Cultural Conflicts</a:t>
            </a:r>
            <a:endParaRPr lang="en-US" b="1" dirty="0"/>
          </a:p>
        </p:txBody>
      </p:sp>
      <p:sp>
        <p:nvSpPr>
          <p:cNvPr id="3" name="Content Placeholder 2"/>
          <p:cNvSpPr>
            <a:spLocks noGrp="1"/>
          </p:cNvSpPr>
          <p:nvPr>
            <p:ph idx="1"/>
          </p:nvPr>
        </p:nvSpPr>
        <p:spPr>
          <a:xfrm>
            <a:off x="152400" y="1313744"/>
            <a:ext cx="3962400" cy="5010856"/>
          </a:xfrm>
        </p:spPr>
        <p:txBody>
          <a:bodyPr/>
          <a:lstStyle/>
          <a:p>
            <a:r>
              <a:rPr lang="en-US" b="1" dirty="0" smtClean="0"/>
              <a:t>The 1920s were also known for a series of cultural conflicts in the U.S.</a:t>
            </a:r>
          </a:p>
          <a:p>
            <a:r>
              <a:rPr lang="en-US" b="1" dirty="0" smtClean="0"/>
              <a:t>These conflicts occurred over prohibition of alcohol, organized crime, religion, and racial tension.</a:t>
            </a:r>
          </a:p>
        </p:txBody>
      </p:sp>
      <p:pic>
        <p:nvPicPr>
          <p:cNvPr id="4" name="Picture 3" descr="Photo of Scarface and Eliot Ness with the caption &quot;Scarface vs. Eliot Ness and the Untouchable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828800"/>
            <a:ext cx="2857500" cy="2857500"/>
          </a:xfrm>
          <a:prstGeom prst="rect">
            <a:avLst/>
          </a:prstGeom>
        </p:spPr>
      </p:pic>
      <p:pic>
        <p:nvPicPr>
          <p:cNvPr id="5" name="Picture 4" descr="Photo of a crowd by a building. The building has a sign on it that reads &quot;T.T. Martin Headquarters Anti-Evolution League 'The Conflict - Hell and the High School&quo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209800"/>
            <a:ext cx="2647950" cy="1961444"/>
          </a:xfrm>
          <a:prstGeom prst="rect">
            <a:avLst/>
          </a:prstGeom>
        </p:spPr>
      </p:pic>
      <p:pic>
        <p:nvPicPr>
          <p:cNvPr id="6" name="Picture 5" descr="Photo of a flier that reads &quot;Vetrens of the Big War 100% Americanism You fought for it now safeguard it Join the American Leg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14800" y="4114800"/>
            <a:ext cx="1500014" cy="2240280"/>
          </a:xfrm>
          <a:prstGeom prst="rect">
            <a:avLst/>
          </a:prstGeom>
        </p:spPr>
      </p:pic>
      <p:pic>
        <p:nvPicPr>
          <p:cNvPr id="7" name="Picture 6" descr="Photo of a wanted poster for John Herbert Dilling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5952" y="4082473"/>
            <a:ext cx="1856770" cy="2623127"/>
          </a:xfrm>
          <a:prstGeom prst="rect">
            <a:avLst/>
          </a:prstGeom>
        </p:spPr>
      </p:pic>
    </p:spTree>
    <p:extLst>
      <p:ext uri="{BB962C8B-B14F-4D97-AF65-F5344CB8AC3E}">
        <p14:creationId xmlns:p14="http://schemas.microsoft.com/office/powerpoint/2010/main" val="1555686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Prohibition</a:t>
            </a:r>
            <a:endParaRPr lang="en-US" b="1" dirty="0"/>
          </a:p>
        </p:txBody>
      </p:sp>
      <p:sp>
        <p:nvSpPr>
          <p:cNvPr id="3" name="Content Placeholder 2"/>
          <p:cNvSpPr>
            <a:spLocks noGrp="1"/>
          </p:cNvSpPr>
          <p:nvPr>
            <p:ph idx="1"/>
          </p:nvPr>
        </p:nvSpPr>
        <p:spPr>
          <a:xfrm>
            <a:off x="76200" y="1295400"/>
            <a:ext cx="4953000" cy="5486400"/>
          </a:xfrm>
        </p:spPr>
        <p:txBody>
          <a:bodyPr>
            <a:normAutofit fontScale="85000" lnSpcReduction="10000"/>
          </a:bodyPr>
          <a:lstStyle/>
          <a:p>
            <a:r>
              <a:rPr lang="en-US" b="1" dirty="0" smtClean="0"/>
              <a:t>18</a:t>
            </a:r>
            <a:r>
              <a:rPr lang="en-US" b="1" baseline="30000" dirty="0" smtClean="0"/>
              <a:t>th</a:t>
            </a:r>
            <a:r>
              <a:rPr lang="en-US" b="1" dirty="0" smtClean="0"/>
              <a:t> Amendment banned manufacture, sale, &amp; distribution of liquor; law passed to enforce this was the Volstead Act.</a:t>
            </a:r>
          </a:p>
          <a:p>
            <a:r>
              <a:rPr lang="en-US" b="1" dirty="0" smtClean="0"/>
              <a:t>Goal was to solve societal problems caused by alcohol on the logic that “if alcohol is illegal, no one will drink” – so alcohol-related problems would disappear.</a:t>
            </a:r>
          </a:p>
          <a:p>
            <a:r>
              <a:rPr lang="en-US" b="1" dirty="0" smtClean="0"/>
              <a:t>Total alcohol consumption did go down – in some places, to almost zero – but many people continued to drink illegally.</a:t>
            </a:r>
          </a:p>
          <a:p>
            <a:pPr lvl="1"/>
            <a:r>
              <a:rPr lang="en-US" b="1" dirty="0" smtClean="0"/>
              <a:t>Even President Harding served liquor in the White House at this time.</a:t>
            </a:r>
            <a:endParaRPr lang="en-US" b="1" dirty="0"/>
          </a:p>
        </p:txBody>
      </p:sp>
      <p:pic>
        <p:nvPicPr>
          <p:cNvPr id="4" name="Picture 3" descr="Photo of a newspaper with the headline &quot;U.S. is Voted Dry 36th State Ratifies Dry Amendment Jan. 16&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371600"/>
            <a:ext cx="3121152" cy="1975104"/>
          </a:xfrm>
          <a:prstGeom prst="rect">
            <a:avLst/>
          </a:prstGeom>
        </p:spPr>
      </p:pic>
    </p:spTree>
    <p:extLst>
      <p:ext uri="{BB962C8B-B14F-4D97-AF65-F5344CB8AC3E}">
        <p14:creationId xmlns:p14="http://schemas.microsoft.com/office/powerpoint/2010/main" val="296158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Bootleggers</a:t>
            </a:r>
            <a:endParaRPr lang="en-US" b="1" dirty="0"/>
          </a:p>
        </p:txBody>
      </p:sp>
      <p:sp>
        <p:nvSpPr>
          <p:cNvPr id="3" name="Content Placeholder 2"/>
          <p:cNvSpPr>
            <a:spLocks noGrp="1"/>
          </p:cNvSpPr>
          <p:nvPr>
            <p:ph idx="1"/>
          </p:nvPr>
        </p:nvSpPr>
        <p:spPr>
          <a:xfrm>
            <a:off x="457200" y="1935480"/>
            <a:ext cx="8229600" cy="883920"/>
          </a:xfrm>
        </p:spPr>
        <p:txBody>
          <a:bodyPr/>
          <a:lstStyle/>
          <a:p>
            <a:r>
              <a:rPr lang="en-US" b="1" dirty="0" smtClean="0"/>
              <a:t>Bootleggers were suppliers of illegal booze – some had stills, some smuggled alcohol into the U.S.</a:t>
            </a:r>
            <a:endParaRPr lang="en-US" b="1" dirty="0"/>
          </a:p>
        </p:txBody>
      </p:sp>
      <p:pic>
        <p:nvPicPr>
          <p:cNvPr id="5" name="Picture 4" descr="Photo of a car from the side with a cartoon showing hidden compartments in wheels and  sea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733800"/>
            <a:ext cx="4114800" cy="1672839"/>
          </a:xfrm>
          <a:prstGeom prst="rect">
            <a:avLst/>
          </a:prstGeom>
        </p:spPr>
      </p:pic>
    </p:spTree>
    <p:extLst>
      <p:ext uri="{BB962C8B-B14F-4D97-AF65-F5344CB8AC3E}">
        <p14:creationId xmlns:p14="http://schemas.microsoft.com/office/powerpoint/2010/main" val="2880623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Speakeasies</a:t>
            </a:r>
            <a:endParaRPr lang="en-US" b="1" dirty="0"/>
          </a:p>
        </p:txBody>
      </p:sp>
      <p:sp>
        <p:nvSpPr>
          <p:cNvPr id="3" name="Content Placeholder 2"/>
          <p:cNvSpPr>
            <a:spLocks noGrp="1"/>
          </p:cNvSpPr>
          <p:nvPr>
            <p:ph idx="1"/>
          </p:nvPr>
        </p:nvSpPr>
        <p:spPr>
          <a:xfrm>
            <a:off x="457200" y="1935480"/>
            <a:ext cx="3429000" cy="4389120"/>
          </a:xfrm>
        </p:spPr>
        <p:txBody>
          <a:bodyPr>
            <a:normAutofit fontScale="92500"/>
          </a:bodyPr>
          <a:lstStyle/>
          <a:p>
            <a:r>
              <a:rPr lang="en-US" b="1" dirty="0" smtClean="0"/>
              <a:t>Speakeasies were illegal bars that operated in secret.</a:t>
            </a:r>
          </a:p>
          <a:p>
            <a:r>
              <a:rPr lang="en-US" b="1" dirty="0" smtClean="0"/>
              <a:t>Were often well-known (even listed in city directories as “cigar clubs”), but police sometimes looked the other way and didn’t crack down on them.</a:t>
            </a:r>
          </a:p>
          <a:p>
            <a:pPr marL="0" indent="0">
              <a:buNone/>
            </a:pPr>
            <a:endParaRPr lang="en-US" b="1" dirty="0"/>
          </a:p>
        </p:txBody>
      </p:sp>
      <p:pic>
        <p:nvPicPr>
          <p:cNvPr id="4" name="Picture 3" descr="Photo of a bar with people inside posing for the camer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17989"/>
            <a:ext cx="3933825" cy="2952750"/>
          </a:xfrm>
          <a:prstGeom prst="rect">
            <a:avLst/>
          </a:prstGeom>
        </p:spPr>
      </p:pic>
      <p:pic>
        <p:nvPicPr>
          <p:cNvPr id="5" name="Picture 4" descr="Photo of eyes looking through a hole in a door that can be covered and uncover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4712" y="5029200"/>
            <a:ext cx="3556000" cy="1460500"/>
          </a:xfrm>
          <a:prstGeom prst="rect">
            <a:avLst/>
          </a:prstGeom>
        </p:spPr>
      </p:pic>
    </p:spTree>
    <p:extLst>
      <p:ext uri="{BB962C8B-B14F-4D97-AF65-F5344CB8AC3E}">
        <p14:creationId xmlns:p14="http://schemas.microsoft.com/office/powerpoint/2010/main" val="2769277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53500" cy="685800"/>
          </a:xfrm>
        </p:spPr>
        <p:txBody>
          <a:bodyPr>
            <a:normAutofit fontScale="90000"/>
          </a:bodyPr>
          <a:lstStyle/>
          <a:p>
            <a:pPr algn="ctr"/>
            <a:r>
              <a:rPr lang="en-US" b="1" dirty="0" smtClean="0"/>
              <a:t>Organized Crime – How it grew (#35)</a:t>
            </a:r>
            <a:endParaRPr lang="en-US" b="1" dirty="0"/>
          </a:p>
        </p:txBody>
      </p:sp>
      <p:sp>
        <p:nvSpPr>
          <p:cNvPr id="5" name="Content Placeholder 4"/>
          <p:cNvSpPr>
            <a:spLocks noGrp="1"/>
          </p:cNvSpPr>
          <p:nvPr>
            <p:ph idx="1"/>
          </p:nvPr>
        </p:nvSpPr>
        <p:spPr>
          <a:xfrm>
            <a:off x="76200" y="1143000"/>
            <a:ext cx="5257800" cy="5638800"/>
          </a:xfrm>
        </p:spPr>
        <p:txBody>
          <a:bodyPr/>
          <a:lstStyle/>
          <a:p>
            <a:r>
              <a:rPr lang="en-US" b="1" dirty="0" smtClean="0"/>
              <a:t>Supplying illegal liquor on a large scale was complex:  it had to be manufactured, transported, stored, and sold.</a:t>
            </a:r>
          </a:p>
          <a:p>
            <a:r>
              <a:rPr lang="en-US" b="1" dirty="0" smtClean="0"/>
              <a:t>But there was a huge potential for profit.</a:t>
            </a:r>
          </a:p>
          <a:p>
            <a:r>
              <a:rPr lang="en-US" b="1" dirty="0" smtClean="0"/>
              <a:t>Organized crime grew to carry out the task of large-scale bootlegging.</a:t>
            </a:r>
          </a:p>
          <a:p>
            <a:r>
              <a:rPr lang="en-US" b="1" dirty="0" smtClean="0"/>
              <a:t>Gangs had “wars” for territory and expanded into gambling, prostitution, &amp; racketeering (in addition to bootlegging).</a:t>
            </a:r>
            <a:endParaRPr lang="en-US" b="1" dirty="0"/>
          </a:p>
        </p:txBody>
      </p:sp>
      <p:pic>
        <p:nvPicPr>
          <p:cNvPr id="6" name="Picture 5" descr="Photo of 1920s gangsters holding guns with the caption &quot;This is what real gangsters look like now pull up your damn pant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2438400"/>
            <a:ext cx="3695700" cy="2286323"/>
          </a:xfrm>
          <a:prstGeom prst="rect">
            <a:avLst/>
          </a:prstGeom>
        </p:spPr>
      </p:pic>
    </p:spTree>
    <p:extLst>
      <p:ext uri="{BB962C8B-B14F-4D97-AF65-F5344CB8AC3E}">
        <p14:creationId xmlns:p14="http://schemas.microsoft.com/office/powerpoint/2010/main" val="281790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In defense of organized crime?</a:t>
            </a:r>
            <a:endParaRPr lang="en-US" b="1" dirty="0"/>
          </a:p>
        </p:txBody>
      </p:sp>
      <p:sp>
        <p:nvSpPr>
          <p:cNvPr id="3" name="Content Placeholder 2"/>
          <p:cNvSpPr>
            <a:spLocks noGrp="1"/>
          </p:cNvSpPr>
          <p:nvPr>
            <p:ph idx="1"/>
          </p:nvPr>
        </p:nvSpPr>
        <p:spPr>
          <a:xfrm>
            <a:off x="76200" y="1447800"/>
            <a:ext cx="4876800" cy="4876800"/>
          </a:xfrm>
        </p:spPr>
        <p:txBody>
          <a:bodyPr>
            <a:normAutofit/>
          </a:bodyPr>
          <a:lstStyle/>
          <a:p>
            <a:r>
              <a:rPr lang="en-US" b="1" dirty="0" smtClean="0"/>
              <a:t>Although the Mafia is rightly condemned for its illegal and often brutal activities, some have defended it as also having a positive side by protecting people who are “let down” by the legal system.</a:t>
            </a:r>
          </a:p>
          <a:p>
            <a:r>
              <a:rPr lang="en-US" b="1" dirty="0" smtClean="0"/>
              <a:t>The opening scene of </a:t>
            </a:r>
            <a:r>
              <a:rPr lang="en-US" b="1" i="1" dirty="0" smtClean="0"/>
              <a:t>The Godfather</a:t>
            </a:r>
            <a:r>
              <a:rPr lang="en-US" b="1" dirty="0" smtClean="0"/>
              <a:t> exemplifies </a:t>
            </a:r>
            <a:r>
              <a:rPr lang="en-US" b="1" dirty="0"/>
              <a:t>this </a:t>
            </a:r>
            <a:r>
              <a:rPr lang="en-US" b="1" dirty="0" smtClean="0"/>
              <a:t>argument.</a:t>
            </a:r>
            <a:endParaRPr lang="en-US" sz="1400" b="1" dirty="0"/>
          </a:p>
        </p:txBody>
      </p:sp>
      <p:pic>
        <p:nvPicPr>
          <p:cNvPr id="4" name="Picture 3" descr="Photo of &quot;The Godfather&quot; movie post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523999"/>
            <a:ext cx="3505200" cy="5050503"/>
          </a:xfrm>
          <a:prstGeom prst="rect">
            <a:avLst/>
          </a:prstGeom>
        </p:spPr>
      </p:pic>
    </p:spTree>
    <p:extLst>
      <p:ext uri="{BB962C8B-B14F-4D97-AF65-F5344CB8AC3E}">
        <p14:creationId xmlns:p14="http://schemas.microsoft.com/office/powerpoint/2010/main" val="980533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b="1" dirty="0" smtClean="0"/>
              <a:t>Al Capone</a:t>
            </a:r>
            <a:endParaRPr lang="en-US" b="1" dirty="0"/>
          </a:p>
        </p:txBody>
      </p:sp>
      <p:sp>
        <p:nvSpPr>
          <p:cNvPr id="3" name="Content Placeholder 2"/>
          <p:cNvSpPr>
            <a:spLocks noGrp="1"/>
          </p:cNvSpPr>
          <p:nvPr>
            <p:ph idx="1"/>
          </p:nvPr>
        </p:nvSpPr>
        <p:spPr>
          <a:xfrm>
            <a:off x="152400" y="1143000"/>
            <a:ext cx="3733800" cy="5562600"/>
          </a:xfrm>
        </p:spPr>
        <p:txBody>
          <a:bodyPr>
            <a:normAutofit/>
          </a:bodyPr>
          <a:lstStyle/>
          <a:p>
            <a:r>
              <a:rPr lang="en-US" b="1" dirty="0" smtClean="0"/>
              <a:t>Al Capone was the most well-known and dominant gangster.</a:t>
            </a:r>
          </a:p>
          <a:p>
            <a:r>
              <a:rPr lang="en-US" b="1" dirty="0" smtClean="0"/>
              <a:t>Based in Chicago, he avoided prison until 1931 – when he was convicted of federal tax evasion!</a:t>
            </a:r>
          </a:p>
          <a:p>
            <a:pPr marL="0" indent="0">
              <a:buNone/>
            </a:pPr>
            <a:endParaRPr lang="en-US" b="1" dirty="0"/>
          </a:p>
        </p:txBody>
      </p:sp>
      <p:pic>
        <p:nvPicPr>
          <p:cNvPr id="4" name="Picture 3" descr="Photo of Al Capone looking to the sid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2057400"/>
            <a:ext cx="2030105" cy="1878111"/>
          </a:xfrm>
          <a:prstGeom prst="rect">
            <a:avLst/>
          </a:prstGeom>
        </p:spPr>
      </p:pic>
      <p:pic>
        <p:nvPicPr>
          <p:cNvPr id="5" name="Picture 4" descr="Photo of Al Capone on a WANTED sign that says &quot;$10,000 Reward Alphonse Gaberiel Capone Income Tax Evasion Federal Bureau of Investagation J. Edgar Hoover, Director&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2019299"/>
            <a:ext cx="1954311" cy="1954311"/>
          </a:xfrm>
          <a:prstGeom prst="rect">
            <a:avLst/>
          </a:prstGeom>
        </p:spPr>
      </p:pic>
      <p:pic>
        <p:nvPicPr>
          <p:cNvPr id="6" name="Picture 5" descr="Photo of Al Capone with his quote &quot;Don't mistake my kindness for weakness. I am kind to everyone, but when someone is unkind to me, weak is not what you are going to remember about me.&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4075642"/>
            <a:ext cx="4749800" cy="2671763"/>
          </a:xfrm>
          <a:prstGeom prst="rect">
            <a:avLst/>
          </a:prstGeom>
        </p:spPr>
      </p:pic>
    </p:spTree>
    <p:extLst>
      <p:ext uri="{BB962C8B-B14F-4D97-AF65-F5344CB8AC3E}">
        <p14:creationId xmlns:p14="http://schemas.microsoft.com/office/powerpoint/2010/main" val="3248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91312"/>
          </a:xfrm>
        </p:spPr>
        <p:txBody>
          <a:bodyPr>
            <a:normAutofit fontScale="90000"/>
          </a:bodyPr>
          <a:lstStyle/>
          <a:p>
            <a:pPr algn="ctr"/>
            <a:r>
              <a:rPr lang="en-US" b="1" dirty="0" smtClean="0"/>
              <a:t>Early Women’s Suffrage Groups </a:t>
            </a:r>
            <a:br>
              <a:rPr lang="en-US" b="1" dirty="0" smtClean="0"/>
            </a:br>
            <a:r>
              <a:rPr lang="en-US" sz="2700" b="1" dirty="0" smtClean="0"/>
              <a:t>( see #2 on study guide)</a:t>
            </a:r>
            <a:endParaRPr lang="en-US" sz="2700" b="1" dirty="0"/>
          </a:p>
        </p:txBody>
      </p:sp>
      <p:sp>
        <p:nvSpPr>
          <p:cNvPr id="3" name="Content Placeholder 2"/>
          <p:cNvSpPr>
            <a:spLocks noGrp="1"/>
          </p:cNvSpPr>
          <p:nvPr>
            <p:ph idx="1"/>
          </p:nvPr>
        </p:nvSpPr>
        <p:spPr>
          <a:xfrm>
            <a:off x="76200" y="1371600"/>
            <a:ext cx="5562600" cy="5410200"/>
          </a:xfrm>
        </p:spPr>
        <p:txBody>
          <a:bodyPr>
            <a:normAutofit fontScale="92500" lnSpcReduction="20000"/>
          </a:bodyPr>
          <a:lstStyle/>
          <a:p>
            <a:r>
              <a:rPr lang="en-US" b="1" dirty="0" smtClean="0"/>
              <a:t>Stanton &amp; Anthony soon founded the National Woman Suffrage Association – worked for a constitutional amendment for women’s suffrage across the U.S.</a:t>
            </a:r>
          </a:p>
          <a:p>
            <a:r>
              <a:rPr lang="en-US" b="1" dirty="0" smtClean="0"/>
              <a:t>Another group, the American Woman Suffrage Association, worked to win suffrage one state at a time.</a:t>
            </a:r>
          </a:p>
          <a:p>
            <a:r>
              <a:rPr lang="en-US" b="1" dirty="0" smtClean="0"/>
              <a:t>Wyoming became the first state to grant women’s suffrage (in 1869).</a:t>
            </a:r>
          </a:p>
          <a:p>
            <a:r>
              <a:rPr lang="en-US" b="1" dirty="0" smtClean="0"/>
              <a:t>In 1872, Susan B. Anthony was arrested &amp; convicted of civil disobedience for attempting to vote in New York and refusing to leave polling place when ordered.</a:t>
            </a:r>
            <a:endParaRPr lang="en-US" b="1" dirty="0"/>
          </a:p>
        </p:txBody>
      </p:sp>
      <p:pic>
        <p:nvPicPr>
          <p:cNvPr id="4" name="Picture 3" descr="Photo of a Wyoming quar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24000"/>
            <a:ext cx="2362200" cy="2362200"/>
          </a:xfrm>
          <a:prstGeom prst="rect">
            <a:avLst/>
          </a:prstGeom>
        </p:spPr>
      </p:pic>
      <p:pic>
        <p:nvPicPr>
          <p:cNvPr id="5" name="Picture 4" descr="Photo of Susan B. Anthony with the text &quot;Arrested: Miss Susan B. Anthony for Voting&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6134" y="4038600"/>
            <a:ext cx="2081932" cy="2609850"/>
          </a:xfrm>
          <a:prstGeom prst="rect">
            <a:avLst/>
          </a:prstGeom>
        </p:spPr>
      </p:pic>
    </p:spTree>
    <p:extLst>
      <p:ext uri="{BB962C8B-B14F-4D97-AF65-F5344CB8AC3E}">
        <p14:creationId xmlns:p14="http://schemas.microsoft.com/office/powerpoint/2010/main" val="363258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The St. Valentine’s Day Massacre</a:t>
            </a:r>
            <a:endParaRPr lang="en-US" b="1" dirty="0"/>
          </a:p>
        </p:txBody>
      </p:sp>
      <p:sp>
        <p:nvSpPr>
          <p:cNvPr id="3" name="Content Placeholder 2"/>
          <p:cNvSpPr>
            <a:spLocks noGrp="1"/>
          </p:cNvSpPr>
          <p:nvPr>
            <p:ph idx="1"/>
          </p:nvPr>
        </p:nvSpPr>
        <p:spPr>
          <a:xfrm>
            <a:off x="76200" y="1371600"/>
            <a:ext cx="5017530" cy="5410200"/>
          </a:xfrm>
        </p:spPr>
        <p:txBody>
          <a:bodyPr>
            <a:normAutofit fontScale="77500" lnSpcReduction="20000"/>
          </a:bodyPr>
          <a:lstStyle/>
          <a:p>
            <a:r>
              <a:rPr lang="en-US" b="1" dirty="0" smtClean="0"/>
              <a:t>Capone’s Italian gang from the South Side of Chicago was rivaled by George “Bugs” Moran’s Irish gang on the city’s North Side.</a:t>
            </a:r>
          </a:p>
          <a:p>
            <a:r>
              <a:rPr lang="en-US" b="1" dirty="0" smtClean="0"/>
              <a:t>Moran and Capone hated each other.</a:t>
            </a:r>
          </a:p>
          <a:p>
            <a:r>
              <a:rPr lang="en-US" b="1" dirty="0" smtClean="0"/>
              <a:t>February 14, 1929:  five of Moran’s gang were killed by Capone men (two non-gang members were also killed).</a:t>
            </a:r>
          </a:p>
          <a:p>
            <a:r>
              <a:rPr lang="en-US" b="1" dirty="0" smtClean="0"/>
              <a:t>Two of Capone’s men were disguised as uniformed police officers – they “arrested” Moran’s men at a garage owned by Moran, then led them out back and machine-gunned them all.</a:t>
            </a:r>
          </a:p>
          <a:p>
            <a:r>
              <a:rPr lang="en-US" b="1" dirty="0" smtClean="0"/>
              <a:t>Moran avoided the massacre – he’d seen the “police” car and stayed away to avoid arrest.</a:t>
            </a:r>
          </a:p>
        </p:txBody>
      </p:sp>
      <p:pic>
        <p:nvPicPr>
          <p:cNvPr id="4" name="Picture 3" descr="Photo of George Mor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344" y="1302327"/>
            <a:ext cx="2107798" cy="2048256"/>
          </a:xfrm>
          <a:prstGeom prst="rect">
            <a:avLst/>
          </a:prstGeom>
        </p:spPr>
      </p:pic>
      <p:pic>
        <p:nvPicPr>
          <p:cNvPr id="5" name="Picture 4" descr="Photo of three men shot laying on the grou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3730" y="3581400"/>
            <a:ext cx="3707027" cy="2743200"/>
          </a:xfrm>
          <a:prstGeom prst="rect">
            <a:avLst/>
          </a:prstGeom>
        </p:spPr>
      </p:pic>
    </p:spTree>
    <p:extLst>
      <p:ext uri="{BB962C8B-B14F-4D97-AF65-F5344CB8AC3E}">
        <p14:creationId xmlns:p14="http://schemas.microsoft.com/office/powerpoint/2010/main" val="11361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5867400" cy="685800"/>
          </a:xfrm>
        </p:spPr>
        <p:txBody>
          <a:bodyPr>
            <a:normAutofit fontScale="90000"/>
          </a:bodyPr>
          <a:lstStyle/>
          <a:p>
            <a:pPr algn="ctr"/>
            <a:r>
              <a:rPr lang="en-US" b="1" dirty="0" smtClean="0"/>
              <a:t>Conflict and Religion </a:t>
            </a:r>
            <a:r>
              <a:rPr lang="en-US" sz="3100" b="1" dirty="0" smtClean="0"/>
              <a:t>(#31)</a:t>
            </a:r>
            <a:endParaRPr lang="en-US" sz="3100" b="1" dirty="0"/>
          </a:p>
        </p:txBody>
      </p:sp>
      <p:sp>
        <p:nvSpPr>
          <p:cNvPr id="3" name="Content Placeholder 2"/>
          <p:cNvSpPr>
            <a:spLocks noGrp="1"/>
          </p:cNvSpPr>
          <p:nvPr>
            <p:ph idx="1"/>
          </p:nvPr>
        </p:nvSpPr>
        <p:spPr>
          <a:xfrm>
            <a:off x="76200" y="1371600"/>
            <a:ext cx="4648200" cy="5410200"/>
          </a:xfrm>
        </p:spPr>
        <p:txBody>
          <a:bodyPr>
            <a:normAutofit fontScale="92500" lnSpcReduction="10000"/>
          </a:bodyPr>
          <a:lstStyle/>
          <a:p>
            <a:r>
              <a:rPr lang="en-US" b="1" dirty="0" smtClean="0"/>
              <a:t>Fundamentalists:  fundamentalist Christians believed that everything in the Bible was literally true because the Bible was inspired by God.</a:t>
            </a:r>
          </a:p>
          <a:p>
            <a:r>
              <a:rPr lang="en-US" b="1" dirty="0" smtClean="0"/>
              <a:t>This movement had grown in response to those who questioned religion.</a:t>
            </a:r>
          </a:p>
          <a:p>
            <a:r>
              <a:rPr lang="en-US" b="1" dirty="0" smtClean="0"/>
              <a:t>Fundamentalists were especially disturbed and angered by evolutionary theory’s assertion that humans must have evolved from ape ancestors.</a:t>
            </a:r>
            <a:endParaRPr lang="en-US" b="1" dirty="0"/>
          </a:p>
        </p:txBody>
      </p:sp>
      <p:pic>
        <p:nvPicPr>
          <p:cNvPr id="4" name="Picture 3" descr="Photo of men talking in front of a sign that says &quot;Read Your Bible&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70632"/>
            <a:ext cx="2895600" cy="2107997"/>
          </a:xfrm>
          <a:prstGeom prst="rect">
            <a:avLst/>
          </a:prstGeom>
        </p:spPr>
      </p:pic>
    </p:spTree>
    <p:extLst>
      <p:ext uri="{BB962C8B-B14F-4D97-AF65-F5344CB8AC3E}">
        <p14:creationId xmlns:p14="http://schemas.microsoft.com/office/powerpoint/2010/main" val="141053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The Scopes Monkey Trial (#32-33)</a:t>
            </a:r>
            <a:endParaRPr lang="en-US" b="1" dirty="0"/>
          </a:p>
        </p:txBody>
      </p:sp>
      <p:sp>
        <p:nvSpPr>
          <p:cNvPr id="3" name="Content Placeholder 2"/>
          <p:cNvSpPr>
            <a:spLocks noGrp="1"/>
          </p:cNvSpPr>
          <p:nvPr>
            <p:ph idx="1"/>
          </p:nvPr>
        </p:nvSpPr>
        <p:spPr>
          <a:xfrm>
            <a:off x="76200" y="1219200"/>
            <a:ext cx="5410200" cy="5562600"/>
          </a:xfrm>
        </p:spPr>
        <p:txBody>
          <a:bodyPr>
            <a:normAutofit fontScale="85000" lnSpcReduction="20000"/>
          </a:bodyPr>
          <a:lstStyle/>
          <a:p>
            <a:r>
              <a:rPr lang="en-US" b="1" dirty="0" smtClean="0"/>
              <a:t>Fundamentalists in the Tennessee state legislature had passed a law forbidding the teaching of evolution in Tennessee because it appeared to contradict the Bible.</a:t>
            </a:r>
          </a:p>
          <a:p>
            <a:r>
              <a:rPr lang="en-US" b="1" dirty="0" smtClean="0"/>
              <a:t>John Scopes, a teacher in Dayton, Tennessee, taught a lesson in evolution – intentionally violating the law.</a:t>
            </a:r>
          </a:p>
          <a:p>
            <a:r>
              <a:rPr lang="en-US" b="1" dirty="0" smtClean="0"/>
              <a:t>July 10-21, 1925:  the Scopes trial brought national media to Dayton for “the trial of the century.”</a:t>
            </a:r>
          </a:p>
          <a:p>
            <a:r>
              <a:rPr lang="en-US" b="1" dirty="0" smtClean="0"/>
              <a:t>This was the first trial ever broadcast on radio.</a:t>
            </a:r>
          </a:p>
          <a:p>
            <a:r>
              <a:rPr lang="en-US" b="1" dirty="0" smtClean="0"/>
              <a:t>Famous lawyers:  Clarence Darrow defended Scopes; William Jennings Bryan was an expert Bible witness for the prosecution.</a:t>
            </a:r>
            <a:endParaRPr lang="en-US" b="1" dirty="0"/>
          </a:p>
        </p:txBody>
      </p:sp>
      <p:pic>
        <p:nvPicPr>
          <p:cNvPr id="4" name="Picture 3" descr="Photo of John Scop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1219200"/>
            <a:ext cx="1828800" cy="2457450"/>
          </a:xfrm>
          <a:prstGeom prst="rect">
            <a:avLst/>
          </a:prstGeom>
        </p:spPr>
      </p:pic>
      <p:pic>
        <p:nvPicPr>
          <p:cNvPr id="5" name="Picture 4" descr="Photo of two men with the caption, &quot;Clarence Darrow and William Jenning Bryan have a friendly chat in a courtroom during the Scopes evolution trial. Darrow defended John T. Scopes, a biology teacher, who decided to test the new Tennessee law banning the teaching of evolution. Bryan took the stand for the prosecution as a bible expert. The trial in 1925 ended in conviction of Scop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3188065"/>
            <a:ext cx="3367087" cy="3422285"/>
          </a:xfrm>
          <a:prstGeom prst="rect">
            <a:avLst/>
          </a:prstGeom>
        </p:spPr>
      </p:pic>
    </p:spTree>
    <p:extLst>
      <p:ext uri="{BB962C8B-B14F-4D97-AF65-F5344CB8AC3E}">
        <p14:creationId xmlns:p14="http://schemas.microsoft.com/office/powerpoint/2010/main" val="7435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362712"/>
          </a:xfrm>
        </p:spPr>
        <p:txBody>
          <a:bodyPr>
            <a:normAutofit fontScale="90000"/>
          </a:bodyPr>
          <a:lstStyle/>
          <a:p>
            <a:pPr algn="ctr"/>
            <a:r>
              <a:rPr lang="en-US" sz="3200" b="1" dirty="0" smtClean="0"/>
              <a:t>Scopes is found guilty, but fundamentalists still lose (#33)</a:t>
            </a:r>
            <a:endParaRPr lang="en-US" sz="3200" b="1" dirty="0"/>
          </a:p>
        </p:txBody>
      </p:sp>
      <p:sp>
        <p:nvSpPr>
          <p:cNvPr id="3" name="Content Placeholder 2"/>
          <p:cNvSpPr>
            <a:spLocks noGrp="1"/>
          </p:cNvSpPr>
          <p:nvPr>
            <p:ph idx="1"/>
          </p:nvPr>
        </p:nvSpPr>
        <p:spPr>
          <a:xfrm>
            <a:off x="152400" y="1066800"/>
            <a:ext cx="6553200" cy="5638800"/>
          </a:xfrm>
        </p:spPr>
        <p:txBody>
          <a:bodyPr>
            <a:normAutofit fontScale="92500" lnSpcReduction="10000"/>
          </a:bodyPr>
          <a:lstStyle/>
          <a:p>
            <a:r>
              <a:rPr lang="en-US" b="1" dirty="0" smtClean="0"/>
              <a:t>Darrow put Bryan on the stand and embarrassed him by getting him to admit that even he didn’t really believe that every single thing in the Bible happened exactly the way it said (ex. – that Eve was created from Adam’s rib).</a:t>
            </a:r>
          </a:p>
          <a:p>
            <a:r>
              <a:rPr lang="en-US" b="1" dirty="0" smtClean="0"/>
              <a:t>Scopes was found guilty &amp; fined $100 – no surprise, because he admitted breaking the law.  Verdict was later overturned on a technicality.</a:t>
            </a:r>
          </a:p>
          <a:p>
            <a:r>
              <a:rPr lang="en-US" b="1" dirty="0" smtClean="0"/>
              <a:t>Bryan died 5 days after the trial – many think stress from the trial caused this.</a:t>
            </a:r>
          </a:p>
          <a:p>
            <a:r>
              <a:rPr lang="en-US" b="1" dirty="0" smtClean="0"/>
              <a:t>Fundamentalism was set back as most Americans saw Scopes and evolution as the real winners in the court of public opinion.</a:t>
            </a:r>
            <a:endParaRPr lang="en-US" b="1" dirty="0"/>
          </a:p>
        </p:txBody>
      </p:sp>
      <p:pic>
        <p:nvPicPr>
          <p:cNvPr id="4" name="Picture 3" descr="Cartoon of three monkeys with the word evolution above them. The first monkey has his mouth covered with a sign saying &quot;Speak Not&quot;. The second monkey has his ears covered with a sign saying &quot;Hear Not&quot;. The third monkey has his eyes covered with a sign saying &quot;See Not&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447800"/>
            <a:ext cx="2423291" cy="2327965"/>
          </a:xfrm>
          <a:prstGeom prst="rect">
            <a:avLst/>
          </a:prstGeom>
        </p:spPr>
      </p:pic>
    </p:spTree>
    <p:extLst>
      <p:ext uri="{BB962C8B-B14F-4D97-AF65-F5344CB8AC3E}">
        <p14:creationId xmlns:p14="http://schemas.microsoft.com/office/powerpoint/2010/main" val="9602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667512"/>
          </a:xfrm>
        </p:spPr>
        <p:txBody>
          <a:bodyPr>
            <a:normAutofit fontScale="90000"/>
          </a:bodyPr>
          <a:lstStyle/>
          <a:p>
            <a:pPr algn="ctr"/>
            <a:r>
              <a:rPr lang="en-US" sz="4000" b="1" dirty="0" smtClean="0"/>
              <a:t>Racial Tension:  The Red Summer of 1919 (#25)</a:t>
            </a:r>
            <a:endParaRPr lang="en-US" sz="4000" b="1" dirty="0"/>
          </a:p>
        </p:txBody>
      </p:sp>
      <p:sp>
        <p:nvSpPr>
          <p:cNvPr id="3" name="Content Placeholder 2"/>
          <p:cNvSpPr>
            <a:spLocks noGrp="1"/>
          </p:cNvSpPr>
          <p:nvPr>
            <p:ph idx="1"/>
          </p:nvPr>
        </p:nvSpPr>
        <p:spPr>
          <a:xfrm>
            <a:off x="152400" y="1447800"/>
            <a:ext cx="5029200" cy="5105400"/>
          </a:xfrm>
        </p:spPr>
        <p:txBody>
          <a:bodyPr>
            <a:normAutofit fontScale="92500" lnSpcReduction="20000"/>
          </a:bodyPr>
          <a:lstStyle/>
          <a:p>
            <a:r>
              <a:rPr lang="en-US" b="1" dirty="0" smtClean="0"/>
              <a:t>Great Migration of blacks into mostly white northern cities led to racial tension, especially when black men competed for jobs against white men (including whites returning from WWI).</a:t>
            </a:r>
          </a:p>
          <a:p>
            <a:r>
              <a:rPr lang="en-US" b="1" dirty="0" smtClean="0"/>
              <a:t>Growth of black neighborhoods and enrollment of black students in schools also added tension.</a:t>
            </a:r>
          </a:p>
          <a:p>
            <a:r>
              <a:rPr lang="en-US" b="1" dirty="0" smtClean="0"/>
              <a:t>Overcrowding and a heat wave that summer led to race riots in many cities </a:t>
            </a:r>
            <a:r>
              <a:rPr lang="en-US" b="1" smtClean="0"/>
              <a:t>(about 25) </a:t>
            </a:r>
            <a:r>
              <a:rPr lang="en-US" b="1" dirty="0" smtClean="0"/>
              <a:t>– Chicago was the worst.</a:t>
            </a:r>
          </a:p>
          <a:p>
            <a:pPr marL="0" indent="0">
              <a:buNone/>
            </a:pPr>
            <a:endParaRPr lang="en-US" b="1" dirty="0"/>
          </a:p>
        </p:txBody>
      </p:sp>
      <p:pic>
        <p:nvPicPr>
          <p:cNvPr id="4" name="Picture 3" descr="Photo of a large crowd of people tipping a ca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447800"/>
            <a:ext cx="3583090" cy="2827655"/>
          </a:xfrm>
          <a:prstGeom prst="rect">
            <a:avLst/>
          </a:prstGeom>
        </p:spPr>
      </p:pic>
    </p:spTree>
    <p:extLst>
      <p:ext uri="{BB962C8B-B14F-4D97-AF65-F5344CB8AC3E}">
        <p14:creationId xmlns:p14="http://schemas.microsoft.com/office/powerpoint/2010/main" val="185339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pPr algn="ctr"/>
            <a:r>
              <a:rPr lang="en-US" b="1" dirty="0" smtClean="0"/>
              <a:t>The Chicago Race Riot of 1919 </a:t>
            </a:r>
            <a:r>
              <a:rPr lang="en-US" sz="3600" b="1" dirty="0" smtClean="0"/>
              <a:t>(#25)</a:t>
            </a:r>
            <a:endParaRPr lang="en-US" sz="3600" b="1" dirty="0"/>
          </a:p>
        </p:txBody>
      </p:sp>
      <p:sp>
        <p:nvSpPr>
          <p:cNvPr id="3" name="Content Placeholder 2"/>
          <p:cNvSpPr>
            <a:spLocks noGrp="1"/>
          </p:cNvSpPr>
          <p:nvPr>
            <p:ph idx="1"/>
          </p:nvPr>
        </p:nvSpPr>
        <p:spPr>
          <a:xfrm>
            <a:off x="76200" y="1219200"/>
            <a:ext cx="5257800" cy="5486400"/>
          </a:xfrm>
        </p:spPr>
        <p:txBody>
          <a:bodyPr>
            <a:normAutofit fontScale="92500" lnSpcReduction="20000"/>
          </a:bodyPr>
          <a:lstStyle/>
          <a:p>
            <a:r>
              <a:rPr lang="en-US" b="1" dirty="0" smtClean="0"/>
              <a:t>Chicago riot began after a black teenager, swimming in a “white” beach area of Lake Michigan, was hit by a rock thrown by a white man.</a:t>
            </a:r>
          </a:p>
          <a:p>
            <a:r>
              <a:rPr lang="en-US" b="1" dirty="0" smtClean="0"/>
              <a:t>The boy drowned after being hit.</a:t>
            </a:r>
          </a:p>
          <a:p>
            <a:r>
              <a:rPr lang="en-US" b="1" dirty="0" smtClean="0"/>
              <a:t>Blacks rioted in response; whites rioted in response to that.</a:t>
            </a:r>
          </a:p>
          <a:p>
            <a:r>
              <a:rPr lang="en-US" b="1" dirty="0" smtClean="0"/>
              <a:t>Over the next several days, 23 blacks and 15 whites were killed in Chicago, another 537 were wounded, and hundreds were left homeless.</a:t>
            </a:r>
          </a:p>
          <a:p>
            <a:r>
              <a:rPr lang="en-US" b="1" dirty="0" smtClean="0"/>
              <a:t>Most Americans demanded an end to rioting and a return to law and order.</a:t>
            </a:r>
            <a:endParaRPr lang="en-US" b="1" dirty="0"/>
          </a:p>
        </p:txBody>
      </p:sp>
      <p:pic>
        <p:nvPicPr>
          <p:cNvPr id="4" name="Picture 3" descr="Cartoon of a segregated pool with the caption, &quot;The color has reached the North&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1219200"/>
            <a:ext cx="3753979" cy="1424940"/>
          </a:xfrm>
          <a:prstGeom prst="rect">
            <a:avLst/>
          </a:prstGeom>
        </p:spPr>
      </p:pic>
    </p:spTree>
    <p:extLst>
      <p:ext uri="{BB962C8B-B14F-4D97-AF65-F5344CB8AC3E}">
        <p14:creationId xmlns:p14="http://schemas.microsoft.com/office/powerpoint/2010/main" val="407815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The Chicago Black Sox Scandal</a:t>
            </a:r>
            <a:endParaRPr lang="en-US" b="1" dirty="0"/>
          </a:p>
        </p:txBody>
      </p:sp>
      <p:sp>
        <p:nvSpPr>
          <p:cNvPr id="3" name="Content Placeholder 2"/>
          <p:cNvSpPr>
            <a:spLocks noGrp="1"/>
          </p:cNvSpPr>
          <p:nvPr>
            <p:ph idx="1"/>
          </p:nvPr>
        </p:nvSpPr>
        <p:spPr>
          <a:xfrm>
            <a:off x="76200" y="1219200"/>
            <a:ext cx="4495800" cy="5562600"/>
          </a:xfrm>
        </p:spPr>
        <p:txBody>
          <a:bodyPr>
            <a:normAutofit fontScale="85000" lnSpcReduction="20000"/>
          </a:bodyPr>
          <a:lstStyle/>
          <a:p>
            <a:r>
              <a:rPr lang="en-US" b="1" dirty="0" smtClean="0"/>
              <a:t>1919:  angry at their cheapskate owner (Charles </a:t>
            </a:r>
            <a:r>
              <a:rPr lang="en-US" b="1" dirty="0" err="1" smtClean="0"/>
              <a:t>Komiskey</a:t>
            </a:r>
            <a:r>
              <a:rPr lang="en-US" b="1" dirty="0" smtClean="0"/>
              <a:t>), the Chicago White Sox lost the World Series on purpose in return for bribes from gamblers.</a:t>
            </a:r>
          </a:p>
          <a:p>
            <a:r>
              <a:rPr lang="en-US" b="1" dirty="0" smtClean="0"/>
              <a:t>When the story went public, 8 White Sox players were banned from baseball for life, including the great Shoeless Joe Jackson.</a:t>
            </a:r>
          </a:p>
          <a:p>
            <a:r>
              <a:rPr lang="en-US" b="1" dirty="0" smtClean="0"/>
              <a:t>Two of the banned players (Swede </a:t>
            </a:r>
            <a:r>
              <a:rPr lang="en-US" b="1" dirty="0" err="1" smtClean="0"/>
              <a:t>Risberg</a:t>
            </a:r>
            <a:r>
              <a:rPr lang="en-US" b="1" dirty="0" smtClean="0"/>
              <a:t> &amp; Happy Felsch) came to Montana and played for Scobey, Montana’s local team (the Scobey Outlaws) in the 1920s for $600/month + expenses.</a:t>
            </a:r>
          </a:p>
        </p:txBody>
      </p:sp>
      <p:pic>
        <p:nvPicPr>
          <p:cNvPr id="4" name="Picture 3" descr="Picture of a newspaper headline with the headline &quot;Eight White Sox Playes Are Indicted on Charge of Fixing 1919 World Series; Cicotte Got $10,000 and Jackson $5,000&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219200"/>
            <a:ext cx="3068276" cy="2253788"/>
          </a:xfrm>
          <a:prstGeom prst="rect">
            <a:avLst/>
          </a:prstGeom>
        </p:spPr>
      </p:pic>
      <p:pic>
        <p:nvPicPr>
          <p:cNvPr id="5" name="Picture 4" descr="Book cover with a picture of Joe Jackson with the title &quot;Shoeless Joe and Ragtime Baseball&quot; by Harvey Fromm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3886200"/>
            <a:ext cx="1549400" cy="2324100"/>
          </a:xfrm>
          <a:prstGeom prst="rect">
            <a:avLst/>
          </a:prstGeom>
        </p:spPr>
      </p:pic>
    </p:spTree>
    <p:extLst>
      <p:ext uri="{BB962C8B-B14F-4D97-AF65-F5344CB8AC3E}">
        <p14:creationId xmlns:p14="http://schemas.microsoft.com/office/powerpoint/2010/main" val="27616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533400"/>
          </a:xfrm>
        </p:spPr>
        <p:txBody>
          <a:bodyPr>
            <a:normAutofit fontScale="90000"/>
          </a:bodyPr>
          <a:lstStyle/>
          <a:p>
            <a:pPr algn="ctr"/>
            <a:r>
              <a:rPr lang="en-US" sz="4000" b="1" dirty="0" smtClean="0"/>
              <a:t>Racial Tension:  Revival of the Ku Klux Klan </a:t>
            </a:r>
            <a:r>
              <a:rPr lang="en-US" sz="2700" b="1" dirty="0" smtClean="0"/>
              <a:t>(#26)</a:t>
            </a:r>
            <a:endParaRPr lang="en-US" sz="2700" b="1" dirty="0"/>
          </a:p>
        </p:txBody>
      </p:sp>
      <p:sp>
        <p:nvSpPr>
          <p:cNvPr id="3" name="Content Placeholder 2"/>
          <p:cNvSpPr>
            <a:spLocks noGrp="1"/>
          </p:cNvSpPr>
          <p:nvPr>
            <p:ph idx="1"/>
          </p:nvPr>
        </p:nvSpPr>
        <p:spPr>
          <a:xfrm>
            <a:off x="-1" y="1066800"/>
            <a:ext cx="6483829" cy="5715000"/>
          </a:xfrm>
        </p:spPr>
        <p:txBody>
          <a:bodyPr>
            <a:normAutofit fontScale="85000" lnSpcReduction="10000"/>
          </a:bodyPr>
          <a:lstStyle/>
          <a:p>
            <a:r>
              <a:rPr lang="en-US" b="1" dirty="0" smtClean="0"/>
              <a:t>The new Ku Klux Klan used modern publicity &amp; fundraising methods – billed itself as a mainstream group to promote “100% Americanism” and protect American values, women, &amp; children.</a:t>
            </a:r>
          </a:p>
          <a:p>
            <a:r>
              <a:rPr lang="en-US" b="1" dirty="0" smtClean="0"/>
              <a:t>Grew because of tension over job competition and fear of immigrants &amp; anarchy.</a:t>
            </a:r>
          </a:p>
          <a:p>
            <a:r>
              <a:rPr lang="en-US" b="1" dirty="0" smtClean="0"/>
              <a:t>Many politicians were members or open supporters of the KKK.</a:t>
            </a:r>
          </a:p>
          <a:p>
            <a:r>
              <a:rPr lang="en-US" b="1" dirty="0" smtClean="0"/>
              <a:t>Planned Parenthood founder Margaret Sanger spoke to the KKK’s ladies auxiliary in New Jersey.</a:t>
            </a:r>
          </a:p>
          <a:p>
            <a:r>
              <a:rPr lang="en-US" b="1" dirty="0" smtClean="0"/>
              <a:t>Even Montana had an active KKK chapter in the 1920s.</a:t>
            </a:r>
          </a:p>
          <a:p>
            <a:r>
              <a:rPr lang="en-US" b="1" dirty="0" smtClean="0"/>
              <a:t>The KKK targeted not only blacks, but also Jews, Catholics, and immigrants (in Montana, Catholics were their main target).</a:t>
            </a:r>
            <a:endParaRPr lang="en-US" b="1" dirty="0"/>
          </a:p>
        </p:txBody>
      </p:sp>
      <p:pic>
        <p:nvPicPr>
          <p:cNvPr id="4" name="Picture 3" descr="Photo of KKK members walking in from of the Capitol building holding American fla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5384" y="1066800"/>
            <a:ext cx="2580861" cy="3124200"/>
          </a:xfrm>
          <a:prstGeom prst="rect">
            <a:avLst/>
          </a:prstGeom>
        </p:spPr>
      </p:pic>
    </p:spTree>
    <p:extLst>
      <p:ext uri="{BB962C8B-B14F-4D97-AF65-F5344CB8AC3E}">
        <p14:creationId xmlns:p14="http://schemas.microsoft.com/office/powerpoint/2010/main" val="318185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Decline of the KKK (#26)</a:t>
            </a:r>
            <a:endParaRPr lang="en-US" b="1" dirty="0"/>
          </a:p>
        </p:txBody>
      </p:sp>
      <p:sp>
        <p:nvSpPr>
          <p:cNvPr id="3" name="Content Placeholder 2"/>
          <p:cNvSpPr>
            <a:spLocks noGrp="1"/>
          </p:cNvSpPr>
          <p:nvPr>
            <p:ph idx="1"/>
          </p:nvPr>
        </p:nvSpPr>
        <p:spPr>
          <a:xfrm>
            <a:off x="76200" y="1295400"/>
            <a:ext cx="4800600" cy="5486400"/>
          </a:xfrm>
        </p:spPr>
        <p:txBody>
          <a:bodyPr>
            <a:normAutofit fontScale="92500" lnSpcReduction="20000"/>
          </a:bodyPr>
          <a:lstStyle/>
          <a:p>
            <a:r>
              <a:rPr lang="en-US" b="1" dirty="0" smtClean="0"/>
              <a:t>By 1924, the KKK had 4 million members across the U.S.</a:t>
            </a:r>
          </a:p>
          <a:p>
            <a:r>
              <a:rPr lang="en-US" b="1" dirty="0" smtClean="0"/>
              <a:t>But it lost popularity after the head of the Indiana KKK was sentenced to life in prison for raping a teenaged girl (who later poisoned herself).</a:t>
            </a:r>
          </a:p>
          <a:p>
            <a:r>
              <a:rPr lang="en-US" b="1" dirty="0" smtClean="0"/>
              <a:t>Also, by the end of the 1920s, the Great Depression began, and many KKK members could no longer afford to pay membership dues; and some just chose other recreational activities for their free time, like going to movies, etc.</a:t>
            </a:r>
            <a:endParaRPr lang="en-US" b="1" dirty="0"/>
          </a:p>
        </p:txBody>
      </p:sp>
      <p:pic>
        <p:nvPicPr>
          <p:cNvPr id="4" name="Picture 3" descr="Flyer for a KKK State Parade in WIchita Kansa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600200"/>
            <a:ext cx="2590800" cy="4389119"/>
          </a:xfrm>
          <a:prstGeom prst="rect">
            <a:avLst/>
          </a:prstGeom>
        </p:spPr>
      </p:pic>
    </p:spTree>
    <p:extLst>
      <p:ext uri="{BB962C8B-B14F-4D97-AF65-F5344CB8AC3E}">
        <p14:creationId xmlns:p14="http://schemas.microsoft.com/office/powerpoint/2010/main" val="293703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Racial Tension:  Marcus Garvey </a:t>
            </a:r>
            <a:r>
              <a:rPr lang="en-US" sz="3100" b="1" dirty="0" smtClean="0"/>
              <a:t>(#27)</a:t>
            </a:r>
            <a:endParaRPr lang="en-US" sz="3100" b="1" dirty="0"/>
          </a:p>
        </p:txBody>
      </p:sp>
      <p:sp>
        <p:nvSpPr>
          <p:cNvPr id="3" name="Content Placeholder 2"/>
          <p:cNvSpPr>
            <a:spLocks noGrp="1"/>
          </p:cNvSpPr>
          <p:nvPr>
            <p:ph idx="1"/>
          </p:nvPr>
        </p:nvSpPr>
        <p:spPr>
          <a:xfrm>
            <a:off x="76200" y="1219200"/>
            <a:ext cx="5029200" cy="5410200"/>
          </a:xfrm>
        </p:spPr>
        <p:txBody>
          <a:bodyPr>
            <a:normAutofit fontScale="92500" lnSpcReduction="20000"/>
          </a:bodyPr>
          <a:lstStyle/>
          <a:p>
            <a:r>
              <a:rPr lang="en-US" b="1" dirty="0" smtClean="0"/>
              <a:t>Marcus Garvey was an activist who promoted black-owned businesses, racial pride, and black nationalism.</a:t>
            </a:r>
          </a:p>
          <a:p>
            <a:r>
              <a:rPr lang="en-US" b="1" dirty="0" smtClean="0"/>
              <a:t>He was criticized for calling for race separation – didn’t want blacks associating with whites, </a:t>
            </a:r>
            <a:r>
              <a:rPr lang="en-US" b="1" smtClean="0"/>
              <a:t>was pro-segregation (even met with the KKK), and urged </a:t>
            </a:r>
            <a:r>
              <a:rPr lang="en-US" b="1" dirty="0" smtClean="0"/>
              <a:t>blacks to go “back to Africa” instead of staying in the mostly-white U.S.</a:t>
            </a:r>
          </a:p>
          <a:p>
            <a:r>
              <a:rPr lang="en-US" b="1" dirty="0" smtClean="0"/>
              <a:t>Garvey was eventually deported back to Jamaica (his home country) because of mail fraud in stock sales.</a:t>
            </a:r>
          </a:p>
          <a:p>
            <a:endParaRPr lang="en-US" b="1" dirty="0"/>
          </a:p>
        </p:txBody>
      </p:sp>
      <p:pic>
        <p:nvPicPr>
          <p:cNvPr id="4" name="Picture 3" descr="Photo of Marcus Garve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282861"/>
            <a:ext cx="2266950" cy="2849577"/>
          </a:xfrm>
          <a:prstGeom prst="rect">
            <a:avLst/>
          </a:prstGeom>
        </p:spPr>
      </p:pic>
    </p:spTree>
    <p:extLst>
      <p:ext uri="{BB962C8B-B14F-4D97-AF65-F5344CB8AC3E}">
        <p14:creationId xmlns:p14="http://schemas.microsoft.com/office/powerpoint/2010/main" val="308875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Suffrage at the Turn of the Century</a:t>
            </a:r>
            <a:r>
              <a:rPr lang="en-US" sz="1800" b="1" dirty="0" smtClean="0"/>
              <a:t> </a:t>
            </a:r>
            <a:r>
              <a:rPr lang="en-US" sz="2700" b="1" dirty="0" smtClean="0"/>
              <a:t>(#3 &amp; #5)</a:t>
            </a:r>
            <a:endParaRPr lang="en-US" sz="2700" b="1" dirty="0"/>
          </a:p>
        </p:txBody>
      </p:sp>
      <p:sp>
        <p:nvSpPr>
          <p:cNvPr id="3" name="Content Placeholder 2"/>
          <p:cNvSpPr>
            <a:spLocks noGrp="1"/>
          </p:cNvSpPr>
          <p:nvPr>
            <p:ph idx="1"/>
          </p:nvPr>
        </p:nvSpPr>
        <p:spPr>
          <a:xfrm>
            <a:off x="76200" y="1295400"/>
            <a:ext cx="5205412" cy="5486400"/>
          </a:xfrm>
        </p:spPr>
        <p:txBody>
          <a:bodyPr>
            <a:normAutofit fontScale="92500" lnSpcReduction="20000"/>
          </a:bodyPr>
          <a:lstStyle/>
          <a:p>
            <a:r>
              <a:rPr lang="en-US" b="1" dirty="0" smtClean="0"/>
              <a:t>In the late 1800s, suffragists had succeeded in getting women the right to vote in several states (mostly in the West), but had no luck in getting a national women’s suffrage amendment – the one state at a time strategy was more effective in the 1800s.</a:t>
            </a:r>
          </a:p>
          <a:p>
            <a:r>
              <a:rPr lang="en-US" b="1" dirty="0" smtClean="0"/>
              <a:t>By 1890, married women had full property rights and more women were demanding the right to vote.</a:t>
            </a:r>
          </a:p>
          <a:p>
            <a:r>
              <a:rPr lang="en-US" b="1" dirty="0" smtClean="0"/>
              <a:t>But when Elizabeth Cady Stanton died in 1902 and Susan B. Anthony died in 1906, the national women’s suffrage movement seemed “on hold.”</a:t>
            </a:r>
            <a:endParaRPr lang="en-US" b="1" dirty="0"/>
          </a:p>
        </p:txBody>
      </p:sp>
      <p:pic>
        <p:nvPicPr>
          <p:cNvPr id="4" name="Picture 3" descr="Photo of a group of men at a booth that says &quot;Headquarters opposed to woman suffrage&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903" y="1524000"/>
            <a:ext cx="3862388" cy="3092988"/>
          </a:xfrm>
          <a:prstGeom prst="rect">
            <a:avLst/>
          </a:prstGeom>
        </p:spPr>
      </p:pic>
    </p:spTree>
    <p:extLst>
      <p:ext uri="{BB962C8B-B14F-4D97-AF65-F5344CB8AC3E}">
        <p14:creationId xmlns:p14="http://schemas.microsoft.com/office/powerpoint/2010/main" val="317584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pPr algn="ctr"/>
            <a:r>
              <a:rPr lang="en-US" b="1" dirty="0" smtClean="0"/>
              <a:t>The NAACP</a:t>
            </a:r>
            <a:endParaRPr lang="en-US" b="1" dirty="0"/>
          </a:p>
        </p:txBody>
      </p:sp>
      <p:sp>
        <p:nvSpPr>
          <p:cNvPr id="3" name="Content Placeholder 2"/>
          <p:cNvSpPr>
            <a:spLocks noGrp="1"/>
          </p:cNvSpPr>
          <p:nvPr>
            <p:ph idx="1"/>
          </p:nvPr>
        </p:nvSpPr>
        <p:spPr>
          <a:xfrm>
            <a:off x="0" y="1219200"/>
            <a:ext cx="5334000" cy="5410200"/>
          </a:xfrm>
        </p:spPr>
        <p:txBody>
          <a:bodyPr>
            <a:normAutofit fontScale="92500" lnSpcReduction="20000"/>
          </a:bodyPr>
          <a:lstStyle/>
          <a:p>
            <a:r>
              <a:rPr lang="en-US" sz="2000" b="1" dirty="0" smtClean="0"/>
              <a:t>The NAACP (National Association for the Advancement of Colored Peoples) was founded in 1909.</a:t>
            </a:r>
          </a:p>
          <a:p>
            <a:r>
              <a:rPr lang="en-US" sz="2000" b="1" dirty="0" smtClean="0"/>
              <a:t>In the 1920s (and afterward), the NAACP worked to end </a:t>
            </a:r>
            <a:r>
              <a:rPr lang="en-US" sz="2000" b="1" dirty="0" err="1" smtClean="0"/>
              <a:t>lynchings</a:t>
            </a:r>
            <a:r>
              <a:rPr lang="en-US" sz="2000" b="1" dirty="0" smtClean="0"/>
              <a:t> and protect African American voting rights.</a:t>
            </a:r>
          </a:p>
          <a:p>
            <a:r>
              <a:rPr lang="en-US" sz="2000" b="1" dirty="0" smtClean="0"/>
              <a:t>A top leader of the NAACP was W.E.B. DuBois (left); he debated fellow African American leader Booker T. </a:t>
            </a:r>
            <a:r>
              <a:rPr lang="en-US" sz="2000" b="1" smtClean="0"/>
              <a:t>Washington (right</a:t>
            </a:r>
            <a:r>
              <a:rPr lang="en-US" sz="2000" b="1" dirty="0" smtClean="0"/>
              <a:t>) over issues like socialism vs. capitalism (DuBois was a socialist, Washington a capitalist) and whether blacks should forgive past racism and move on (Washington’s view) or use examples of past &amp; present racism to agitate and demand government action on behalf of blacks (DuBois’s view).</a:t>
            </a:r>
          </a:p>
          <a:p>
            <a:r>
              <a:rPr lang="en-US" sz="2000" b="1" dirty="0" smtClean="0"/>
              <a:t>DuBois was also a eugenicist &amp; believed there was a “talented tenth” – 10% of blacks who were most gifted – who should be encouraged to reproduce, whereas other blacks should have fewer children.</a:t>
            </a:r>
            <a:endParaRPr lang="en-US" sz="2000" b="1" dirty="0"/>
          </a:p>
        </p:txBody>
      </p:sp>
      <p:pic>
        <p:nvPicPr>
          <p:cNvPr id="5" name="Picture 4" descr="Photo of W.E.B DuBoi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581401"/>
            <a:ext cx="1915089" cy="2498322"/>
          </a:xfrm>
          <a:prstGeom prst="rect">
            <a:avLst/>
          </a:prstGeom>
        </p:spPr>
      </p:pic>
      <p:pic>
        <p:nvPicPr>
          <p:cNvPr id="6" name="Picture 5" descr="Photo of Booker T. Washing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5876" y="3581401"/>
            <a:ext cx="1762588" cy="2491664"/>
          </a:xfrm>
          <a:prstGeom prst="rect">
            <a:avLst/>
          </a:prstGeom>
        </p:spPr>
      </p:pic>
    </p:spTree>
    <p:extLst>
      <p:ext uri="{BB962C8B-B14F-4D97-AF65-F5344CB8AC3E}">
        <p14:creationId xmlns:p14="http://schemas.microsoft.com/office/powerpoint/2010/main" val="173171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ctr"/>
            <a:r>
              <a:rPr lang="en-US" b="1" dirty="0" smtClean="0"/>
              <a:t>The Post-WWI Red Scare (#13)</a:t>
            </a:r>
            <a:endParaRPr lang="en-US" b="1" dirty="0"/>
          </a:p>
        </p:txBody>
      </p:sp>
      <p:sp>
        <p:nvSpPr>
          <p:cNvPr id="3" name="Content Placeholder 2"/>
          <p:cNvSpPr>
            <a:spLocks noGrp="1"/>
          </p:cNvSpPr>
          <p:nvPr>
            <p:ph idx="1"/>
          </p:nvPr>
        </p:nvSpPr>
        <p:spPr>
          <a:xfrm>
            <a:off x="76200" y="1295400"/>
            <a:ext cx="5486400" cy="5562600"/>
          </a:xfrm>
        </p:spPr>
        <p:txBody>
          <a:bodyPr>
            <a:normAutofit fontScale="85000" lnSpcReduction="10000"/>
          </a:bodyPr>
          <a:lstStyle/>
          <a:p>
            <a:r>
              <a:rPr lang="en-US" b="1" dirty="0" smtClean="0"/>
              <a:t>A Red Scare is a time marked by intense fear of communism – the U.S. has had two Red Scares:  one soon after World War I, the other in the early years of the Cold War after WWII.</a:t>
            </a:r>
          </a:p>
          <a:p>
            <a:r>
              <a:rPr lang="en-US" b="1" dirty="0" smtClean="0"/>
              <a:t>Vladimir Lenin’s Bolsheviks had turned Russia into the communist Soviet Union (USSR).</a:t>
            </a:r>
          </a:p>
          <a:p>
            <a:r>
              <a:rPr lang="en-US" b="1" dirty="0" smtClean="0"/>
              <a:t>A stated goal of the USSR’s </a:t>
            </a:r>
            <a:r>
              <a:rPr lang="en-US" b="1" dirty="0" err="1" smtClean="0"/>
              <a:t>Comintern</a:t>
            </a:r>
            <a:r>
              <a:rPr lang="en-US" b="1" dirty="0" smtClean="0"/>
              <a:t> (Communist International) was to spread communism worldwide (including to the U.S.A.).</a:t>
            </a:r>
          </a:p>
          <a:p>
            <a:r>
              <a:rPr lang="en-US" b="1" dirty="0" smtClean="0"/>
              <a:t>The Russian Revolution had Americans fearing that the communist takeover could spread to the U.S.A.</a:t>
            </a:r>
            <a:endParaRPr lang="en-US" b="1" dirty="0"/>
          </a:p>
        </p:txBody>
      </p:sp>
      <p:pic>
        <p:nvPicPr>
          <p:cNvPr id="4" name="Picture 3" descr="Political cartoon of a man labeled &quot;Labor&quot; walking down stairs. The stairs are labeled &quot;Strikes-Walk outs, Disorder-Riots, Bolshevism-Murders, Chaos.&quot; The floor at the bottom of the stairs has a question mark on it. The caption of the cartoon says, &quot;Step by Step&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981200"/>
            <a:ext cx="3276600" cy="4318000"/>
          </a:xfrm>
          <a:prstGeom prst="rect">
            <a:avLst/>
          </a:prstGeom>
        </p:spPr>
      </p:pic>
    </p:spTree>
    <p:extLst>
      <p:ext uri="{BB962C8B-B14F-4D97-AF65-F5344CB8AC3E}">
        <p14:creationId xmlns:p14="http://schemas.microsoft.com/office/powerpoint/2010/main" val="124929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i="1" dirty="0" err="1" smtClean="0"/>
              <a:t>Schenck</a:t>
            </a:r>
            <a:r>
              <a:rPr lang="en-US" b="1" i="1" dirty="0" smtClean="0"/>
              <a:t> v. U.S.,</a:t>
            </a:r>
            <a:r>
              <a:rPr lang="en-US" b="1" dirty="0" smtClean="0"/>
              <a:t> 1919 (#14)</a:t>
            </a:r>
            <a:endParaRPr lang="en-US" b="1" i="1" dirty="0"/>
          </a:p>
        </p:txBody>
      </p:sp>
      <p:sp>
        <p:nvSpPr>
          <p:cNvPr id="3" name="Content Placeholder 2"/>
          <p:cNvSpPr>
            <a:spLocks noGrp="1"/>
          </p:cNvSpPr>
          <p:nvPr>
            <p:ph idx="1"/>
          </p:nvPr>
        </p:nvSpPr>
        <p:spPr>
          <a:xfrm>
            <a:off x="76200" y="1219200"/>
            <a:ext cx="5486400" cy="5562600"/>
          </a:xfrm>
        </p:spPr>
        <p:txBody>
          <a:bodyPr>
            <a:normAutofit fontScale="85000" lnSpcReduction="10000"/>
          </a:bodyPr>
          <a:lstStyle/>
          <a:p>
            <a:r>
              <a:rPr lang="en-US" b="1" dirty="0" smtClean="0"/>
              <a:t>Charles </a:t>
            </a:r>
            <a:r>
              <a:rPr lang="en-US" b="1" dirty="0" err="1" smtClean="0"/>
              <a:t>Schenck</a:t>
            </a:r>
            <a:r>
              <a:rPr lang="en-US" b="1" dirty="0" smtClean="0"/>
              <a:t>, secretary of the Socialist Party, was charged with printing leaflets for opposition to the draft during WWI.</a:t>
            </a:r>
          </a:p>
          <a:p>
            <a:r>
              <a:rPr lang="en-US" b="1" dirty="0" smtClean="0"/>
              <a:t>The court ruled that the First Amendment freedoms of speech and press did not protect </a:t>
            </a:r>
            <a:r>
              <a:rPr lang="en-US" b="1" dirty="0" err="1" smtClean="0"/>
              <a:t>Schenck’s</a:t>
            </a:r>
            <a:r>
              <a:rPr lang="en-US" b="1" dirty="0" smtClean="0"/>
              <a:t> activity, because during wartime such interference with the draft created a “clear and present danger” to the U.S.</a:t>
            </a:r>
          </a:p>
          <a:p>
            <a:r>
              <a:rPr lang="en-US" b="1" dirty="0" smtClean="0"/>
              <a:t>Since this case, the courts use the “clear and present danger” rule to decide whether speech is protected or not.  </a:t>
            </a:r>
          </a:p>
          <a:p>
            <a:r>
              <a:rPr lang="en-US" b="1" dirty="0" smtClean="0"/>
              <a:t>This case also produced the “shouting fire in a crowded theater” analogy.</a:t>
            </a:r>
            <a:endParaRPr lang="en-US" b="1" dirty="0"/>
          </a:p>
        </p:txBody>
      </p:sp>
      <p:pic>
        <p:nvPicPr>
          <p:cNvPr id="4" name="Picture 3" descr="Photo of a newspaper headline reading &quot;First Amendment Cases Clear and Present Danger Schenck V. United States By Susan Dudley Gold.&quot;&#10;Photo also shows a picture of a man with an American flag surgical mask 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400452"/>
            <a:ext cx="3302000" cy="4902200"/>
          </a:xfrm>
          <a:prstGeom prst="rect">
            <a:avLst/>
          </a:prstGeom>
        </p:spPr>
      </p:pic>
    </p:spTree>
    <p:extLst>
      <p:ext uri="{BB962C8B-B14F-4D97-AF65-F5344CB8AC3E}">
        <p14:creationId xmlns:p14="http://schemas.microsoft.com/office/powerpoint/2010/main" val="180065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normAutofit fontScale="90000"/>
          </a:bodyPr>
          <a:lstStyle/>
          <a:p>
            <a:pPr algn="ctr"/>
            <a:r>
              <a:rPr lang="en-US" b="1" i="1" dirty="0" err="1" smtClean="0"/>
              <a:t>Gitlow</a:t>
            </a:r>
            <a:r>
              <a:rPr lang="en-US" b="1" i="1" dirty="0" smtClean="0"/>
              <a:t> v. New York</a:t>
            </a:r>
            <a:endParaRPr lang="en-US" b="1" i="1" dirty="0"/>
          </a:p>
        </p:txBody>
      </p:sp>
      <p:sp>
        <p:nvSpPr>
          <p:cNvPr id="3" name="Content Placeholder 2"/>
          <p:cNvSpPr>
            <a:spLocks noGrp="1"/>
          </p:cNvSpPr>
          <p:nvPr>
            <p:ph idx="1"/>
          </p:nvPr>
        </p:nvSpPr>
        <p:spPr>
          <a:xfrm>
            <a:off x="76200" y="990600"/>
            <a:ext cx="6477000" cy="5715000"/>
          </a:xfrm>
        </p:spPr>
        <p:txBody>
          <a:bodyPr>
            <a:normAutofit fontScale="85000" lnSpcReduction="10000"/>
          </a:bodyPr>
          <a:lstStyle/>
          <a:p>
            <a:r>
              <a:rPr lang="en-US" b="1" dirty="0" smtClean="0"/>
              <a:t>Benjamin </a:t>
            </a:r>
            <a:r>
              <a:rPr lang="en-US" b="1" dirty="0" err="1" smtClean="0"/>
              <a:t>Gitlow</a:t>
            </a:r>
            <a:r>
              <a:rPr lang="en-US" b="1" dirty="0" smtClean="0"/>
              <a:t> was convicted of criminal anarchy (a state crime in New York) for publishing the “Left Wing Manifesto,” which called for overthrow of the U.S. government.</a:t>
            </a:r>
          </a:p>
          <a:p>
            <a:r>
              <a:rPr lang="en-US" b="1" dirty="0" smtClean="0"/>
              <a:t>Important thing about this case was that the U.S. Supreme Court ruled that the 14</a:t>
            </a:r>
            <a:r>
              <a:rPr lang="en-US" b="1" baseline="30000" dirty="0" smtClean="0"/>
              <a:t>th</a:t>
            </a:r>
            <a:r>
              <a:rPr lang="en-US" b="1" dirty="0" smtClean="0"/>
              <a:t> Amendment protects citizens from civil rights violations by state governments, too – not just those by the federal government.</a:t>
            </a:r>
          </a:p>
          <a:p>
            <a:pPr lvl="1"/>
            <a:r>
              <a:rPr lang="en-US" b="1" dirty="0" smtClean="0"/>
              <a:t>However, </a:t>
            </a:r>
            <a:r>
              <a:rPr lang="en-US" b="1" dirty="0" err="1" smtClean="0"/>
              <a:t>Gitlow’s</a:t>
            </a:r>
            <a:r>
              <a:rPr lang="en-US" b="1" dirty="0" smtClean="0"/>
              <a:t> civil rights to free speech and free press had not been violated when NY arrested him for his manifesto (because he was creating a clear &amp; present danger) – so he was returned to prison.</a:t>
            </a:r>
          </a:p>
          <a:p>
            <a:pPr lvl="1"/>
            <a:r>
              <a:rPr lang="en-US" b="1" dirty="0" err="1" smtClean="0"/>
              <a:t>Gitlow</a:t>
            </a:r>
            <a:r>
              <a:rPr lang="en-US" b="1" dirty="0" smtClean="0"/>
              <a:t> later became a founding member of the Communist Party USA, but by the late 1930s he turned conservative and became an anti-communist.  Interesting guy!</a:t>
            </a:r>
          </a:p>
        </p:txBody>
      </p:sp>
      <p:pic>
        <p:nvPicPr>
          <p:cNvPr id="4" name="Picture 3" descr="Photo of Benjamin Git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924" y="1066800"/>
            <a:ext cx="2444750" cy="3352800"/>
          </a:xfrm>
          <a:prstGeom prst="rect">
            <a:avLst/>
          </a:prstGeom>
        </p:spPr>
      </p:pic>
    </p:spTree>
    <p:extLst>
      <p:ext uri="{BB962C8B-B14F-4D97-AF65-F5344CB8AC3E}">
        <p14:creationId xmlns:p14="http://schemas.microsoft.com/office/powerpoint/2010/main" val="35292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04088"/>
            <a:ext cx="5181600" cy="667512"/>
          </a:xfrm>
        </p:spPr>
        <p:txBody>
          <a:bodyPr>
            <a:normAutofit fontScale="90000"/>
          </a:bodyPr>
          <a:lstStyle/>
          <a:p>
            <a:pPr algn="ctr"/>
            <a:r>
              <a:rPr lang="en-US" b="1" dirty="0" smtClean="0"/>
              <a:t>Mad Bombers! (#13)</a:t>
            </a:r>
            <a:endParaRPr lang="en-US" b="1" dirty="0"/>
          </a:p>
        </p:txBody>
      </p:sp>
      <p:sp>
        <p:nvSpPr>
          <p:cNvPr id="3" name="Content Placeholder 2"/>
          <p:cNvSpPr>
            <a:spLocks noGrp="1"/>
          </p:cNvSpPr>
          <p:nvPr>
            <p:ph idx="1"/>
          </p:nvPr>
        </p:nvSpPr>
        <p:spPr>
          <a:xfrm>
            <a:off x="457200" y="1447801"/>
            <a:ext cx="4343400" cy="5194916"/>
          </a:xfrm>
        </p:spPr>
        <p:txBody>
          <a:bodyPr>
            <a:normAutofit fontScale="92500" lnSpcReduction="10000"/>
          </a:bodyPr>
          <a:lstStyle/>
          <a:p>
            <a:r>
              <a:rPr lang="en-US" b="1" dirty="0" smtClean="0"/>
              <a:t>A series of bombs sent through the mail in the U.S. during 1919 were linked to communists and anarchists, heightening the Red Scare.</a:t>
            </a:r>
          </a:p>
          <a:p>
            <a:r>
              <a:rPr lang="en-US" b="1" dirty="0" smtClean="0"/>
              <a:t>One bomb exploded at the house of U.S. Attorney General A. Mitchell Palmer (Palmer wasn’t harmed, but a housekeeper was badly wounded).</a:t>
            </a:r>
          </a:p>
          <a:p>
            <a:r>
              <a:rPr lang="en-US" b="1" dirty="0" smtClean="0"/>
              <a:t>The bombs had been sent by followers of anarchist Luigi </a:t>
            </a:r>
            <a:r>
              <a:rPr lang="en-US" b="1" dirty="0" err="1" smtClean="0"/>
              <a:t>Galleani</a:t>
            </a:r>
            <a:r>
              <a:rPr lang="en-US" b="1" dirty="0" smtClean="0"/>
              <a:t>.</a:t>
            </a:r>
          </a:p>
          <a:p>
            <a:pPr marL="0" indent="0">
              <a:buNone/>
            </a:pPr>
            <a:endParaRPr lang="en-US" b="1" dirty="0"/>
          </a:p>
        </p:txBody>
      </p:sp>
    </p:spTree>
    <p:extLst>
      <p:ext uri="{BB962C8B-B14F-4D97-AF65-F5344CB8AC3E}">
        <p14:creationId xmlns:p14="http://schemas.microsoft.com/office/powerpoint/2010/main" val="400777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The Palmer Raids (#17)</a:t>
            </a:r>
            <a:endParaRPr lang="en-US" b="1" dirty="0"/>
          </a:p>
        </p:txBody>
      </p:sp>
      <p:sp>
        <p:nvSpPr>
          <p:cNvPr id="3" name="Content Placeholder 2"/>
          <p:cNvSpPr>
            <a:spLocks noGrp="1"/>
          </p:cNvSpPr>
          <p:nvPr>
            <p:ph idx="1"/>
          </p:nvPr>
        </p:nvSpPr>
        <p:spPr>
          <a:xfrm>
            <a:off x="152400" y="1935480"/>
            <a:ext cx="4419600" cy="4846320"/>
          </a:xfrm>
        </p:spPr>
        <p:txBody>
          <a:bodyPr>
            <a:normAutofit fontScale="92500" lnSpcReduction="20000"/>
          </a:bodyPr>
          <a:lstStyle/>
          <a:p>
            <a:r>
              <a:rPr lang="en-US" b="1" dirty="0" smtClean="0"/>
              <a:t>After Palmer’s House was bombed, the Justice Department arrested large numbers of suspected radicals who might be connected to the bombings.</a:t>
            </a:r>
          </a:p>
          <a:p>
            <a:r>
              <a:rPr lang="en-US" b="1" dirty="0" smtClean="0"/>
              <a:t>These raids were conducted in November 1919 and January 1920.</a:t>
            </a:r>
          </a:p>
          <a:p>
            <a:r>
              <a:rPr lang="en-US" b="1" dirty="0" smtClean="0"/>
              <a:t>Around 4,000 immigrants were arrested, and over 500 were deported (they were a “clear and present danger”).</a:t>
            </a:r>
            <a:endParaRPr lang="en-US" b="1" dirty="0"/>
          </a:p>
        </p:txBody>
      </p:sp>
      <p:pic>
        <p:nvPicPr>
          <p:cNvPr id="4" name="Picture 3" descr="Photo of Palm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81200"/>
            <a:ext cx="1549400" cy="2232545"/>
          </a:xfrm>
          <a:prstGeom prst="rect">
            <a:avLst/>
          </a:prstGeom>
        </p:spPr>
      </p:pic>
      <p:pic>
        <p:nvPicPr>
          <p:cNvPr id="6" name="Picture 5" descr="Photo of Palmer's hou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1761" y="1981200"/>
            <a:ext cx="1410224" cy="2232545"/>
          </a:xfrm>
          <a:prstGeom prst="rect">
            <a:avLst/>
          </a:prstGeom>
        </p:spPr>
      </p:pic>
    </p:spTree>
    <p:extLst>
      <p:ext uri="{BB962C8B-B14F-4D97-AF65-F5344CB8AC3E}">
        <p14:creationId xmlns:p14="http://schemas.microsoft.com/office/powerpoint/2010/main" val="70657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a:r>
              <a:rPr lang="en-US" b="1" dirty="0" smtClean="0"/>
              <a:t>The National Origins Act </a:t>
            </a:r>
            <a:r>
              <a:rPr lang="en-US" sz="3600" b="1" dirty="0" smtClean="0"/>
              <a:t>(again - #15)</a:t>
            </a:r>
            <a:endParaRPr lang="en-US" sz="3600" b="1" dirty="0"/>
          </a:p>
        </p:txBody>
      </p:sp>
      <p:sp>
        <p:nvSpPr>
          <p:cNvPr id="3" name="Content Placeholder 2"/>
          <p:cNvSpPr>
            <a:spLocks noGrp="1"/>
          </p:cNvSpPr>
          <p:nvPr>
            <p:ph idx="1"/>
          </p:nvPr>
        </p:nvSpPr>
        <p:spPr>
          <a:xfrm>
            <a:off x="76200" y="1219200"/>
            <a:ext cx="5334000" cy="5562600"/>
          </a:xfrm>
        </p:spPr>
        <p:txBody>
          <a:bodyPr>
            <a:normAutofit fontScale="85000" lnSpcReduction="10000"/>
          </a:bodyPr>
          <a:lstStyle/>
          <a:p>
            <a:r>
              <a:rPr lang="en-US" b="1" dirty="0" smtClean="0"/>
              <a:t>The National Origins Act passed in 1924 to limit the number of immigrants to the U.S.</a:t>
            </a:r>
          </a:p>
          <a:p>
            <a:r>
              <a:rPr lang="en-US" b="1" dirty="0" smtClean="0"/>
              <a:t>Further restricted southern &amp; eastern Europeans from immigrating to the U.S.; prohibited East Asians and Asian Indians.</a:t>
            </a:r>
          </a:p>
          <a:p>
            <a:r>
              <a:rPr lang="en-US" b="1" dirty="0" smtClean="0"/>
              <a:t>This law was aimed at keeping out radicals (communists, anarchists, etc.) and limiting the number of Jews &amp; other “inferior” races who could move to the U.S., based on eugenicist Madison Grant’s data on the superiority of northern Europeans and was widely supported – even labor union leader Samuel Gompers (a Jew himself) was for it.</a:t>
            </a:r>
            <a:endParaRPr lang="en-US" b="1" dirty="0"/>
          </a:p>
        </p:txBody>
      </p:sp>
      <p:pic>
        <p:nvPicPr>
          <p:cNvPr id="4" name="Picture 3" descr="Photo of Madison Grant with his quote &quot;Steriliazation could be applied to an ever widening circle of social discards, beginning always with the criminal, the diseased and the insane, and extending gradually to types which may be called weaklings rather than defectives, and perhaps ultimately to worthless race types.&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295400"/>
            <a:ext cx="3657600" cy="2808656"/>
          </a:xfrm>
          <a:prstGeom prst="rect">
            <a:avLst/>
          </a:prstGeom>
        </p:spPr>
      </p:pic>
      <p:pic>
        <p:nvPicPr>
          <p:cNvPr id="5" name="Picture 4" descr="Photo of a newspaper headline that reads &quot;Immigration Bill is Signed by President: Japanese Ban Becomes Effective on July 1.&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875" y="3958750"/>
            <a:ext cx="1651000" cy="1320800"/>
          </a:xfrm>
          <a:prstGeom prst="rect">
            <a:avLst/>
          </a:prstGeom>
        </p:spPr>
      </p:pic>
    </p:spTree>
    <p:extLst>
      <p:ext uri="{BB962C8B-B14F-4D97-AF65-F5344CB8AC3E}">
        <p14:creationId xmlns:p14="http://schemas.microsoft.com/office/powerpoint/2010/main" val="397022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pPr algn="ctr"/>
            <a:r>
              <a:rPr lang="en-US" b="1" dirty="0" smtClean="0"/>
              <a:t>Impact of decreased immigration on the American work force (#16)</a:t>
            </a:r>
            <a:endParaRPr lang="en-US" b="1" dirty="0"/>
          </a:p>
        </p:txBody>
      </p:sp>
      <p:sp>
        <p:nvSpPr>
          <p:cNvPr id="3" name="Content Placeholder 2"/>
          <p:cNvSpPr>
            <a:spLocks noGrp="1"/>
          </p:cNvSpPr>
          <p:nvPr>
            <p:ph idx="1"/>
          </p:nvPr>
        </p:nvSpPr>
        <p:spPr>
          <a:xfrm>
            <a:off x="457200" y="2286000"/>
            <a:ext cx="2971800" cy="4038600"/>
          </a:xfrm>
        </p:spPr>
        <p:txBody>
          <a:bodyPr>
            <a:normAutofit lnSpcReduction="10000"/>
          </a:bodyPr>
          <a:lstStyle/>
          <a:p>
            <a:r>
              <a:rPr lang="en-US" b="1" dirty="0" smtClean="0"/>
              <a:t>Lower-paying jobs now went mainly to immigrants from Canada and Mexico (instead of those from Europe and Asia).</a:t>
            </a:r>
            <a:endParaRPr lang="en-US" b="1" dirty="0"/>
          </a:p>
        </p:txBody>
      </p:sp>
    </p:spTree>
    <p:extLst>
      <p:ext uri="{BB962C8B-B14F-4D97-AF65-F5344CB8AC3E}">
        <p14:creationId xmlns:p14="http://schemas.microsoft.com/office/powerpoint/2010/main" val="19871543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5105400" cy="762000"/>
          </a:xfrm>
        </p:spPr>
        <p:txBody>
          <a:bodyPr>
            <a:normAutofit fontScale="90000"/>
          </a:bodyPr>
          <a:lstStyle/>
          <a:p>
            <a:pPr algn="ctr"/>
            <a:r>
              <a:rPr lang="en-US" b="1" dirty="0" smtClean="0"/>
              <a:t>Sacco and Vanzetti </a:t>
            </a:r>
            <a:r>
              <a:rPr lang="en-US" sz="2200" b="1" dirty="0" smtClean="0"/>
              <a:t>(#18)</a:t>
            </a:r>
            <a:endParaRPr lang="en-US" sz="2200" b="1" dirty="0"/>
          </a:p>
        </p:txBody>
      </p:sp>
      <p:sp>
        <p:nvSpPr>
          <p:cNvPr id="3" name="Content Placeholder 2"/>
          <p:cNvSpPr>
            <a:spLocks noGrp="1"/>
          </p:cNvSpPr>
          <p:nvPr>
            <p:ph idx="1"/>
          </p:nvPr>
        </p:nvSpPr>
        <p:spPr>
          <a:xfrm>
            <a:off x="76200" y="1447800"/>
            <a:ext cx="4876800" cy="5334000"/>
          </a:xfrm>
        </p:spPr>
        <p:txBody>
          <a:bodyPr>
            <a:normAutofit fontScale="92500" lnSpcReduction="10000"/>
          </a:bodyPr>
          <a:lstStyle/>
          <a:p>
            <a:r>
              <a:rPr lang="en-US" b="1" dirty="0" smtClean="0"/>
              <a:t>Nicola Sacco (top right) and Bartolomeo Vanzetti (top left) were Italian immigrants and anarchists executed for robbery and murder in 1927.</a:t>
            </a:r>
          </a:p>
          <a:p>
            <a:r>
              <a:rPr lang="en-US" b="1" dirty="0" smtClean="0"/>
              <a:t>Many claimed that they were not really guilty, but were framed because they were radicals and immigrants at a time when the U.S. was deeply afraid of radicals and immigrants.</a:t>
            </a:r>
          </a:p>
          <a:p>
            <a:r>
              <a:rPr lang="en-US" b="1" dirty="0" smtClean="0"/>
              <a:t>Their case deeply divided Americans for decades.</a:t>
            </a:r>
          </a:p>
          <a:p>
            <a:endParaRPr lang="en-US" b="1" dirty="0"/>
          </a:p>
        </p:txBody>
      </p:sp>
      <p:pic>
        <p:nvPicPr>
          <p:cNvPr id="4" name="Picture 3" descr="Photo of Nicola Sacco and Bartolomeo Vanzett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81000"/>
            <a:ext cx="3692568" cy="2695575"/>
          </a:xfrm>
          <a:prstGeom prst="rect">
            <a:avLst/>
          </a:prstGeom>
        </p:spPr>
      </p:pic>
      <p:pic>
        <p:nvPicPr>
          <p:cNvPr id="5" name="Picture 4" descr="Photo of protesters holding signs that read, &quot;Save Sacco and Vanzetti&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981200"/>
            <a:ext cx="2668732" cy="1752600"/>
          </a:xfrm>
          <a:prstGeom prst="rect">
            <a:avLst/>
          </a:prstGeom>
        </p:spPr>
      </p:pic>
      <p:pic>
        <p:nvPicPr>
          <p:cNvPr id="6" name="Picture 5" descr="Photo of a newspaper headline that reads &quot;Madeiros, Sacco, Vanzetti Died in Chair this Morning&qu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6837" y="2857500"/>
            <a:ext cx="2030686" cy="2667000"/>
          </a:xfrm>
          <a:prstGeom prst="rect">
            <a:avLst/>
          </a:prstGeom>
        </p:spPr>
      </p:pic>
    </p:spTree>
    <p:extLst>
      <p:ext uri="{BB962C8B-B14F-4D97-AF65-F5344CB8AC3E}">
        <p14:creationId xmlns:p14="http://schemas.microsoft.com/office/powerpoint/2010/main" val="11337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normAutofit fontScale="90000"/>
          </a:bodyPr>
          <a:lstStyle/>
          <a:p>
            <a:pPr algn="ctr"/>
            <a:r>
              <a:rPr lang="en-US" b="1" dirty="0" smtClean="0"/>
              <a:t>Post-WWI Labor Strikes</a:t>
            </a:r>
            <a:endParaRPr lang="en-US" b="1" dirty="0"/>
          </a:p>
        </p:txBody>
      </p:sp>
      <p:sp>
        <p:nvSpPr>
          <p:cNvPr id="3" name="Content Placeholder 2"/>
          <p:cNvSpPr>
            <a:spLocks noGrp="1"/>
          </p:cNvSpPr>
          <p:nvPr>
            <p:ph idx="1"/>
          </p:nvPr>
        </p:nvSpPr>
        <p:spPr>
          <a:xfrm>
            <a:off x="76200" y="1371600"/>
            <a:ext cx="5562600" cy="5334000"/>
          </a:xfrm>
        </p:spPr>
        <p:txBody>
          <a:bodyPr>
            <a:normAutofit fontScale="92500" lnSpcReduction="20000"/>
          </a:bodyPr>
          <a:lstStyle/>
          <a:p>
            <a:r>
              <a:rPr lang="en-US" b="1" dirty="0" smtClean="0"/>
              <a:t>Labor strikes were often linked to communism (communists secretly infiltrated labor unions and encouraged regular union members to strike because that would hurt the U.S. economy).</a:t>
            </a:r>
          </a:p>
          <a:p>
            <a:r>
              <a:rPr lang="en-US" b="1" dirty="0" smtClean="0"/>
              <a:t>Union membership reached 5 million in 1920, and many strikes were held in demands for higher wages.</a:t>
            </a:r>
          </a:p>
          <a:p>
            <a:r>
              <a:rPr lang="en-US" b="1" dirty="0" smtClean="0"/>
              <a:t>However, the economic boom of the 1920s caused a drop in the number of union members and strikes (because why go on strike – or even pay dues to belong to a union – if your job already pays you well?).</a:t>
            </a:r>
            <a:endParaRPr lang="en-US" b="1" dirty="0"/>
          </a:p>
        </p:txBody>
      </p:sp>
      <p:pic>
        <p:nvPicPr>
          <p:cNvPr id="4" name="Picture 3" descr="Illustration of a red fist in the air with the text &quot;It is here! Communism in the USA&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524000"/>
            <a:ext cx="3275751" cy="4532204"/>
          </a:xfrm>
          <a:prstGeom prst="rect">
            <a:avLst/>
          </a:prstGeom>
        </p:spPr>
      </p:pic>
    </p:spTree>
    <p:extLst>
      <p:ext uri="{BB962C8B-B14F-4D97-AF65-F5344CB8AC3E}">
        <p14:creationId xmlns:p14="http://schemas.microsoft.com/office/powerpoint/2010/main" val="96412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8991600" cy="591312"/>
          </a:xfrm>
        </p:spPr>
        <p:txBody>
          <a:bodyPr>
            <a:normAutofit fontScale="90000"/>
          </a:bodyPr>
          <a:lstStyle/>
          <a:p>
            <a:pPr algn="ctr"/>
            <a:r>
              <a:rPr lang="en-US" b="1" dirty="0" smtClean="0"/>
              <a:t>A New Generation of Suffragettes </a:t>
            </a:r>
            <a:r>
              <a:rPr lang="en-US" sz="2000" b="1" dirty="0" smtClean="0"/>
              <a:t>(#6)</a:t>
            </a:r>
            <a:r>
              <a:rPr lang="en-US" b="1" dirty="0" smtClean="0"/>
              <a:t> </a:t>
            </a:r>
            <a:endParaRPr lang="en-US" b="1" dirty="0"/>
          </a:p>
        </p:txBody>
      </p:sp>
      <p:sp>
        <p:nvSpPr>
          <p:cNvPr id="3" name="Content Placeholder 2"/>
          <p:cNvSpPr>
            <a:spLocks noGrp="1"/>
          </p:cNvSpPr>
          <p:nvPr>
            <p:ph idx="1"/>
          </p:nvPr>
        </p:nvSpPr>
        <p:spPr>
          <a:xfrm>
            <a:off x="76200" y="1295400"/>
            <a:ext cx="4419600" cy="5486400"/>
          </a:xfrm>
        </p:spPr>
        <p:txBody>
          <a:bodyPr>
            <a:normAutofit fontScale="92500"/>
          </a:bodyPr>
          <a:lstStyle/>
          <a:p>
            <a:r>
              <a:rPr lang="en-US" b="1" dirty="0" smtClean="0"/>
              <a:t>Carrie Chapman Catt, Alice Paul, and Lucy Burns became new suffrage leaders.  Catt became leader of NAWSA (National American Woman Suffrage Association).</a:t>
            </a:r>
          </a:p>
          <a:p>
            <a:r>
              <a:rPr lang="en-US" b="1" dirty="0" smtClean="0"/>
              <a:t>1913 suffrage parade in D.C. led Alice Paul, who was very militant, to create the Congressional Union (CU) as part of NAWSA, which had been formed in 1890.</a:t>
            </a:r>
            <a:endParaRPr lang="en-US" b="1" dirty="0"/>
          </a:p>
        </p:txBody>
      </p:sp>
    </p:spTree>
    <p:extLst>
      <p:ext uri="{BB962C8B-B14F-4D97-AF65-F5344CB8AC3E}">
        <p14:creationId xmlns:p14="http://schemas.microsoft.com/office/powerpoint/2010/main" val="291416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pPr algn="ctr"/>
            <a:r>
              <a:rPr lang="en-US" b="1" dirty="0" smtClean="0"/>
              <a:t>The 1920s:  A Republican Decade</a:t>
            </a:r>
            <a:endParaRPr lang="en-US" b="1" dirty="0"/>
          </a:p>
        </p:txBody>
      </p:sp>
      <p:sp>
        <p:nvSpPr>
          <p:cNvPr id="3" name="Content Placeholder 2"/>
          <p:cNvSpPr>
            <a:spLocks noGrp="1"/>
          </p:cNvSpPr>
          <p:nvPr>
            <p:ph idx="1"/>
          </p:nvPr>
        </p:nvSpPr>
        <p:spPr>
          <a:xfrm>
            <a:off x="76200" y="1295400"/>
            <a:ext cx="5791200" cy="5410200"/>
          </a:xfrm>
        </p:spPr>
        <p:txBody>
          <a:bodyPr>
            <a:normAutofit fontScale="85000" lnSpcReduction="20000"/>
          </a:bodyPr>
          <a:lstStyle/>
          <a:p>
            <a:r>
              <a:rPr lang="en-US" b="1" dirty="0" smtClean="0"/>
              <a:t>Republicans held the White House and controlled Congress from 1921 to 1933.</a:t>
            </a:r>
          </a:p>
          <a:p>
            <a:r>
              <a:rPr lang="en-US" b="1" dirty="0" smtClean="0"/>
              <a:t>They generally favored business and social stability.</a:t>
            </a:r>
          </a:p>
          <a:p>
            <a:r>
              <a:rPr lang="en-US" b="1" dirty="0" smtClean="0"/>
              <a:t>Republican presidents in the 1920s:  Warren G. Harding (elected 1920, served 1921-23 and not to be confused with “Warren G” </a:t>
            </a:r>
            <a:r>
              <a:rPr lang="en-US" b="1" dirty="0" smtClean="0">
                <a:sym typeface="Wingdings" panose="05000000000000000000" pitchFamily="2" charset="2"/>
              </a:rPr>
              <a:t></a:t>
            </a:r>
            <a:r>
              <a:rPr lang="en-US" b="1" dirty="0" smtClean="0"/>
              <a:t>), Calvin Coolidge (served 1923-1929), Herbert Hoover (served 1929-33).</a:t>
            </a:r>
          </a:p>
          <a:p>
            <a:r>
              <a:rPr lang="en-US" b="1" dirty="0" smtClean="0"/>
              <a:t>Harding &amp; Coolidge cut taxes by 2/3 and cut the federal budget in half; unemployment dropped from 12% in 1921 to 2% in 1923.</a:t>
            </a:r>
          </a:p>
          <a:p>
            <a:r>
              <a:rPr lang="en-US" b="1" dirty="0" smtClean="0"/>
              <a:t>Top income tax rate dropped from 73% to 25%.</a:t>
            </a:r>
          </a:p>
          <a:p>
            <a:r>
              <a:rPr lang="en-US" b="1" dirty="0" smtClean="0"/>
              <a:t>Economy boomed until late 1929.</a:t>
            </a:r>
            <a:endParaRPr lang="en-US" b="1" dirty="0"/>
          </a:p>
        </p:txBody>
      </p:sp>
      <p:pic>
        <p:nvPicPr>
          <p:cNvPr id="4" name="Picture 3" descr="Photo of Warren G. Hard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341268"/>
            <a:ext cx="1600200" cy="2133600"/>
          </a:xfrm>
          <a:prstGeom prst="rect">
            <a:avLst/>
          </a:prstGeom>
        </p:spPr>
      </p:pic>
      <p:pic>
        <p:nvPicPr>
          <p:cNvPr id="6" name="Picture 5" descr="Photo of Calvin Coolid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6264" y="3581400"/>
            <a:ext cx="1548924" cy="1785980"/>
          </a:xfrm>
          <a:prstGeom prst="rect">
            <a:avLst/>
          </a:prstGeom>
        </p:spPr>
      </p:pic>
      <p:pic>
        <p:nvPicPr>
          <p:cNvPr id="7" name="Picture 6" descr="Photo of Herbert Hoov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600" y="3337529"/>
            <a:ext cx="1600200" cy="2029851"/>
          </a:xfrm>
          <a:prstGeom prst="rect">
            <a:avLst/>
          </a:prstGeom>
        </p:spPr>
      </p:pic>
    </p:spTree>
    <p:extLst>
      <p:ext uri="{BB962C8B-B14F-4D97-AF65-F5344CB8AC3E}">
        <p14:creationId xmlns:p14="http://schemas.microsoft.com/office/powerpoint/2010/main" val="14020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6248400" cy="685800"/>
          </a:xfrm>
        </p:spPr>
        <p:txBody>
          <a:bodyPr>
            <a:normAutofit fontScale="90000"/>
          </a:bodyPr>
          <a:lstStyle/>
          <a:p>
            <a:pPr algn="ctr"/>
            <a:r>
              <a:rPr lang="en-US" b="1" dirty="0" smtClean="0"/>
              <a:t>1920s Business Boom</a:t>
            </a:r>
            <a:endParaRPr lang="en-US" b="1" dirty="0"/>
          </a:p>
        </p:txBody>
      </p:sp>
      <p:sp>
        <p:nvSpPr>
          <p:cNvPr id="3" name="Content Placeholder 2"/>
          <p:cNvSpPr>
            <a:spLocks noGrp="1"/>
          </p:cNvSpPr>
          <p:nvPr>
            <p:ph idx="1"/>
          </p:nvPr>
        </p:nvSpPr>
        <p:spPr>
          <a:xfrm>
            <a:off x="76200" y="1295400"/>
            <a:ext cx="5257800" cy="5486400"/>
          </a:xfrm>
        </p:spPr>
        <p:txBody>
          <a:bodyPr>
            <a:normAutofit fontScale="85000" lnSpcReduction="20000"/>
          </a:bodyPr>
          <a:lstStyle/>
          <a:p>
            <a:r>
              <a:rPr lang="en-US" b="1" dirty="0" smtClean="0"/>
              <a:t>U.S. has a consumer economy:  the economy depends on a large amount of spending by consumers.</a:t>
            </a:r>
          </a:p>
          <a:p>
            <a:r>
              <a:rPr lang="en-US" b="1" dirty="0" smtClean="0"/>
              <a:t>More consumer spending = more profits for businesses = higher wages for their employees = even more consumer spending.</a:t>
            </a:r>
          </a:p>
          <a:p>
            <a:r>
              <a:rPr lang="en-US" b="1" dirty="0" smtClean="0"/>
              <a:t>Buying on credit became common in the 1920s (before, it was embarrassing to owe money); now, installment plans encouraged people to buy things they couldn’t afford to pay for in cash.</a:t>
            </a:r>
          </a:p>
          <a:p>
            <a:r>
              <a:rPr lang="en-US" b="1" dirty="0" smtClean="0"/>
              <a:t>This led to many Americans being in credit debt.</a:t>
            </a:r>
          </a:p>
          <a:p>
            <a:r>
              <a:rPr lang="en-US" b="1" dirty="0" smtClean="0"/>
              <a:t>Also, advertisements often now spoke less about a product and more about how it would help the customer’s image.</a:t>
            </a:r>
            <a:endParaRPr lang="en-US" b="1" dirty="0"/>
          </a:p>
        </p:txBody>
      </p:sp>
      <p:pic>
        <p:nvPicPr>
          <p:cNvPr id="4" name="Picture 3" descr="Photo of an ad with a woman in a bikini saying &quot;Men wouldn't look at me when I was skinny.&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152400"/>
            <a:ext cx="2081695" cy="4419600"/>
          </a:xfrm>
          <a:prstGeom prst="rect">
            <a:avLst/>
          </a:prstGeom>
        </p:spPr>
      </p:pic>
      <p:pic>
        <p:nvPicPr>
          <p:cNvPr id="5" name="Picture 4" descr="Photo of an ad for Red Rock Cola. The ad shows a cartoon of Babe Ruth saying &quot;It's the finest cola drin I ever tasted&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2310" y="1357545"/>
            <a:ext cx="1681890" cy="2139738"/>
          </a:xfrm>
          <a:prstGeom prst="rect">
            <a:avLst/>
          </a:prstGeom>
        </p:spPr>
      </p:pic>
      <p:pic>
        <p:nvPicPr>
          <p:cNvPr id="6" name="Picture 5" descr="Photo of a Lucky Strike Cigarette ad with a man saying &quot;Pass me a Lucky- I pass up the sweets.&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2310" y="3497283"/>
            <a:ext cx="2091765" cy="3200400"/>
          </a:xfrm>
          <a:prstGeom prst="rect">
            <a:avLst/>
          </a:prstGeom>
        </p:spPr>
      </p:pic>
    </p:spTree>
    <p:extLst>
      <p:ext uri="{BB962C8B-B14F-4D97-AF65-F5344CB8AC3E}">
        <p14:creationId xmlns:p14="http://schemas.microsoft.com/office/powerpoint/2010/main" val="34389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normAutofit fontScale="90000"/>
          </a:bodyPr>
          <a:lstStyle/>
          <a:p>
            <a:pPr algn="ctr"/>
            <a:r>
              <a:rPr lang="en-US" b="1" dirty="0" smtClean="0"/>
              <a:t>Business Boom:  New Products</a:t>
            </a:r>
            <a:endParaRPr lang="en-US" b="1" dirty="0"/>
          </a:p>
        </p:txBody>
      </p:sp>
      <p:sp>
        <p:nvSpPr>
          <p:cNvPr id="3" name="Content Placeholder 2"/>
          <p:cNvSpPr>
            <a:spLocks noGrp="1"/>
          </p:cNvSpPr>
          <p:nvPr>
            <p:ph idx="1"/>
          </p:nvPr>
        </p:nvSpPr>
        <p:spPr>
          <a:xfrm>
            <a:off x="152400" y="1066800"/>
            <a:ext cx="3657600" cy="5638800"/>
          </a:xfrm>
        </p:spPr>
        <p:txBody>
          <a:bodyPr>
            <a:normAutofit fontScale="92500"/>
          </a:bodyPr>
          <a:lstStyle/>
          <a:p>
            <a:r>
              <a:rPr lang="en-US" b="1" dirty="0" smtClean="0"/>
              <a:t>The demand for electric power multiplied as use of electric lights &amp; appliances increased in the 1920s.</a:t>
            </a:r>
          </a:p>
          <a:p>
            <a:r>
              <a:rPr lang="en-US" b="1" dirty="0" smtClean="0"/>
              <a:t>The U.S. GNP (Gross National Product) grew fast due to better productivity, which was caused by new technology, resources, and management techniques.</a:t>
            </a:r>
          </a:p>
          <a:p>
            <a:pPr marL="0" indent="0">
              <a:buNone/>
            </a:pPr>
            <a:endParaRPr lang="en-US" b="1" dirty="0"/>
          </a:p>
        </p:txBody>
      </p:sp>
      <p:pic>
        <p:nvPicPr>
          <p:cNvPr id="6" name="Picture 5" descr="Photo of a General Electric Refridgerator with three men around a fridge with the title &quot;Look underneath, look inside... and listen to it!&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286000"/>
            <a:ext cx="2461306" cy="2539978"/>
          </a:xfrm>
          <a:prstGeom prst="rect">
            <a:avLst/>
          </a:prstGeom>
        </p:spPr>
      </p:pic>
    </p:spTree>
    <p:extLst>
      <p:ext uri="{BB962C8B-B14F-4D97-AF65-F5344CB8AC3E}">
        <p14:creationId xmlns:p14="http://schemas.microsoft.com/office/powerpoint/2010/main" val="2553430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b="1" dirty="0" smtClean="0"/>
              <a:t>Henry Ford and the Model T</a:t>
            </a:r>
            <a:endParaRPr lang="en-US" b="1" dirty="0"/>
          </a:p>
        </p:txBody>
      </p:sp>
      <p:sp>
        <p:nvSpPr>
          <p:cNvPr id="3" name="Content Placeholder 2"/>
          <p:cNvSpPr>
            <a:spLocks noGrp="1"/>
          </p:cNvSpPr>
          <p:nvPr>
            <p:ph idx="1"/>
          </p:nvPr>
        </p:nvSpPr>
        <p:spPr>
          <a:xfrm>
            <a:off x="76200" y="1524000"/>
            <a:ext cx="4572000" cy="5257800"/>
          </a:xfrm>
        </p:spPr>
        <p:txBody>
          <a:bodyPr>
            <a:normAutofit lnSpcReduction="10000"/>
          </a:bodyPr>
          <a:lstStyle/>
          <a:p>
            <a:r>
              <a:rPr lang="en-US" b="1" dirty="0" smtClean="0"/>
              <a:t>The Model T was Ford’s first car.</a:t>
            </a:r>
          </a:p>
          <a:p>
            <a:r>
              <a:rPr lang="en-US" b="1" dirty="0" smtClean="0"/>
              <a:t>Built on an assembly line; each worker did one specialized task – goal was to produce more cars &amp; sell them at affordable prices.</a:t>
            </a:r>
          </a:p>
          <a:p>
            <a:r>
              <a:rPr lang="en-US" b="1" dirty="0" smtClean="0"/>
              <a:t>15 million Model T’s were built from 1908 to 1927, eventually selling for less than $500 for a brand-new one.</a:t>
            </a:r>
            <a:endParaRPr lang="en-US" b="1" dirty="0"/>
          </a:p>
        </p:txBody>
      </p:sp>
      <p:pic>
        <p:nvPicPr>
          <p:cNvPr id="5" name="Picture 4" descr="Photo of the Model T ca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0709" y="2438400"/>
            <a:ext cx="4064000" cy="3048000"/>
          </a:xfrm>
          <a:prstGeom prst="rect">
            <a:avLst/>
          </a:prstGeom>
        </p:spPr>
      </p:pic>
    </p:spTree>
    <p:extLst>
      <p:ext uri="{BB962C8B-B14F-4D97-AF65-F5344CB8AC3E}">
        <p14:creationId xmlns:p14="http://schemas.microsoft.com/office/powerpoint/2010/main" val="28979066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04088"/>
            <a:ext cx="5105400" cy="667512"/>
          </a:xfrm>
        </p:spPr>
        <p:txBody>
          <a:bodyPr>
            <a:normAutofit fontScale="90000"/>
          </a:bodyPr>
          <a:lstStyle/>
          <a:p>
            <a:pPr algn="ctr"/>
            <a:r>
              <a:rPr lang="en-US" b="1" dirty="0" smtClean="0"/>
              <a:t>Industrial Growth</a:t>
            </a:r>
            <a:endParaRPr lang="en-US" b="1" dirty="0"/>
          </a:p>
        </p:txBody>
      </p:sp>
      <p:sp>
        <p:nvSpPr>
          <p:cNvPr id="3" name="Content Placeholder 2"/>
          <p:cNvSpPr>
            <a:spLocks noGrp="1"/>
          </p:cNvSpPr>
          <p:nvPr>
            <p:ph idx="1"/>
          </p:nvPr>
        </p:nvSpPr>
        <p:spPr>
          <a:xfrm>
            <a:off x="76200" y="1371600"/>
            <a:ext cx="4038600" cy="5410200"/>
          </a:xfrm>
        </p:spPr>
        <p:txBody>
          <a:bodyPr>
            <a:normAutofit fontScale="85000" lnSpcReduction="10000"/>
          </a:bodyPr>
          <a:lstStyle/>
          <a:p>
            <a:r>
              <a:rPr lang="en-US" b="1" dirty="0" smtClean="0"/>
              <a:t>Biggest industry in 1920s was auto-making; other new businesses were created to serve car travel &amp; trucking (motels, truck stops, etc.).</a:t>
            </a:r>
          </a:p>
          <a:p>
            <a:pPr lvl="1"/>
            <a:r>
              <a:rPr lang="en-US" b="1" dirty="0" smtClean="0"/>
              <a:t>P.S. – Notice anything weird about that gas station?</a:t>
            </a:r>
          </a:p>
          <a:p>
            <a:pPr lvl="1"/>
            <a:r>
              <a:rPr lang="en-US" b="1" dirty="0" smtClean="0"/>
              <a:t>Aviation-related industries also boomed.</a:t>
            </a:r>
          </a:p>
          <a:p>
            <a:r>
              <a:rPr lang="en-US" b="1" dirty="0" smtClean="0"/>
              <a:t>Laissez-faire policies:  government regulation of business was limited, businesses grew rapidly, monopolies were weakened by competition.</a:t>
            </a:r>
          </a:p>
          <a:p>
            <a:pPr marL="0" indent="0">
              <a:buNone/>
            </a:pPr>
            <a:endParaRPr lang="en-US" b="1" dirty="0"/>
          </a:p>
        </p:txBody>
      </p:sp>
      <p:pic>
        <p:nvPicPr>
          <p:cNvPr id="5" name="Picture 4" descr="Photo of a gas station that has swastikas on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721" y="2362200"/>
            <a:ext cx="2952749" cy="1905000"/>
          </a:xfrm>
          <a:prstGeom prst="rect">
            <a:avLst/>
          </a:prstGeom>
        </p:spPr>
      </p:pic>
      <p:pic>
        <p:nvPicPr>
          <p:cNvPr id="7" name="Picture 6" descr="Photo of an early airplan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7201" y="4779031"/>
            <a:ext cx="2895600" cy="1999573"/>
          </a:xfrm>
          <a:prstGeom prst="rect">
            <a:avLst/>
          </a:prstGeom>
        </p:spPr>
      </p:pic>
    </p:spTree>
    <p:extLst>
      <p:ext uri="{BB962C8B-B14F-4D97-AF65-F5344CB8AC3E}">
        <p14:creationId xmlns:p14="http://schemas.microsoft.com/office/powerpoint/2010/main" val="7699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A River Runs Through It</a:t>
            </a:r>
            <a:endParaRPr lang="en-US" b="1" i="1" dirty="0"/>
          </a:p>
        </p:txBody>
      </p:sp>
      <p:sp>
        <p:nvSpPr>
          <p:cNvPr id="3" name="Content Placeholder 2"/>
          <p:cNvSpPr>
            <a:spLocks noGrp="1"/>
          </p:cNvSpPr>
          <p:nvPr>
            <p:ph idx="1"/>
          </p:nvPr>
        </p:nvSpPr>
        <p:spPr>
          <a:xfrm>
            <a:off x="457200" y="1935480"/>
            <a:ext cx="4648200" cy="4236720"/>
          </a:xfrm>
        </p:spPr>
        <p:txBody>
          <a:bodyPr/>
          <a:lstStyle/>
          <a:p>
            <a:r>
              <a:rPr lang="en-US" b="1" dirty="0" smtClean="0"/>
              <a:t>Norman Maclean’s classic story about his family and Montana in his youth was a best-selling book turned into a hit movie.</a:t>
            </a:r>
          </a:p>
          <a:p>
            <a:r>
              <a:rPr lang="en-US" b="1" dirty="0" smtClean="0"/>
              <a:t>The film provides a good depiction of 1920s culture in Montana and America.</a:t>
            </a:r>
          </a:p>
          <a:p>
            <a:r>
              <a:rPr lang="en-US" b="1" dirty="0" smtClean="0"/>
              <a:t>How much of it is true?</a:t>
            </a:r>
            <a:endParaRPr lang="en-US" b="1" dirty="0"/>
          </a:p>
        </p:txBody>
      </p:sp>
      <p:pic>
        <p:nvPicPr>
          <p:cNvPr id="4" name="Picture 3" descr="Photo of &quot;A River Runs Through It&quot; movie cover with Craig Sheffer, Brad Pitt, and Tom Skerrit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1981200"/>
            <a:ext cx="3105150" cy="4191000"/>
          </a:xfrm>
          <a:prstGeom prst="rect">
            <a:avLst/>
          </a:prstGeom>
        </p:spPr>
      </p:pic>
    </p:spTree>
    <p:extLst>
      <p:ext uri="{BB962C8B-B14F-4D97-AF65-F5344CB8AC3E}">
        <p14:creationId xmlns:p14="http://schemas.microsoft.com/office/powerpoint/2010/main" val="6786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pPr algn="ctr"/>
            <a:r>
              <a:rPr lang="en-US" sz="3600" b="1" i="1" dirty="0" smtClean="0"/>
              <a:t>A River Runs Through It:  </a:t>
            </a:r>
            <a:r>
              <a:rPr lang="en-US" sz="3600" b="1" dirty="0" smtClean="0"/>
              <a:t>Fact and Fiction</a:t>
            </a:r>
            <a:endParaRPr lang="en-US" sz="3600" b="1" i="1" dirty="0"/>
          </a:p>
        </p:txBody>
      </p:sp>
      <p:sp>
        <p:nvSpPr>
          <p:cNvPr id="3" name="Content Placeholder 2"/>
          <p:cNvSpPr>
            <a:spLocks noGrp="1"/>
          </p:cNvSpPr>
          <p:nvPr>
            <p:ph idx="1"/>
          </p:nvPr>
        </p:nvSpPr>
        <p:spPr>
          <a:xfrm>
            <a:off x="76200" y="1219200"/>
            <a:ext cx="6172200" cy="5562600"/>
          </a:xfrm>
        </p:spPr>
        <p:txBody>
          <a:bodyPr>
            <a:normAutofit fontScale="92500" lnSpcReduction="10000"/>
          </a:bodyPr>
          <a:lstStyle/>
          <a:p>
            <a:r>
              <a:rPr lang="en-US" sz="1800" b="1" dirty="0" smtClean="0"/>
              <a:t>Most of the movie is true, but there are a few deviations from real life:</a:t>
            </a:r>
          </a:p>
          <a:p>
            <a:r>
              <a:rPr lang="en-US" sz="1800" b="1" dirty="0" smtClean="0"/>
              <a:t>Norman &amp; Paul Maclean were born in Iowa, but moved to Missoula in 1909, when Norman was about 7.</a:t>
            </a:r>
          </a:p>
          <a:p>
            <a:r>
              <a:rPr lang="en-US" sz="1800" b="1" dirty="0" smtClean="0"/>
              <a:t>Top right:  Norman’s father, the Reverend Doctor J.H. Maclean.  The “Missoula” “Presbyterian” church he preaches at in the movie is really the Redeemer Lutheran Church in Livingston.</a:t>
            </a:r>
          </a:p>
          <a:p>
            <a:r>
              <a:rPr lang="en-US" sz="1800" b="1" dirty="0" smtClean="0"/>
              <a:t>Below right:  Norman Maclean as a young professor at the University of Chicago.</a:t>
            </a:r>
          </a:p>
          <a:p>
            <a:r>
              <a:rPr lang="en-US" sz="1800" b="1" dirty="0" smtClean="0"/>
              <a:t>Although the movie was filmed in Montana, the “Blackfoot River” scenes around “Missoula” were really filmed on the Gallatin, Boulder, and Yellowstone Rivers near Bozeman &amp; Livingston.</a:t>
            </a:r>
          </a:p>
          <a:p>
            <a:pPr lvl="0">
              <a:buClr>
                <a:srgbClr val="0BD0D9"/>
              </a:buClr>
            </a:pPr>
            <a:r>
              <a:rPr lang="en-US" sz="1800" b="1" dirty="0">
                <a:solidFill>
                  <a:prstClr val="black"/>
                </a:solidFill>
              </a:rPr>
              <a:t>The “big stud poker game at Lolo” that Paul got into trouble over was actually a big stud poker game at Montana City.  While Lolo is a small town near Missoula, Montana City is a small town near Helena, which is where Paul lived at the time.</a:t>
            </a:r>
          </a:p>
          <a:p>
            <a:r>
              <a:rPr lang="en-US" sz="1800" b="1" dirty="0" smtClean="0"/>
              <a:t>Paul also worked for the Great Falls </a:t>
            </a:r>
            <a:r>
              <a:rPr lang="en-US" sz="1800" b="1" i="1" dirty="0" smtClean="0"/>
              <a:t>Tribune</a:t>
            </a:r>
            <a:r>
              <a:rPr lang="en-US" sz="1800" b="1" dirty="0" smtClean="0"/>
              <a:t> at one time.</a:t>
            </a:r>
          </a:p>
          <a:p>
            <a:endParaRPr lang="en-US" b="1" dirty="0"/>
          </a:p>
        </p:txBody>
      </p:sp>
      <p:pic>
        <p:nvPicPr>
          <p:cNvPr id="4" name="Picture 3" descr="Photo of Dr. J.H. Maclea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1295400"/>
            <a:ext cx="1975104" cy="2066544"/>
          </a:xfrm>
          <a:prstGeom prst="rect">
            <a:avLst/>
          </a:prstGeom>
        </p:spPr>
      </p:pic>
      <p:pic>
        <p:nvPicPr>
          <p:cNvPr id="5" name="Picture 4" descr="Photo of Norman Macle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4160" y="3505200"/>
            <a:ext cx="2475738" cy="3257550"/>
          </a:xfrm>
          <a:prstGeom prst="rect">
            <a:avLst/>
          </a:prstGeom>
        </p:spPr>
      </p:pic>
    </p:spTree>
    <p:extLst>
      <p:ext uri="{BB962C8B-B14F-4D97-AF65-F5344CB8AC3E}">
        <p14:creationId xmlns:p14="http://schemas.microsoft.com/office/powerpoint/2010/main" val="228012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pPr algn="ctr"/>
            <a:r>
              <a:rPr lang="en-US" sz="3600" b="1" i="1" dirty="0">
                <a:solidFill>
                  <a:srgbClr val="04617B"/>
                </a:solidFill>
              </a:rPr>
              <a:t>A River Runs Through It:  </a:t>
            </a:r>
            <a:r>
              <a:rPr lang="en-US" sz="3600" b="1" dirty="0">
                <a:solidFill>
                  <a:srgbClr val="04617B"/>
                </a:solidFill>
              </a:rPr>
              <a:t>Fact and Fiction</a:t>
            </a:r>
            <a:endParaRPr lang="en-US" b="1" dirty="0"/>
          </a:p>
        </p:txBody>
      </p:sp>
      <p:sp>
        <p:nvSpPr>
          <p:cNvPr id="3" name="Content Placeholder 2"/>
          <p:cNvSpPr>
            <a:spLocks noGrp="1"/>
          </p:cNvSpPr>
          <p:nvPr>
            <p:ph idx="1"/>
          </p:nvPr>
        </p:nvSpPr>
        <p:spPr>
          <a:xfrm>
            <a:off x="76200" y="1219200"/>
            <a:ext cx="6343650" cy="5562600"/>
          </a:xfrm>
        </p:spPr>
        <p:txBody>
          <a:bodyPr>
            <a:normAutofit fontScale="92500"/>
          </a:bodyPr>
          <a:lstStyle/>
          <a:p>
            <a:pPr lvl="0">
              <a:buClr>
                <a:srgbClr val="0BD0D9"/>
              </a:buClr>
            </a:pPr>
            <a:r>
              <a:rPr lang="en-US" sz="1800" b="1" dirty="0" smtClean="0">
                <a:solidFill>
                  <a:prstClr val="black"/>
                </a:solidFill>
              </a:rPr>
              <a:t>Most </a:t>
            </a:r>
            <a:r>
              <a:rPr lang="en-US" sz="1800" b="1" dirty="0">
                <a:solidFill>
                  <a:prstClr val="black"/>
                </a:solidFill>
              </a:rPr>
              <a:t>of the movie is </a:t>
            </a:r>
            <a:r>
              <a:rPr lang="en-US" sz="1800" b="1" dirty="0" smtClean="0">
                <a:solidFill>
                  <a:prstClr val="black"/>
                </a:solidFill>
              </a:rPr>
              <a:t>set in 1926 and most of its events really did happen at that time.</a:t>
            </a:r>
          </a:p>
          <a:p>
            <a:pPr lvl="0">
              <a:buClr>
                <a:srgbClr val="0BD0D9"/>
              </a:buClr>
            </a:pPr>
            <a:r>
              <a:rPr lang="en-US" sz="1800" b="1" dirty="0" smtClean="0">
                <a:solidFill>
                  <a:prstClr val="black"/>
                </a:solidFill>
              </a:rPr>
              <a:t>Top right:  an elderly Norman Maclean, with his famous quote about the world being full of bastards, the number increasing as you get further from Missoula.</a:t>
            </a:r>
          </a:p>
          <a:p>
            <a:pPr lvl="0">
              <a:buClr>
                <a:srgbClr val="0BD0D9"/>
              </a:buClr>
            </a:pPr>
            <a:r>
              <a:rPr lang="en-US" sz="1800" b="1" dirty="0" smtClean="0">
                <a:solidFill>
                  <a:prstClr val="black"/>
                </a:solidFill>
              </a:rPr>
              <a:t>Below right:  the real Paul Maclean (played by Brad Pitt in the movie).</a:t>
            </a:r>
          </a:p>
          <a:p>
            <a:pPr lvl="0">
              <a:buClr>
                <a:srgbClr val="0BD0D9"/>
              </a:buClr>
            </a:pPr>
            <a:r>
              <a:rPr lang="en-US" sz="1800" b="1" dirty="0" smtClean="0">
                <a:solidFill>
                  <a:prstClr val="black"/>
                </a:solidFill>
              </a:rPr>
              <a:t>The way that Paul Maclean died is accurately portrayed – he </a:t>
            </a:r>
            <a:r>
              <a:rPr lang="en-US" sz="1800" b="1" u="sng" dirty="0" smtClean="0">
                <a:solidFill>
                  <a:prstClr val="black"/>
                </a:solidFill>
              </a:rPr>
              <a:t>was</a:t>
            </a:r>
            <a:r>
              <a:rPr lang="en-US" sz="1800" b="1" dirty="0" smtClean="0">
                <a:solidFill>
                  <a:prstClr val="black"/>
                </a:solidFill>
              </a:rPr>
              <a:t> beaten to death, probably over gambling debts.</a:t>
            </a:r>
          </a:p>
          <a:p>
            <a:pPr lvl="0">
              <a:buClr>
                <a:srgbClr val="0BD0D9"/>
              </a:buClr>
            </a:pPr>
            <a:r>
              <a:rPr lang="en-US" sz="1800" b="1" u="sng" dirty="0" smtClean="0">
                <a:solidFill>
                  <a:prstClr val="black"/>
                </a:solidFill>
              </a:rPr>
              <a:t>However</a:t>
            </a:r>
            <a:r>
              <a:rPr lang="en-US" sz="1800" b="1" dirty="0" smtClean="0">
                <a:solidFill>
                  <a:prstClr val="black"/>
                </a:solidFill>
              </a:rPr>
              <a:t>, Paul did not die before Norman &amp; Jessie left for Chicago in 1926; he actually lived another 12 years before being killed in 1938.</a:t>
            </a:r>
          </a:p>
          <a:p>
            <a:pPr lvl="0">
              <a:buClr>
                <a:srgbClr val="0BD0D9"/>
              </a:buClr>
            </a:pPr>
            <a:r>
              <a:rPr lang="en-US" sz="1800" b="1" dirty="0" smtClean="0">
                <a:solidFill>
                  <a:prstClr val="black"/>
                </a:solidFill>
              </a:rPr>
              <a:t>Also, despite Paul’s promise in the movie that “I’ll never leave Montana,” he did leave – he was living in Chicago and working for the University of Chicago press bureau when he died.</a:t>
            </a:r>
          </a:p>
          <a:p>
            <a:pPr lvl="0">
              <a:buClr>
                <a:srgbClr val="0BD0D9"/>
              </a:buClr>
            </a:pPr>
            <a:r>
              <a:rPr lang="en-US" sz="1800" b="1" dirty="0" smtClean="0">
                <a:solidFill>
                  <a:prstClr val="black"/>
                </a:solidFill>
              </a:rPr>
              <a:t>Although he was probably killed over gambling debts, he may also have been killed by gangsters over his reporting on organized crime.</a:t>
            </a:r>
            <a:endParaRPr lang="en-US" sz="1800" b="1" dirty="0">
              <a:solidFill>
                <a:prstClr val="black"/>
              </a:solidFill>
            </a:endParaRPr>
          </a:p>
          <a:p>
            <a:endParaRPr lang="en-US" dirty="0"/>
          </a:p>
        </p:txBody>
      </p:sp>
      <p:pic>
        <p:nvPicPr>
          <p:cNvPr id="4" name="Picture 3" descr="Photo of Norman Maclean with his quote &quot;The world is full of bastards. The number increasing rapidly the further one gets from Missoula, Montana,&quo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9850" y="1143000"/>
            <a:ext cx="2514600" cy="2514600"/>
          </a:xfrm>
          <a:prstGeom prst="rect">
            <a:avLst/>
          </a:prstGeom>
        </p:spPr>
      </p:pic>
      <p:pic>
        <p:nvPicPr>
          <p:cNvPr id="5" name="Picture 4" descr="Photo of Paul Macle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3687097"/>
            <a:ext cx="1894746" cy="3056041"/>
          </a:xfrm>
          <a:prstGeom prst="rect">
            <a:avLst/>
          </a:prstGeom>
        </p:spPr>
      </p:pic>
    </p:spTree>
    <p:extLst>
      <p:ext uri="{BB962C8B-B14F-4D97-AF65-F5344CB8AC3E}">
        <p14:creationId xmlns:p14="http://schemas.microsoft.com/office/powerpoint/2010/main" val="129117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pPr algn="ctr"/>
            <a:r>
              <a:rPr lang="en-US" b="1" dirty="0" smtClean="0"/>
              <a:t>Bypassed by the Boom (#34)</a:t>
            </a:r>
            <a:endParaRPr lang="en-US" b="1" dirty="0"/>
          </a:p>
        </p:txBody>
      </p:sp>
      <p:sp>
        <p:nvSpPr>
          <p:cNvPr id="3" name="Content Placeholder 2"/>
          <p:cNvSpPr>
            <a:spLocks noGrp="1"/>
          </p:cNvSpPr>
          <p:nvPr>
            <p:ph idx="1"/>
          </p:nvPr>
        </p:nvSpPr>
        <p:spPr>
          <a:xfrm>
            <a:off x="76200" y="1371600"/>
            <a:ext cx="3733800" cy="5410200"/>
          </a:xfrm>
        </p:spPr>
        <p:txBody>
          <a:bodyPr>
            <a:normAutofit fontScale="85000" lnSpcReduction="10000"/>
          </a:bodyPr>
          <a:lstStyle/>
          <a:p>
            <a:r>
              <a:rPr lang="en-US" b="1" dirty="0" smtClean="0"/>
              <a:t>Not everyone did so well in the Roaring Twenties:</a:t>
            </a:r>
          </a:p>
          <a:p>
            <a:r>
              <a:rPr lang="en-US" b="1" dirty="0" smtClean="0"/>
              <a:t>Wages &amp; working conditions for unskilled workers didn’t improve.</a:t>
            </a:r>
          </a:p>
          <a:p>
            <a:r>
              <a:rPr lang="en-US" b="1" dirty="0" smtClean="0"/>
              <a:t>Farm prices dropped (after having been very high during WWI) – farmers who’d gone into debt to buy more land during the good years and now couldn’t pay back their loans had to either quit and lose their farm, or go deeper into debt to keep operating.</a:t>
            </a:r>
          </a:p>
        </p:txBody>
      </p:sp>
    </p:spTree>
    <p:extLst>
      <p:ext uri="{BB962C8B-B14F-4D97-AF65-F5344CB8AC3E}">
        <p14:creationId xmlns:p14="http://schemas.microsoft.com/office/powerpoint/2010/main" val="27466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
            <a:ext cx="8991600" cy="685800"/>
          </a:xfrm>
        </p:spPr>
        <p:txBody>
          <a:bodyPr>
            <a:normAutofit/>
          </a:bodyPr>
          <a:lstStyle/>
          <a:p>
            <a:pPr algn="ctr"/>
            <a:r>
              <a:rPr lang="en-US" sz="2800" b="1" dirty="0" smtClean="0"/>
              <a:t>A Split in the Suffrage Movement (#4)</a:t>
            </a:r>
            <a:endParaRPr lang="en-US" sz="2800" b="1" dirty="0"/>
          </a:p>
        </p:txBody>
      </p:sp>
      <p:sp>
        <p:nvSpPr>
          <p:cNvPr id="3" name="Content Placeholder 2"/>
          <p:cNvSpPr>
            <a:spLocks noGrp="1"/>
          </p:cNvSpPr>
          <p:nvPr>
            <p:ph idx="1"/>
          </p:nvPr>
        </p:nvSpPr>
        <p:spPr>
          <a:xfrm>
            <a:off x="152400" y="1295400"/>
            <a:ext cx="5029200" cy="5486400"/>
          </a:xfrm>
        </p:spPr>
        <p:txBody>
          <a:bodyPr>
            <a:normAutofit fontScale="92500" lnSpcReduction="20000"/>
          </a:bodyPr>
          <a:lstStyle/>
          <a:p>
            <a:r>
              <a:rPr lang="en-US" b="1" dirty="0" smtClean="0"/>
              <a:t>Alice Paul’s CU wanted to be aggressive &amp; militant; burned President Wilson in effigy when he came to D.C. for his inauguration in 1913.</a:t>
            </a:r>
          </a:p>
          <a:p>
            <a:r>
              <a:rPr lang="en-US" b="1" dirty="0" smtClean="0"/>
              <a:t>NAWSA didn’t want CU’s militant actions to alienate moderate Americans, so expelled the CU from NAWSA.</a:t>
            </a:r>
          </a:p>
          <a:p>
            <a:r>
              <a:rPr lang="en-US" b="1" dirty="0" smtClean="0"/>
              <a:t>CU’s later militant activities landed many members in jail; many CU ladies in jail went on hunger strikes – when some were force-fed by guards, they won public sympathy for the CU.</a:t>
            </a:r>
            <a:endParaRPr lang="en-US" b="1" dirty="0"/>
          </a:p>
        </p:txBody>
      </p:sp>
      <p:pic>
        <p:nvPicPr>
          <p:cNvPr id="4" name="Picture 3" descr="Photo of woman protesting in the sn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447800"/>
            <a:ext cx="3446030" cy="2314122"/>
          </a:xfrm>
          <a:prstGeom prst="rect">
            <a:avLst/>
          </a:prstGeom>
        </p:spPr>
      </p:pic>
      <p:pic>
        <p:nvPicPr>
          <p:cNvPr id="5" name="Picture 4" descr="Photo of a woman in a jail ce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665" y="3794249"/>
            <a:ext cx="1638300" cy="2781300"/>
          </a:xfrm>
          <a:prstGeom prst="rect">
            <a:avLst/>
          </a:prstGeom>
        </p:spPr>
      </p:pic>
    </p:spTree>
    <p:extLst>
      <p:ext uri="{BB962C8B-B14F-4D97-AF65-F5344CB8AC3E}">
        <p14:creationId xmlns:p14="http://schemas.microsoft.com/office/powerpoint/2010/main" val="3377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609600"/>
            <a:ext cx="8905875" cy="762000"/>
          </a:xfrm>
        </p:spPr>
        <p:txBody>
          <a:bodyPr>
            <a:normAutofit fontScale="90000"/>
          </a:bodyPr>
          <a:lstStyle/>
          <a:p>
            <a:pPr algn="ctr"/>
            <a:r>
              <a:rPr lang="en-US" b="1" dirty="0" smtClean="0"/>
              <a:t>Progressing toward suffrage </a:t>
            </a:r>
            <a:r>
              <a:rPr lang="en-US" sz="3100" b="1" smtClean="0"/>
              <a:t>(#6, #1, &amp; #3)</a:t>
            </a:r>
            <a:endParaRPr lang="en-US" sz="3100" b="1" dirty="0"/>
          </a:p>
        </p:txBody>
      </p:sp>
      <p:sp>
        <p:nvSpPr>
          <p:cNvPr id="3" name="Content Placeholder 2"/>
          <p:cNvSpPr>
            <a:spLocks noGrp="1"/>
          </p:cNvSpPr>
          <p:nvPr>
            <p:ph idx="1"/>
          </p:nvPr>
        </p:nvSpPr>
        <p:spPr>
          <a:xfrm>
            <a:off x="76200" y="1371600"/>
            <a:ext cx="4343400" cy="5334000"/>
          </a:xfrm>
        </p:spPr>
        <p:txBody>
          <a:bodyPr>
            <a:normAutofit fontScale="77500" lnSpcReduction="20000"/>
          </a:bodyPr>
          <a:lstStyle/>
          <a:p>
            <a:r>
              <a:rPr lang="en-US" b="1" dirty="0" smtClean="0"/>
              <a:t>Carrie Chapman Catt’s “Winning Plan:” NAWSA would focus all its efforts on getting a national amendment for women’s suffrage.</a:t>
            </a:r>
          </a:p>
          <a:p>
            <a:r>
              <a:rPr lang="en-US" b="1" dirty="0" smtClean="0"/>
              <a:t>After 1910, the nationwide strategy worked better than the one state at a time strategy.</a:t>
            </a:r>
          </a:p>
          <a:p>
            <a:r>
              <a:rPr lang="en-US" b="1" dirty="0" smtClean="0"/>
              <a:t>Women’s work in WWI strengthened the argument that women could handle the responsibility of voting, so more supported suffrage.</a:t>
            </a:r>
          </a:p>
          <a:p>
            <a:r>
              <a:rPr lang="en-US" b="1" dirty="0" smtClean="0"/>
              <a:t>When the 18</a:t>
            </a:r>
            <a:r>
              <a:rPr lang="en-US" b="1" baseline="30000" dirty="0" smtClean="0"/>
              <a:t>th</a:t>
            </a:r>
            <a:r>
              <a:rPr lang="en-US" b="1" dirty="0" smtClean="0"/>
              <a:t> Amendment passed (outlawing sale of liquor), liquor interests no longer had reason to fight women’s suffrage.</a:t>
            </a:r>
            <a:endParaRPr lang="en-US" b="1" dirty="0"/>
          </a:p>
        </p:txBody>
      </p:sp>
    </p:spTree>
    <p:extLst>
      <p:ext uri="{BB962C8B-B14F-4D97-AF65-F5344CB8AC3E}">
        <p14:creationId xmlns:p14="http://schemas.microsoft.com/office/powerpoint/2010/main" val="693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b="1" dirty="0" smtClean="0"/>
              <a:t>Victory for Suffrage (#7)</a:t>
            </a:r>
            <a:endParaRPr lang="en-US" b="1" dirty="0"/>
          </a:p>
        </p:txBody>
      </p:sp>
      <p:sp>
        <p:nvSpPr>
          <p:cNvPr id="3" name="Content Placeholder 2"/>
          <p:cNvSpPr>
            <a:spLocks noGrp="1"/>
          </p:cNvSpPr>
          <p:nvPr>
            <p:ph idx="1"/>
          </p:nvPr>
        </p:nvSpPr>
        <p:spPr>
          <a:xfrm>
            <a:off x="76200" y="1371600"/>
            <a:ext cx="8610600" cy="1066800"/>
          </a:xfrm>
        </p:spPr>
        <p:txBody>
          <a:bodyPr/>
          <a:lstStyle/>
          <a:p>
            <a:r>
              <a:rPr lang="en-US" b="1" dirty="0" smtClean="0"/>
              <a:t>Congress proposed 19</a:t>
            </a:r>
            <a:r>
              <a:rPr lang="en-US" b="1" baseline="30000" dirty="0" smtClean="0"/>
              <a:t>th</a:t>
            </a:r>
            <a:r>
              <a:rPr lang="en-US" b="1" dirty="0" smtClean="0"/>
              <a:t> Amendment in 1918.</a:t>
            </a:r>
          </a:p>
          <a:p>
            <a:r>
              <a:rPr lang="en-US" b="1" dirty="0" smtClean="0"/>
              <a:t>19</a:t>
            </a:r>
            <a:r>
              <a:rPr lang="en-US" b="1" baseline="30000" dirty="0" smtClean="0"/>
              <a:t>th</a:t>
            </a:r>
            <a:r>
              <a:rPr lang="en-US" b="1" dirty="0" smtClean="0"/>
              <a:t> Amendment passed in 1920.</a:t>
            </a:r>
            <a:endParaRPr lang="en-US" b="1" dirty="0"/>
          </a:p>
        </p:txBody>
      </p:sp>
    </p:spTree>
    <p:extLst>
      <p:ext uri="{BB962C8B-B14F-4D97-AF65-F5344CB8AC3E}">
        <p14:creationId xmlns:p14="http://schemas.microsoft.com/office/powerpoint/2010/main" val="191850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33400"/>
          </a:xfrm>
        </p:spPr>
        <p:txBody>
          <a:bodyPr>
            <a:normAutofit fontScale="90000"/>
          </a:bodyPr>
          <a:lstStyle/>
          <a:p>
            <a:pPr algn="ctr"/>
            <a:r>
              <a:rPr lang="en-US" b="1" dirty="0" smtClean="0"/>
              <a:t>Women Working &amp; Voting </a:t>
            </a:r>
            <a:r>
              <a:rPr lang="en-US" sz="3100" b="1" dirty="0" smtClean="0"/>
              <a:t>(#8, #12)</a:t>
            </a:r>
            <a:endParaRPr lang="en-US" sz="3100" b="1" dirty="0"/>
          </a:p>
        </p:txBody>
      </p:sp>
      <p:sp>
        <p:nvSpPr>
          <p:cNvPr id="3" name="Content Placeholder 2"/>
          <p:cNvSpPr>
            <a:spLocks noGrp="1"/>
          </p:cNvSpPr>
          <p:nvPr>
            <p:ph idx="1"/>
          </p:nvPr>
        </p:nvSpPr>
        <p:spPr>
          <a:xfrm>
            <a:off x="76200" y="1143000"/>
            <a:ext cx="6781800" cy="5562600"/>
          </a:xfrm>
        </p:spPr>
        <p:txBody>
          <a:bodyPr>
            <a:normAutofit fontScale="92500" lnSpcReduction="20000"/>
          </a:bodyPr>
          <a:lstStyle/>
          <a:p>
            <a:r>
              <a:rPr lang="en-US" b="1" dirty="0" smtClean="0"/>
              <a:t>By the 1920s, more women had jobs, but most were entry-level – few women worked after marrying and starting a family.  Overall, their role in the work force was about the same as before.</a:t>
            </a:r>
          </a:p>
          <a:p>
            <a:r>
              <a:rPr lang="en-US" b="1" dirty="0" smtClean="0"/>
              <a:t>Even though it was legal now, few women voted, due to family pressure, self-doubt, &amp; inconvenience.</a:t>
            </a:r>
          </a:p>
          <a:p>
            <a:r>
              <a:rPr lang="en-US" b="1" dirty="0" smtClean="0"/>
              <a:t>When they did vote, women voted in similar patterns to men; i.e., women were about equally split between Republicans &amp; Democrats, etc.</a:t>
            </a:r>
          </a:p>
          <a:p>
            <a:r>
              <a:rPr lang="en-US" b="1" dirty="0" smtClean="0"/>
              <a:t>Some women won political office (Jeannette Rankin was elected U.S. representative for Montana even before the 19</a:t>
            </a:r>
            <a:r>
              <a:rPr lang="en-US" b="1" baseline="30000" dirty="0" smtClean="0"/>
              <a:t>th</a:t>
            </a:r>
            <a:r>
              <a:rPr lang="en-US" b="1" dirty="0" smtClean="0"/>
              <a:t> Amendment passed).</a:t>
            </a:r>
            <a:endParaRPr lang="en-US" b="1" dirty="0"/>
          </a:p>
        </p:txBody>
      </p:sp>
      <p:pic>
        <p:nvPicPr>
          <p:cNvPr id="4" name="Picture 3" descr="Photo of Jeannette Ranki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52" y="1764030"/>
            <a:ext cx="2304393" cy="3341370"/>
          </a:xfrm>
          <a:prstGeom prst="rect">
            <a:avLst/>
          </a:prstGeom>
        </p:spPr>
      </p:pic>
    </p:spTree>
    <p:extLst>
      <p:ext uri="{BB962C8B-B14F-4D97-AF65-F5344CB8AC3E}">
        <p14:creationId xmlns:p14="http://schemas.microsoft.com/office/powerpoint/2010/main" val="417029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4130</TotalTime>
  <Words>5221</Words>
  <Application>Microsoft Office PowerPoint</Application>
  <PresentationFormat>On-screen Show (4:3)</PresentationFormat>
  <Paragraphs>264</Paragraphs>
  <Slides>58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Calibri</vt:lpstr>
      <vt:lpstr>Constantia</vt:lpstr>
      <vt:lpstr>Wingdings</vt:lpstr>
      <vt:lpstr>Wingdings 2</vt:lpstr>
      <vt:lpstr>Flow</vt:lpstr>
      <vt:lpstr>U.S. History Post WWI:  The 1920s</vt:lpstr>
      <vt:lpstr>Women’s Suffrage:  Origins</vt:lpstr>
      <vt:lpstr>Early Women’s Suffrage Groups  ( see #2 on study guide)</vt:lpstr>
      <vt:lpstr>Suffrage at the Turn of the Century (#3 &amp; #5)</vt:lpstr>
      <vt:lpstr>A New Generation of Suffragettes (#6) </vt:lpstr>
      <vt:lpstr>A Split in the Suffrage Movement (#4)</vt:lpstr>
      <vt:lpstr>Progressing toward suffrage (#6, #1, &amp; #3)</vt:lpstr>
      <vt:lpstr>Victory for Suffrage (#7)</vt:lpstr>
      <vt:lpstr>Women Working &amp; Voting (#8, #12)</vt:lpstr>
      <vt:lpstr>Rural-Urban Split</vt:lpstr>
      <vt:lpstr>Flappers (#9-11)</vt:lpstr>
      <vt:lpstr>African Americans in the North (#24)</vt:lpstr>
      <vt:lpstr>The National Origins Act (#15-16)</vt:lpstr>
      <vt:lpstr>Growth of Suburbs (#19)</vt:lpstr>
      <vt:lpstr>Growth of Mass Media (#21)</vt:lpstr>
      <vt:lpstr>Mass Media:  Newspapers &amp; Magazines (#20)</vt:lpstr>
      <vt:lpstr>Radio!  (#20)</vt:lpstr>
      <vt:lpstr>The Jazz Age (#23)</vt:lpstr>
      <vt:lpstr>Heroes! (#22)</vt:lpstr>
      <vt:lpstr>The Lost Generation (#30)</vt:lpstr>
      <vt:lpstr>Sinclair Lewis (#29)</vt:lpstr>
      <vt:lpstr>The Harlem Renaissance (#28)</vt:lpstr>
      <vt:lpstr>Cultural Conflicts</vt:lpstr>
      <vt:lpstr>Prohibition</vt:lpstr>
      <vt:lpstr>Bootleggers</vt:lpstr>
      <vt:lpstr>Speakeasies</vt:lpstr>
      <vt:lpstr>Organized Crime – How it grew (#35)</vt:lpstr>
      <vt:lpstr>In defense of organized crime?</vt:lpstr>
      <vt:lpstr>Al Capone</vt:lpstr>
      <vt:lpstr>The St. Valentine’s Day Massacre</vt:lpstr>
      <vt:lpstr>Conflict and Religion (#31)</vt:lpstr>
      <vt:lpstr>The Scopes Monkey Trial (#32-33)</vt:lpstr>
      <vt:lpstr>Scopes is found guilty, but fundamentalists still lose (#33)</vt:lpstr>
      <vt:lpstr>Racial Tension:  The Red Summer of 1919 (#25)</vt:lpstr>
      <vt:lpstr>The Chicago Race Riot of 1919 (#25)</vt:lpstr>
      <vt:lpstr>The Chicago Black Sox Scandal</vt:lpstr>
      <vt:lpstr>Racial Tension:  Revival of the Ku Klux Klan (#26)</vt:lpstr>
      <vt:lpstr>Decline of the KKK (#26)</vt:lpstr>
      <vt:lpstr>Racial Tension:  Marcus Garvey (#27)</vt:lpstr>
      <vt:lpstr>The NAACP</vt:lpstr>
      <vt:lpstr>The Post-WWI Red Scare (#13)</vt:lpstr>
      <vt:lpstr>Schenck v. U.S., 1919 (#14)</vt:lpstr>
      <vt:lpstr>Gitlow v. New York</vt:lpstr>
      <vt:lpstr>Mad Bombers! (#13)</vt:lpstr>
      <vt:lpstr>The Palmer Raids (#17)</vt:lpstr>
      <vt:lpstr>The National Origins Act (again - #15)</vt:lpstr>
      <vt:lpstr>Impact of decreased immigration on the American work force (#16)</vt:lpstr>
      <vt:lpstr>Sacco and Vanzetti (#18)</vt:lpstr>
      <vt:lpstr>Post-WWI Labor Strikes</vt:lpstr>
      <vt:lpstr>The 1920s:  A Republican Decade</vt:lpstr>
      <vt:lpstr>1920s Business Boom</vt:lpstr>
      <vt:lpstr>Business Boom:  New Products</vt:lpstr>
      <vt:lpstr>Henry Ford and the Model T</vt:lpstr>
      <vt:lpstr>Industrial Growth</vt:lpstr>
      <vt:lpstr>A River Runs Through It</vt:lpstr>
      <vt:lpstr>A River Runs Through It:  Fact and Fiction</vt:lpstr>
      <vt:lpstr>A River Runs Through It:  Fact and Fiction</vt:lpstr>
      <vt:lpstr>Bypassed by the Boom (#34)</vt:lpstr>
    </vt:vector>
  </TitlesOfParts>
  <Company>Great Falls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Post WWI:  The 1920s</dc:title>
  <dc:creator>Sean Donnelly</dc:creator>
  <cp:lastModifiedBy>ZAREMSKI, TIA</cp:lastModifiedBy>
  <cp:revision>148</cp:revision>
  <dcterms:created xsi:type="dcterms:W3CDTF">2015-01-15T18:35:13Z</dcterms:created>
  <dcterms:modified xsi:type="dcterms:W3CDTF">2019-12-09T19:43:52Z</dcterms:modified>
</cp:coreProperties>
</file>