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300" r:id="rId4"/>
    <p:sldId id="315" r:id="rId5"/>
    <p:sldId id="258" r:id="rId6"/>
    <p:sldId id="302" r:id="rId7"/>
    <p:sldId id="259" r:id="rId8"/>
    <p:sldId id="301" r:id="rId9"/>
    <p:sldId id="260" r:id="rId10"/>
    <p:sldId id="297" r:id="rId11"/>
    <p:sldId id="303" r:id="rId12"/>
    <p:sldId id="261" r:id="rId13"/>
    <p:sldId id="262" r:id="rId14"/>
    <p:sldId id="304" r:id="rId15"/>
    <p:sldId id="306" r:id="rId16"/>
    <p:sldId id="263" r:id="rId17"/>
    <p:sldId id="305" r:id="rId18"/>
    <p:sldId id="264" r:id="rId19"/>
    <p:sldId id="307" r:id="rId20"/>
    <p:sldId id="265" r:id="rId21"/>
    <p:sldId id="266" r:id="rId22"/>
    <p:sldId id="267" r:id="rId23"/>
    <p:sldId id="308" r:id="rId24"/>
    <p:sldId id="268" r:id="rId25"/>
    <p:sldId id="309" r:id="rId26"/>
    <p:sldId id="269" r:id="rId27"/>
    <p:sldId id="270" r:id="rId28"/>
    <p:sldId id="271" r:id="rId29"/>
    <p:sldId id="310" r:id="rId30"/>
    <p:sldId id="311" r:id="rId31"/>
    <p:sldId id="272" r:id="rId32"/>
    <p:sldId id="312" r:id="rId33"/>
    <p:sldId id="313" r:id="rId34"/>
    <p:sldId id="273" r:id="rId35"/>
    <p:sldId id="314" r:id="rId36"/>
    <p:sldId id="296" r:id="rId37"/>
    <p:sldId id="274" r:id="rId38"/>
    <p:sldId id="275" r:id="rId39"/>
    <p:sldId id="326" r:id="rId40"/>
    <p:sldId id="324" r:id="rId41"/>
    <p:sldId id="276" r:id="rId42"/>
    <p:sldId id="325" r:id="rId43"/>
    <p:sldId id="277" r:id="rId44"/>
    <p:sldId id="278" r:id="rId45"/>
    <p:sldId id="299" r:id="rId46"/>
    <p:sldId id="279" r:id="rId47"/>
    <p:sldId id="298" r:id="rId48"/>
    <p:sldId id="280" r:id="rId49"/>
    <p:sldId id="316" r:id="rId50"/>
    <p:sldId id="281" r:id="rId51"/>
    <p:sldId id="282" r:id="rId52"/>
    <p:sldId id="317" r:id="rId53"/>
    <p:sldId id="283" r:id="rId54"/>
    <p:sldId id="318" r:id="rId55"/>
    <p:sldId id="284" r:id="rId56"/>
    <p:sldId id="319" r:id="rId57"/>
    <p:sldId id="285" r:id="rId58"/>
    <p:sldId id="287" r:id="rId59"/>
    <p:sldId id="288" r:id="rId60"/>
    <p:sldId id="320" r:id="rId61"/>
    <p:sldId id="289" r:id="rId62"/>
    <p:sldId id="321" r:id="rId63"/>
    <p:sldId id="290" r:id="rId64"/>
    <p:sldId id="291" r:id="rId65"/>
    <p:sldId id="322" r:id="rId66"/>
    <p:sldId id="292" r:id="rId67"/>
    <p:sldId id="293" r:id="rId68"/>
    <p:sldId id="294" r:id="rId69"/>
    <p:sldId id="323" r:id="rId70"/>
    <p:sldId id="29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68E7C-03CF-413B-8D1B-7C6ABD2FCAA5}" type="datetimeFigureOut">
              <a:rPr lang="en-US" smtClean="0"/>
              <a:t>9/28/2015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B8CE-5733-411B-8AC2-B2BFE72FA68C}" type="slidenum">
              <a:rPr lang="en-US" smtClean="0"/>
              <a:t>‹#›</a:t>
            </a:fld>
            <a:endParaRPr lang="en-US"/>
          </a:p>
        </p:txBody>
      </p:sp>
    </p:spTree>
    <p:extLst>
      <p:ext uri="{BB962C8B-B14F-4D97-AF65-F5344CB8AC3E}">
        <p14:creationId xmlns:p14="http://schemas.microsoft.com/office/powerpoint/2010/main" val="39421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2015 History Channel series, </a:t>
            </a:r>
            <a:r>
              <a:rPr lang="en-US" b="1" i="1" dirty="0" smtClean="0"/>
              <a:t>Texas Rising, </a:t>
            </a:r>
            <a:r>
              <a:rPr lang="en-US" b="1" i="0" dirty="0" smtClean="0"/>
              <a:t>begins with the aftermath of</a:t>
            </a:r>
            <a:r>
              <a:rPr lang="en-US" b="1" i="0" baseline="0" dirty="0" smtClean="0"/>
              <a:t> the Alamo and continues through Sam Houston’s victory over Santa Anna.</a:t>
            </a:r>
            <a:endParaRPr lang="en-US" b="1" dirty="0"/>
          </a:p>
        </p:txBody>
      </p:sp>
      <p:sp>
        <p:nvSpPr>
          <p:cNvPr id="4" name="Slide Number Placeholder 3"/>
          <p:cNvSpPr>
            <a:spLocks noGrp="1"/>
          </p:cNvSpPr>
          <p:nvPr>
            <p:ph type="sldNum" sz="quarter" idx="10"/>
          </p:nvPr>
        </p:nvSpPr>
        <p:spPr/>
        <p:txBody>
          <a:bodyPr/>
          <a:lstStyle/>
          <a:p>
            <a:fld id="{B11DB8CE-5733-411B-8AC2-B2BFE72FA68C}" type="slidenum">
              <a:rPr lang="en-US" smtClean="0"/>
              <a:t>18</a:t>
            </a:fld>
            <a:endParaRPr lang="en-US"/>
          </a:p>
        </p:txBody>
      </p:sp>
    </p:spTree>
    <p:extLst>
      <p:ext uri="{BB962C8B-B14F-4D97-AF65-F5344CB8AC3E}">
        <p14:creationId xmlns:p14="http://schemas.microsoft.com/office/powerpoint/2010/main" val="159325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66DEE8-69B9-4F0F-BB08-4D9FA3F5D4BC}" type="datetimeFigureOut">
              <a:rPr lang="en-US" smtClean="0"/>
              <a:t>9/28/2015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9E609A-EB4D-4BA9-A097-9B4DC853DE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66DEE8-69B9-4F0F-BB08-4D9FA3F5D4B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66DEE8-69B9-4F0F-BB08-4D9FA3F5D4B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66DEE8-69B9-4F0F-BB08-4D9FA3F5D4B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66DEE8-69B9-4F0F-BB08-4D9FA3F5D4BC}"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E609A-EB4D-4BA9-A097-9B4DC853DE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66DEE8-69B9-4F0F-BB08-4D9FA3F5D4BC}"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66DEE8-69B9-4F0F-BB08-4D9FA3F5D4BC}" type="datetimeFigureOut">
              <a:rPr lang="en-US" smtClean="0"/>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66DEE8-69B9-4F0F-BB08-4D9FA3F5D4BC}" type="datetimeFigureOut">
              <a:rPr lang="en-US" smtClean="0"/>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6DEE8-69B9-4F0F-BB08-4D9FA3F5D4BC}" type="datetimeFigureOut">
              <a:rPr lang="en-US" smtClean="0"/>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66DEE8-69B9-4F0F-BB08-4D9FA3F5D4BC}"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E609A-EB4D-4BA9-A097-9B4DC853DE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66DEE8-69B9-4F0F-BB08-4D9FA3F5D4BC}"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29E609A-EB4D-4BA9-A097-9B4DC853DE3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66DEE8-69B9-4F0F-BB08-4D9FA3F5D4BC}" type="datetimeFigureOut">
              <a:rPr lang="en-US" smtClean="0"/>
              <a:t>9/28/2015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9E609A-EB4D-4BA9-A097-9B4DC853DE3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hyperlink" Target="https://www.youtube.com/watch?v=QAVN_n0PljQ"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eAoqAWxupSE" TargetMode="External"/><Relationship Id="rId2" Type="http://schemas.openxmlformats.org/officeDocument/2006/relationships/hyperlink" Target="https://www.youtube.com/watch?v=9LMsjGb1_98"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DKzkqOZfrs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 History</a:t>
            </a:r>
            <a:br>
              <a:rPr lang="en-US" dirty="0" smtClean="0"/>
            </a:br>
            <a:r>
              <a:rPr lang="en-US" dirty="0" smtClean="0"/>
              <a:t>Expansion &amp; Pre-Civil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967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More About Oregon</a:t>
            </a:r>
            <a:endParaRPr lang="en-US" b="1" dirty="0"/>
          </a:p>
        </p:txBody>
      </p:sp>
      <p:sp>
        <p:nvSpPr>
          <p:cNvPr id="3" name="Content Placeholder 2"/>
          <p:cNvSpPr>
            <a:spLocks noGrp="1"/>
          </p:cNvSpPr>
          <p:nvPr>
            <p:ph idx="1"/>
          </p:nvPr>
        </p:nvSpPr>
        <p:spPr>
          <a:xfrm>
            <a:off x="152400" y="1371600"/>
            <a:ext cx="8915400" cy="5257800"/>
          </a:xfrm>
        </p:spPr>
        <p:txBody>
          <a:bodyPr>
            <a:normAutofit/>
          </a:bodyPr>
          <a:lstStyle/>
          <a:p>
            <a:pPr lvl="0">
              <a:buClr>
                <a:srgbClr val="0BD0D9"/>
              </a:buClr>
            </a:pPr>
            <a:r>
              <a:rPr lang="en-US" sz="2400" b="1" dirty="0">
                <a:solidFill>
                  <a:prstClr val="black"/>
                </a:solidFill>
              </a:rPr>
              <a:t>Methodist missionaries led by Jason Lee came to Oregon in 1834; Presbyterian missionaries Marcus Whitman and Henry Spaulding came in 1836, and Catholic missionary Father Pierre-Jean de </a:t>
            </a:r>
            <a:r>
              <a:rPr lang="en-US" sz="2400" b="1" dirty="0" err="1">
                <a:solidFill>
                  <a:prstClr val="black"/>
                </a:solidFill>
              </a:rPr>
              <a:t>Smet</a:t>
            </a:r>
            <a:r>
              <a:rPr lang="en-US" sz="2400" b="1" dirty="0">
                <a:solidFill>
                  <a:prstClr val="black"/>
                </a:solidFill>
              </a:rPr>
              <a:t> came in </a:t>
            </a:r>
            <a:r>
              <a:rPr lang="en-US" sz="2400" b="1" dirty="0" smtClean="0">
                <a:solidFill>
                  <a:prstClr val="black"/>
                </a:solidFill>
              </a:rPr>
              <a:t>1844.</a:t>
            </a:r>
          </a:p>
          <a:p>
            <a:pPr lvl="1">
              <a:buClr>
                <a:srgbClr val="0BD0D9"/>
              </a:buClr>
            </a:pPr>
            <a:r>
              <a:rPr lang="en-US" sz="2200" b="1" dirty="0" smtClean="0">
                <a:solidFill>
                  <a:prstClr val="black"/>
                </a:solidFill>
              </a:rPr>
              <a:t>Whitman was unsuccessful in converting Cayuse Indians to Presbyterianism – he and his wife </a:t>
            </a:r>
            <a:r>
              <a:rPr lang="en-US" sz="2200" b="1" dirty="0" err="1" smtClean="0">
                <a:solidFill>
                  <a:prstClr val="black"/>
                </a:solidFill>
              </a:rPr>
              <a:t>Narcissa</a:t>
            </a:r>
            <a:r>
              <a:rPr lang="en-US" sz="2200" b="1" dirty="0" smtClean="0">
                <a:solidFill>
                  <a:prstClr val="black"/>
                </a:solidFill>
              </a:rPr>
              <a:t> were later killed by Cayuse warriors after an outbreak of disease killed much of the tribe and a rumor started that Marcus (who was treating the sick) was secretly spreading the disease.</a:t>
            </a:r>
          </a:p>
          <a:p>
            <a:pPr lvl="0">
              <a:buClr>
                <a:srgbClr val="0BD0D9"/>
              </a:buClr>
            </a:pPr>
            <a:endParaRPr lang="en-US" sz="2400" b="1" dirty="0">
              <a:solidFill>
                <a:prstClr val="black"/>
              </a:solidFill>
            </a:endParaRPr>
          </a:p>
          <a:p>
            <a:pPr lvl="0">
              <a:buClr>
                <a:srgbClr val="0BD0D9"/>
              </a:buClr>
            </a:pPr>
            <a:r>
              <a:rPr lang="en-US" sz="2400" b="1" dirty="0">
                <a:solidFill>
                  <a:prstClr val="black"/>
                </a:solidFill>
              </a:rPr>
              <a:t>Only 1,000 American settlers lived in Oregon by 1843, but 1,0o0 more came that year, and the number grew quickly afterward.</a:t>
            </a:r>
          </a:p>
          <a:p>
            <a:endParaRPr lang="en-US" dirty="0"/>
          </a:p>
        </p:txBody>
      </p:sp>
    </p:spTree>
    <p:extLst>
      <p:ext uri="{BB962C8B-B14F-4D97-AF65-F5344CB8AC3E}">
        <p14:creationId xmlns:p14="http://schemas.microsoft.com/office/powerpoint/2010/main" val="37239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Missionaries to Oregon:  </a:t>
            </a:r>
            <a:r>
              <a:rPr lang="en-US" sz="3200" dirty="0" smtClean="0"/>
              <a:t>Jason Lee; Marcus and </a:t>
            </a:r>
            <a:r>
              <a:rPr lang="en-US" sz="3200" dirty="0" err="1" smtClean="0"/>
              <a:t>Narcissa</a:t>
            </a:r>
            <a:r>
              <a:rPr lang="en-US" sz="3200" dirty="0" smtClean="0"/>
              <a:t> Whitman; Father Pierre-Jean De </a:t>
            </a:r>
            <a:r>
              <a:rPr lang="en-US" sz="3200" dirty="0" err="1" smtClean="0"/>
              <a:t>Smet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2057400" cy="30208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057400"/>
            <a:ext cx="1758737" cy="31422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604610"/>
            <a:ext cx="2979420" cy="2336800"/>
          </a:xfrm>
          <a:prstGeom prst="rect">
            <a:avLst/>
          </a:prstGeom>
        </p:spPr>
      </p:pic>
    </p:spTree>
    <p:extLst>
      <p:ext uri="{BB962C8B-B14F-4D97-AF65-F5344CB8AC3E}">
        <p14:creationId xmlns:p14="http://schemas.microsoft.com/office/powerpoint/2010/main" val="27936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b="1" dirty="0" smtClean="0"/>
              <a:t>California</a:t>
            </a:r>
            <a:endParaRPr lang="en-US" b="1" dirty="0"/>
          </a:p>
        </p:txBody>
      </p:sp>
      <p:sp>
        <p:nvSpPr>
          <p:cNvPr id="3" name="Content Placeholder 2"/>
          <p:cNvSpPr>
            <a:spLocks noGrp="1"/>
          </p:cNvSpPr>
          <p:nvPr>
            <p:ph idx="1"/>
          </p:nvPr>
        </p:nvSpPr>
        <p:spPr>
          <a:xfrm>
            <a:off x="76200" y="990600"/>
            <a:ext cx="8915400" cy="5715000"/>
          </a:xfrm>
        </p:spPr>
        <p:txBody>
          <a:bodyPr/>
          <a:lstStyle/>
          <a:p>
            <a:r>
              <a:rPr lang="en-US" b="1" dirty="0" smtClean="0"/>
              <a:t>Like Texas &amp; New Mexico, California had belonged to Spain, but became part of Mexico in 1821.</a:t>
            </a:r>
          </a:p>
          <a:p>
            <a:r>
              <a:rPr lang="en-US" b="1" dirty="0" smtClean="0"/>
              <a:t>Few Mexicans lived in California, and most who did were </a:t>
            </a:r>
            <a:r>
              <a:rPr lang="en-US" b="1" dirty="0" err="1" smtClean="0"/>
              <a:t>Californios</a:t>
            </a:r>
            <a:r>
              <a:rPr lang="en-US" b="1" dirty="0" smtClean="0"/>
              <a:t> – of Mexican blood, but born &amp; raised in California and considered themselves different from other Mexicans.</a:t>
            </a:r>
          </a:p>
          <a:p>
            <a:r>
              <a:rPr lang="en-US" b="1" dirty="0" smtClean="0"/>
              <a:t>Americans began moving to California (mostly for trade) – by the 1830s, more Americans than Mexicans lived in California.</a:t>
            </a:r>
          </a:p>
          <a:p>
            <a:r>
              <a:rPr lang="en-US" b="1" dirty="0" smtClean="0"/>
              <a:t>Cultural differences and sheer distance from Mexico City led Californians, like Texans, to desire independence from Mexico as time went on.</a:t>
            </a:r>
            <a:endParaRPr lang="en-US" b="1" dirty="0"/>
          </a:p>
        </p:txBody>
      </p:sp>
    </p:spTree>
    <p:extLst>
      <p:ext uri="{BB962C8B-B14F-4D97-AF65-F5344CB8AC3E}">
        <p14:creationId xmlns:p14="http://schemas.microsoft.com/office/powerpoint/2010/main" val="6284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pPr algn="ctr"/>
            <a:r>
              <a:rPr lang="en-US" sz="4000" b="1" dirty="0" smtClean="0"/>
              <a:t>War for Texan Independence, 1835-36</a:t>
            </a:r>
            <a:endParaRPr lang="en-US" sz="4000" b="1" dirty="0"/>
          </a:p>
        </p:txBody>
      </p:sp>
      <p:sp>
        <p:nvSpPr>
          <p:cNvPr id="3" name="Content Placeholder 2"/>
          <p:cNvSpPr>
            <a:spLocks noGrp="1"/>
          </p:cNvSpPr>
          <p:nvPr>
            <p:ph idx="1"/>
          </p:nvPr>
        </p:nvSpPr>
        <p:spPr>
          <a:xfrm>
            <a:off x="152400" y="1066800"/>
            <a:ext cx="8915400" cy="5562600"/>
          </a:xfrm>
        </p:spPr>
        <p:txBody>
          <a:bodyPr/>
          <a:lstStyle/>
          <a:p>
            <a:r>
              <a:rPr lang="en-US" b="1" dirty="0" smtClean="0"/>
              <a:t>By mid-1830s, uncontrolled immigration of Americans into </a:t>
            </a:r>
            <a:r>
              <a:rPr lang="en-US" b="1" dirty="0" err="1" smtClean="0"/>
              <a:t>Tejas</a:t>
            </a:r>
            <a:r>
              <a:rPr lang="en-US" b="1" dirty="0" smtClean="0"/>
              <a:t> was a huge problem for the Mexican gov’t.</a:t>
            </a:r>
          </a:p>
          <a:p>
            <a:r>
              <a:rPr lang="en-US" b="1" dirty="0" smtClean="0"/>
              <a:t>General Antonio Lopez de Santa Anna was elected President of Mexico in 1835 – at first, Santa Anna promised more self-government for Texas.</a:t>
            </a:r>
          </a:p>
          <a:p>
            <a:r>
              <a:rPr lang="en-US" b="1" dirty="0" smtClean="0"/>
              <a:t>Soon, Santa Anna reversed himself – declared himself dictator of Mexico (“the Napoleon of the West”) and ordered total obedience from </a:t>
            </a:r>
            <a:r>
              <a:rPr lang="en-US" b="1" dirty="0" err="1" smtClean="0"/>
              <a:t>Tejas</a:t>
            </a:r>
            <a:r>
              <a:rPr lang="en-US" b="1" dirty="0" smtClean="0"/>
              <a:t>.</a:t>
            </a:r>
          </a:p>
          <a:p>
            <a:r>
              <a:rPr lang="en-US" b="1" dirty="0" smtClean="0"/>
              <a:t>Americans and </a:t>
            </a:r>
            <a:r>
              <a:rPr lang="en-US" b="1" dirty="0" err="1" smtClean="0"/>
              <a:t>Tejanos</a:t>
            </a:r>
            <a:r>
              <a:rPr lang="en-US" b="1" dirty="0" smtClean="0"/>
              <a:t> revolted against Santa Anna in 1835 and declared Texas an independent republic on March 2, 1836.</a:t>
            </a:r>
          </a:p>
          <a:p>
            <a:r>
              <a:rPr lang="en-US" b="1" dirty="0" smtClean="0"/>
              <a:t>Santa Anna marched on Texas with the Mexican army.</a:t>
            </a:r>
            <a:endParaRPr lang="en-US" b="1" dirty="0"/>
          </a:p>
        </p:txBody>
      </p:sp>
    </p:spTree>
    <p:extLst>
      <p:ext uri="{BB962C8B-B14F-4D97-AF65-F5344CB8AC3E}">
        <p14:creationId xmlns:p14="http://schemas.microsoft.com/office/powerpoint/2010/main" val="162413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57400"/>
          </a:xfrm>
        </p:spPr>
        <p:txBody>
          <a:bodyPr>
            <a:normAutofit/>
          </a:bodyPr>
          <a:lstStyle/>
          <a:p>
            <a:pPr algn="ctr"/>
            <a:r>
              <a:rPr lang="en-US" b="1" dirty="0" smtClean="0"/>
              <a:t>Antonio Lopez de Santa Anna</a:t>
            </a:r>
            <a:br>
              <a:rPr lang="en-US" b="1" dirty="0" smtClean="0"/>
            </a:br>
            <a:r>
              <a:rPr lang="en-US" sz="3200" b="1" dirty="0" smtClean="0"/>
              <a:t>President of Mexico during the War for Texan Independence and the Mexican-American War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5252" y="2514600"/>
            <a:ext cx="3067049" cy="3810000"/>
          </a:xfrm>
        </p:spPr>
      </p:pic>
    </p:spTree>
    <p:extLst>
      <p:ext uri="{BB962C8B-B14F-4D97-AF65-F5344CB8AC3E}">
        <p14:creationId xmlns:p14="http://schemas.microsoft.com/office/powerpoint/2010/main" val="15590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828800"/>
          </a:xfrm>
        </p:spPr>
        <p:txBody>
          <a:bodyPr>
            <a:noAutofit/>
          </a:bodyPr>
          <a:lstStyle/>
          <a:p>
            <a:r>
              <a:rPr lang="en-US" sz="2400" b="1" dirty="0" smtClean="0"/>
              <a:t>Famous figures at the Alamo:  </a:t>
            </a:r>
            <a:r>
              <a:rPr lang="en-US" sz="2400" dirty="0" smtClean="0"/>
              <a:t>Colonel William Barrett Travis; Jim Bowie; the Bowie knife; the popular image of Davy Crockett; the actual David Crockett.  The song “The Ballad of Davy Crockett” became </a:t>
            </a:r>
            <a:r>
              <a:rPr lang="en-US" sz="2400" dirty="0"/>
              <a:t>a smash hit in the 1950s:  </a:t>
            </a:r>
            <a:r>
              <a:rPr lang="en-US" sz="2400" dirty="0">
                <a:hlinkClick r:id="rId2"/>
              </a:rPr>
              <a:t>https://</a:t>
            </a:r>
            <a:r>
              <a:rPr lang="en-US" sz="2400" dirty="0" smtClean="0">
                <a:hlinkClick r:id="rId2"/>
              </a:rPr>
              <a:t>www.youtube.com/watch?v=QAVN_n0PljQ</a:t>
            </a:r>
            <a:r>
              <a:rPr lang="en-US" sz="2400" dirty="0" smtClean="0"/>
              <a:t> </a:t>
            </a:r>
            <a:endParaRPr lang="en-US" sz="2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828800"/>
            <a:ext cx="1905000" cy="213654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376" y="2133600"/>
            <a:ext cx="1924467" cy="23968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393" y="5063660"/>
            <a:ext cx="1428750" cy="10763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4131816"/>
            <a:ext cx="1875692" cy="2438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200400"/>
            <a:ext cx="2133600" cy="2579716"/>
          </a:xfrm>
          <a:prstGeom prst="rect">
            <a:avLst/>
          </a:prstGeom>
        </p:spPr>
      </p:pic>
    </p:spTree>
    <p:extLst>
      <p:ext uri="{BB962C8B-B14F-4D97-AF65-F5344CB8AC3E}">
        <p14:creationId xmlns:p14="http://schemas.microsoft.com/office/powerpoint/2010/main" val="11669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b="1" dirty="0" smtClean="0"/>
              <a:t>The Alamo</a:t>
            </a:r>
            <a:endParaRPr lang="en-US" b="1" dirty="0"/>
          </a:p>
        </p:txBody>
      </p:sp>
      <p:sp>
        <p:nvSpPr>
          <p:cNvPr id="3" name="Content Placeholder 2"/>
          <p:cNvSpPr>
            <a:spLocks noGrp="1"/>
          </p:cNvSpPr>
          <p:nvPr>
            <p:ph idx="1"/>
          </p:nvPr>
        </p:nvSpPr>
        <p:spPr>
          <a:xfrm>
            <a:off x="76200" y="1066800"/>
            <a:ext cx="8991600" cy="5638800"/>
          </a:xfrm>
        </p:spPr>
        <p:txBody>
          <a:bodyPr/>
          <a:lstStyle/>
          <a:p>
            <a:r>
              <a:rPr lang="en-US" b="1" dirty="0" smtClean="0"/>
              <a:t>Alamo was an old Spanish mission at San Antonio, Texas – small force of Texans fortified it against Santa Anna.</a:t>
            </a:r>
          </a:p>
          <a:p>
            <a:r>
              <a:rPr lang="en-US" b="1" dirty="0" smtClean="0"/>
              <a:t>Texan commanding general Sam Houston decided that the Alamo couldn’t be defended – ordered it to be evacuated &amp; destroyed.</a:t>
            </a:r>
          </a:p>
          <a:p>
            <a:r>
              <a:rPr lang="en-US" b="1" dirty="0" smtClean="0"/>
              <a:t>Alamo commander Colonel William Travis refused to leave – 183 men, including the famous Davy Crockett and Jim Bowie, stayed to defend the Alamo.</a:t>
            </a:r>
          </a:p>
          <a:p>
            <a:r>
              <a:rPr lang="en-US" b="1" dirty="0" smtClean="0"/>
              <a:t>Santa Anna laid siege for two weeks, then made final attack on March 6, 1836.</a:t>
            </a:r>
          </a:p>
          <a:p>
            <a:r>
              <a:rPr lang="en-US" b="1" dirty="0" smtClean="0"/>
              <a:t>All defenders of the Alamo were killed, but over 600 Mexican soldiers died in the assault. </a:t>
            </a:r>
            <a:endParaRPr lang="en-US" b="1" dirty="0"/>
          </a:p>
        </p:txBody>
      </p:sp>
    </p:spTree>
    <p:extLst>
      <p:ext uri="{BB962C8B-B14F-4D97-AF65-F5344CB8AC3E}">
        <p14:creationId xmlns:p14="http://schemas.microsoft.com/office/powerpoint/2010/main" val="381491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3276600"/>
          </a:xfrm>
        </p:spPr>
        <p:txBody>
          <a:bodyPr>
            <a:normAutofit fontScale="90000"/>
          </a:bodyPr>
          <a:lstStyle/>
          <a:p>
            <a:pPr algn="ctr"/>
            <a:r>
              <a:rPr lang="en-US" sz="4000" b="1" dirty="0" smtClean="0"/>
              <a:t>The Alamo, in San Antonio, Texas</a:t>
            </a:r>
            <a:br>
              <a:rPr lang="en-US" sz="4000" b="1" dirty="0" smtClean="0"/>
            </a:br>
            <a:r>
              <a:rPr lang="en-US" sz="3200" b="1" dirty="0" smtClean="0"/>
              <a:t>The Alamo’s fame has lived on in pop culture via films like the 1960 and 2004 versions of “The Alamo,” starring John Wayne and Billy Bob Thornton as Davy Crockett in the </a:t>
            </a:r>
            <a:r>
              <a:rPr lang="en-US" sz="3200" b="1" dirty="0"/>
              <a:t>respective versions: </a:t>
            </a:r>
            <a:r>
              <a:rPr lang="en-US" sz="3200" b="1" dirty="0">
                <a:hlinkClick r:id="rId2"/>
              </a:rPr>
              <a:t>https://</a:t>
            </a:r>
            <a:r>
              <a:rPr lang="en-US" sz="3200" b="1" dirty="0" smtClean="0">
                <a:hlinkClick r:id="rId2"/>
              </a:rPr>
              <a:t>www.youtube.com/watch?v=9LMsjGb1_98</a:t>
            </a:r>
            <a:r>
              <a:rPr lang="en-US" sz="3200" b="1" dirty="0" smtClean="0"/>
              <a:t>  </a:t>
            </a:r>
            <a:r>
              <a:rPr lang="en-US" sz="3200" b="1" dirty="0">
                <a:hlinkClick r:id="rId3"/>
              </a:rPr>
              <a:t>https://</a:t>
            </a:r>
            <a:r>
              <a:rPr lang="en-US" sz="3200" b="1" dirty="0" smtClean="0">
                <a:hlinkClick r:id="rId3"/>
              </a:rPr>
              <a:t>www.youtube.com/watch?v=eAoqAWxupSE</a:t>
            </a:r>
            <a:r>
              <a:rPr lang="en-US" sz="3200" b="1" dirty="0" smtClean="0"/>
              <a:t> </a:t>
            </a:r>
            <a:endParaRPr lang="en-US" sz="40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43200" y="3810000"/>
            <a:ext cx="3638550" cy="2543175"/>
          </a:xfrm>
        </p:spPr>
      </p:pic>
    </p:spTree>
    <p:extLst>
      <p:ext uri="{BB962C8B-B14F-4D97-AF65-F5344CB8AC3E}">
        <p14:creationId xmlns:p14="http://schemas.microsoft.com/office/powerpoint/2010/main" val="35227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pPr algn="ctr"/>
            <a:r>
              <a:rPr lang="en-US" b="1" dirty="0" smtClean="0"/>
              <a:t/>
            </a:r>
            <a:br>
              <a:rPr lang="en-US" b="1" dirty="0" smtClean="0"/>
            </a:br>
            <a:r>
              <a:rPr lang="en-US" b="1" dirty="0" smtClean="0"/>
              <a:t>“Remember the Alamo!”</a:t>
            </a:r>
            <a:endParaRPr lang="en-US" b="1" dirty="0"/>
          </a:p>
        </p:txBody>
      </p:sp>
      <p:sp>
        <p:nvSpPr>
          <p:cNvPr id="3" name="Content Placeholder 2"/>
          <p:cNvSpPr>
            <a:spLocks noGrp="1"/>
          </p:cNvSpPr>
          <p:nvPr>
            <p:ph idx="1"/>
          </p:nvPr>
        </p:nvSpPr>
        <p:spPr>
          <a:xfrm>
            <a:off x="152400" y="1371600"/>
            <a:ext cx="8839200" cy="5334000"/>
          </a:xfrm>
        </p:spPr>
        <p:txBody>
          <a:bodyPr/>
          <a:lstStyle/>
          <a:p>
            <a:r>
              <a:rPr lang="en-US" b="1" dirty="0" smtClean="0"/>
              <a:t>As word of their bravery spread, defenders of the Alamo were renowned as heroes, like the 300 Spartans at the ancient battle of Thermopylae.</a:t>
            </a:r>
          </a:p>
          <a:p>
            <a:r>
              <a:rPr lang="en-US" b="1" dirty="0" smtClean="0"/>
              <a:t>Soon afterward, Santa Anna captured another fort called Goliad – its 300 Texan defenders surrendered, but Santa Anna declared them all “pirates” and had them executed.</a:t>
            </a:r>
          </a:p>
          <a:p>
            <a:r>
              <a:rPr lang="en-US" b="1" dirty="0" smtClean="0"/>
              <a:t>Sam Houston kept retreating, putting distance between his smaller Texan army and Santa Anna until the time was right for battle.</a:t>
            </a:r>
          </a:p>
          <a:p>
            <a:r>
              <a:rPr lang="en-US" b="1" dirty="0" smtClean="0"/>
              <a:t>Thousands of Texans fled east to Louisiana to escape massacre by Santa Anna’s force.</a:t>
            </a:r>
            <a:endParaRPr lang="en-US" b="1" dirty="0"/>
          </a:p>
        </p:txBody>
      </p:sp>
    </p:spTree>
    <p:extLst>
      <p:ext uri="{BB962C8B-B14F-4D97-AF65-F5344CB8AC3E}">
        <p14:creationId xmlns:p14="http://schemas.microsoft.com/office/powerpoint/2010/main" val="41180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05000"/>
          </a:xfrm>
        </p:spPr>
        <p:txBody>
          <a:bodyPr>
            <a:normAutofit fontScale="90000"/>
          </a:bodyPr>
          <a:lstStyle/>
          <a:p>
            <a:r>
              <a:rPr lang="en-US" sz="3600" b="1" dirty="0" smtClean="0"/>
              <a:t>Sam Houston:</a:t>
            </a:r>
            <a:r>
              <a:rPr lang="en-US" sz="3600" dirty="0" smtClean="0"/>
              <a:t>  </a:t>
            </a:r>
            <a:r>
              <a:rPr lang="en-US" sz="2200" dirty="0" smtClean="0"/>
              <a:t>Leader of the Texan army that defeated Santa Anna; he then became President of the Republic of Texas.  Later, he was governor of Texas and a U.S. senator for Texas.  Previously, he had been a U.S. representative for Tennessee and then governor of Tennessee.  Houston, Texas and Sam Houston State University are named for him.</a:t>
            </a:r>
            <a:endParaRPr lang="en-US" sz="2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86000"/>
            <a:ext cx="2680335" cy="38290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514600"/>
            <a:ext cx="4575810" cy="3740444"/>
          </a:xfrm>
          <a:prstGeom prst="rect">
            <a:avLst/>
          </a:prstGeom>
        </p:spPr>
      </p:pic>
    </p:spTree>
    <p:extLst>
      <p:ext uri="{BB962C8B-B14F-4D97-AF65-F5344CB8AC3E}">
        <p14:creationId xmlns:p14="http://schemas.microsoft.com/office/powerpoint/2010/main" val="13614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Moving Westward:  Texas</a:t>
            </a:r>
            <a:endParaRPr lang="en-US" b="1" dirty="0"/>
          </a:p>
        </p:txBody>
      </p:sp>
      <p:sp>
        <p:nvSpPr>
          <p:cNvPr id="3" name="Content Placeholder 2"/>
          <p:cNvSpPr>
            <a:spLocks noGrp="1"/>
          </p:cNvSpPr>
          <p:nvPr>
            <p:ph idx="1"/>
          </p:nvPr>
        </p:nvSpPr>
        <p:spPr>
          <a:xfrm>
            <a:off x="76200" y="1935480"/>
            <a:ext cx="8991600" cy="4693920"/>
          </a:xfrm>
        </p:spPr>
        <p:txBody>
          <a:bodyPr/>
          <a:lstStyle/>
          <a:p>
            <a:r>
              <a:rPr lang="en-US" b="1" dirty="0" err="1" smtClean="0"/>
              <a:t>Tejas</a:t>
            </a:r>
            <a:r>
              <a:rPr lang="en-US" b="1" dirty="0" smtClean="0"/>
              <a:t> (Spanish for “Texas”) was a northern province of Mexico – Mexico had won its independence from Spain in 1821.</a:t>
            </a:r>
          </a:p>
          <a:p>
            <a:r>
              <a:rPr lang="en-US" b="1" dirty="0" smtClean="0"/>
              <a:t>Because </a:t>
            </a:r>
            <a:r>
              <a:rPr lang="en-US" b="1" dirty="0" err="1" smtClean="0"/>
              <a:t>Tejas</a:t>
            </a:r>
            <a:r>
              <a:rPr lang="en-US" b="1" dirty="0" smtClean="0"/>
              <a:t> was sparsely populated and bordered the U.S., the Mexican government decided to invite Americans to settle in </a:t>
            </a:r>
            <a:r>
              <a:rPr lang="en-US" b="1" dirty="0" err="1" smtClean="0"/>
              <a:t>Tejas</a:t>
            </a:r>
            <a:r>
              <a:rPr lang="en-US" b="1" dirty="0" smtClean="0"/>
              <a:t> and become loyal Mexican citizens – idea was that this would boost </a:t>
            </a:r>
            <a:r>
              <a:rPr lang="en-US" b="1" dirty="0" err="1" smtClean="0"/>
              <a:t>Tejas’s</a:t>
            </a:r>
            <a:r>
              <a:rPr lang="en-US" b="1" dirty="0" smtClean="0"/>
              <a:t> population and ensure that it remained part of Mexico.</a:t>
            </a:r>
          </a:p>
          <a:p>
            <a:r>
              <a:rPr lang="en-US" b="1" dirty="0" smtClean="0"/>
              <a:t>Problem:  Americans would swear loyalty to Mexico to get land, but once they moved to </a:t>
            </a:r>
            <a:r>
              <a:rPr lang="en-US" b="1" dirty="0" err="1" smtClean="0"/>
              <a:t>Tejas</a:t>
            </a:r>
            <a:r>
              <a:rPr lang="en-US" b="1" dirty="0" smtClean="0"/>
              <a:t>, they really wanted </a:t>
            </a:r>
            <a:r>
              <a:rPr lang="en-US" b="1" smtClean="0"/>
              <a:t>it to become </a:t>
            </a:r>
            <a:r>
              <a:rPr lang="en-US" b="1" dirty="0" smtClean="0"/>
              <a:t>part of the U.S.</a:t>
            </a:r>
            <a:endParaRPr lang="en-US" b="1" dirty="0"/>
          </a:p>
        </p:txBody>
      </p:sp>
    </p:spTree>
    <p:extLst>
      <p:ext uri="{BB962C8B-B14F-4D97-AF65-F5344CB8AC3E}">
        <p14:creationId xmlns:p14="http://schemas.microsoft.com/office/powerpoint/2010/main" val="10719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pPr algn="ctr"/>
            <a:r>
              <a:rPr lang="en-US" sz="4000" b="1" dirty="0" smtClean="0"/>
              <a:t>Don’t Mess With Texas:  the Battle of San Jacinto</a:t>
            </a:r>
            <a:endParaRPr lang="en-US" sz="4000" b="1" dirty="0"/>
          </a:p>
        </p:txBody>
      </p:sp>
      <p:sp>
        <p:nvSpPr>
          <p:cNvPr id="3" name="Content Placeholder 2"/>
          <p:cNvSpPr>
            <a:spLocks noGrp="1"/>
          </p:cNvSpPr>
          <p:nvPr>
            <p:ph idx="1"/>
          </p:nvPr>
        </p:nvSpPr>
        <p:spPr>
          <a:xfrm>
            <a:off x="76200" y="1066800"/>
            <a:ext cx="8915400" cy="5638800"/>
          </a:xfrm>
        </p:spPr>
        <p:txBody>
          <a:bodyPr>
            <a:normAutofit lnSpcReduction="10000"/>
          </a:bodyPr>
          <a:lstStyle/>
          <a:p>
            <a:r>
              <a:rPr lang="en-US" b="1" dirty="0" smtClean="0"/>
              <a:t>Near the San Jacinto River in east Texas on April 21, 1836, Santa Anna’s army stopped to rest and take its afternoon siesta.</a:t>
            </a:r>
          </a:p>
          <a:p>
            <a:r>
              <a:rPr lang="en-US" b="1" dirty="0" smtClean="0"/>
              <a:t>Nearby, lookouts for Houston’s army reported that the Mexicans were all going to sleep!  Houston ordered an immediate attack.</a:t>
            </a:r>
          </a:p>
          <a:p>
            <a:r>
              <a:rPr lang="en-US" b="1" dirty="0" smtClean="0"/>
              <a:t>Caught napping, the Mexican army was defeated in less than 15 minutes by the Texans, who shouted “Remember the Alamo! Remember Goliad!”  </a:t>
            </a:r>
          </a:p>
          <a:p>
            <a:r>
              <a:rPr lang="en-US" b="1" dirty="0" smtClean="0"/>
              <a:t>Santa Anna was taken captive and forced to sign the Treaties of Velasco, which:</a:t>
            </a:r>
          </a:p>
          <a:p>
            <a:r>
              <a:rPr lang="en-US" b="1" dirty="0" smtClean="0"/>
              <a:t>#1:  Recognized Texas’s independence from Mexico.</a:t>
            </a:r>
          </a:p>
          <a:p>
            <a:r>
              <a:rPr lang="en-US" b="1" dirty="0" smtClean="0"/>
              <a:t>#2:  Set the Rio Grande River as Texas’s border with Mexico.</a:t>
            </a:r>
            <a:endParaRPr lang="en-US" b="1" dirty="0"/>
          </a:p>
        </p:txBody>
      </p:sp>
    </p:spTree>
    <p:extLst>
      <p:ext uri="{BB962C8B-B14F-4D97-AF65-F5344CB8AC3E}">
        <p14:creationId xmlns:p14="http://schemas.microsoft.com/office/powerpoint/2010/main" val="268471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Republic of Texas, 1836-45</a:t>
            </a:r>
            <a:endParaRPr lang="en-US" b="1" dirty="0"/>
          </a:p>
        </p:txBody>
      </p:sp>
      <p:sp>
        <p:nvSpPr>
          <p:cNvPr id="3" name="Content Placeholder 2"/>
          <p:cNvSpPr>
            <a:spLocks noGrp="1"/>
          </p:cNvSpPr>
          <p:nvPr>
            <p:ph idx="1"/>
          </p:nvPr>
        </p:nvSpPr>
        <p:spPr/>
        <p:txBody>
          <a:bodyPr/>
          <a:lstStyle/>
          <a:p>
            <a:r>
              <a:rPr lang="en-US" b="1" dirty="0" smtClean="0"/>
              <a:t>Sam Houston was elected as the new President of Texas – a huge supporter of the Union, Houston (and most Texans) wanted Texas to join the U.S.</a:t>
            </a:r>
          </a:p>
          <a:p>
            <a:r>
              <a:rPr lang="en-US" b="1" dirty="0" smtClean="0"/>
              <a:t>Northerners in the U.S. didn’t want to add Texas to the Union, because it would become one (or more) slave states and give the slave states a voting advantage in Congress.</a:t>
            </a:r>
          </a:p>
          <a:p>
            <a:r>
              <a:rPr lang="en-US" b="1" dirty="0" smtClean="0"/>
              <a:t>President Tyler attempted, but failed, to annex Texas into the U.S. in 1844.</a:t>
            </a:r>
          </a:p>
          <a:p>
            <a:endParaRPr lang="en-US" b="1" dirty="0"/>
          </a:p>
        </p:txBody>
      </p:sp>
    </p:spTree>
    <p:extLst>
      <p:ext uri="{BB962C8B-B14F-4D97-AF65-F5344CB8AC3E}">
        <p14:creationId xmlns:p14="http://schemas.microsoft.com/office/powerpoint/2010/main" val="27367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pPr algn="ctr"/>
            <a:r>
              <a:rPr lang="en-US" b="1" dirty="0" smtClean="0"/>
              <a:t>Manifest Destiny</a:t>
            </a:r>
            <a:endParaRPr lang="en-US" b="1" dirty="0"/>
          </a:p>
        </p:txBody>
      </p:sp>
      <p:sp>
        <p:nvSpPr>
          <p:cNvPr id="3" name="Content Placeholder 2"/>
          <p:cNvSpPr>
            <a:spLocks noGrp="1"/>
          </p:cNvSpPr>
          <p:nvPr>
            <p:ph idx="1"/>
          </p:nvPr>
        </p:nvSpPr>
        <p:spPr>
          <a:xfrm>
            <a:off x="152400" y="1066800"/>
            <a:ext cx="8839200" cy="5638800"/>
          </a:xfrm>
        </p:spPr>
        <p:txBody>
          <a:bodyPr/>
          <a:lstStyle/>
          <a:p>
            <a:r>
              <a:rPr lang="en-US" b="1" dirty="0" smtClean="0"/>
              <a:t>Manifest Destiny:  meant that it was America’s destiny to expand across North America, spreading the U.S. system of government and culture from the Atlantic Ocean to the Pacific Ocean.</a:t>
            </a:r>
          </a:p>
          <a:p>
            <a:r>
              <a:rPr lang="en-US" b="1" dirty="0" smtClean="0"/>
              <a:t>As the U.S. spread and Americans moved west, “Manifest Destiny” was the popular term that justified it all.</a:t>
            </a:r>
          </a:p>
          <a:p>
            <a:r>
              <a:rPr lang="en-US" b="1" dirty="0" smtClean="0"/>
              <a:t>James K. Polk was elected President of the U.S. in 1844; he proposed admitting Texas AND Oregon to the U.S. in 1845 – with Texas entering the U.S. as a slave state and Oregon as a free state, the balance of slave vs. free states in Congress would be kept.</a:t>
            </a:r>
          </a:p>
          <a:p>
            <a:pPr marL="0" indent="0">
              <a:buNone/>
            </a:pPr>
            <a:endParaRPr lang="en-US" b="1" dirty="0" smtClean="0"/>
          </a:p>
          <a:p>
            <a:endParaRPr lang="en-US" b="1" dirty="0"/>
          </a:p>
        </p:txBody>
      </p:sp>
    </p:spTree>
    <p:extLst>
      <p:ext uri="{BB962C8B-B14F-4D97-AF65-F5344CB8AC3E}">
        <p14:creationId xmlns:p14="http://schemas.microsoft.com/office/powerpoint/2010/main" val="9938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Artists’ conceptions of Manifest Destiny</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133600"/>
            <a:ext cx="3539457" cy="26368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495800"/>
            <a:ext cx="5504527" cy="1799176"/>
          </a:xfrm>
          <a:prstGeom prst="rect">
            <a:avLst/>
          </a:prstGeom>
        </p:spPr>
      </p:pic>
    </p:spTree>
    <p:extLst>
      <p:ext uri="{BB962C8B-B14F-4D97-AF65-F5344CB8AC3E}">
        <p14:creationId xmlns:p14="http://schemas.microsoft.com/office/powerpoint/2010/main" val="129947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b="1" dirty="0" smtClean="0"/>
              <a:t>Adding Texas and Oregon</a:t>
            </a:r>
            <a:endParaRPr lang="en-US" b="1" dirty="0"/>
          </a:p>
        </p:txBody>
      </p:sp>
      <p:sp>
        <p:nvSpPr>
          <p:cNvPr id="3" name="Content Placeholder 2"/>
          <p:cNvSpPr>
            <a:spLocks noGrp="1"/>
          </p:cNvSpPr>
          <p:nvPr>
            <p:ph idx="1"/>
          </p:nvPr>
        </p:nvSpPr>
        <p:spPr>
          <a:xfrm>
            <a:off x="76200" y="1066800"/>
            <a:ext cx="8991600" cy="5715000"/>
          </a:xfrm>
        </p:spPr>
        <p:txBody>
          <a:bodyPr/>
          <a:lstStyle/>
          <a:p>
            <a:r>
              <a:rPr lang="en-US" b="1" dirty="0" smtClean="0"/>
              <a:t>Polk’s proposal was accepted, and Texas and Oregon joined the Union - this was seen as a big step toward fulfilling our Manifest Destiny.</a:t>
            </a:r>
          </a:p>
          <a:p>
            <a:r>
              <a:rPr lang="en-US" b="1" dirty="0" smtClean="0"/>
              <a:t>Question remained:  what did “Oregon” really include?</a:t>
            </a:r>
          </a:p>
          <a:p>
            <a:r>
              <a:rPr lang="en-US" b="1" dirty="0" smtClean="0"/>
              <a:t>Many Americans said Oregon extended to latitude 54-40 – well into Canada – and demanded war with Britain if needed to stretch the Oregon border so far north, with the slogan “Fifty-four forty or fight!”</a:t>
            </a:r>
          </a:p>
          <a:p>
            <a:r>
              <a:rPr lang="en-US" b="1" dirty="0" smtClean="0"/>
              <a:t>In the end, war was avoided as the U.S. and Britain compromised and agreed to accept the current U.S.-Canadian border as the northern boundary of Oregon Territory.</a:t>
            </a:r>
          </a:p>
        </p:txBody>
      </p:sp>
    </p:spTree>
    <p:extLst>
      <p:ext uri="{BB962C8B-B14F-4D97-AF65-F5344CB8AC3E}">
        <p14:creationId xmlns:p14="http://schemas.microsoft.com/office/powerpoint/2010/main" val="3268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When Manifest Destiny Went Wrong</a:t>
            </a:r>
            <a:endParaRPr lang="en-US" b="1" dirty="0"/>
          </a:p>
        </p:txBody>
      </p:sp>
      <p:sp>
        <p:nvSpPr>
          <p:cNvPr id="3" name="Content Placeholder 2"/>
          <p:cNvSpPr>
            <a:spLocks noGrp="1"/>
          </p:cNvSpPr>
          <p:nvPr>
            <p:ph idx="1"/>
          </p:nvPr>
        </p:nvSpPr>
        <p:spPr/>
        <p:txBody>
          <a:bodyPr/>
          <a:lstStyle/>
          <a:p>
            <a:r>
              <a:rPr lang="en-US" b="1" dirty="0" smtClean="0"/>
              <a:t>The tragic story of </a:t>
            </a:r>
            <a:r>
              <a:rPr lang="en-US" b="1" dirty="0"/>
              <a:t>the Donner </a:t>
            </a:r>
            <a:r>
              <a:rPr lang="en-US" b="1" dirty="0" smtClean="0"/>
              <a:t>Party (8 minutes):  </a:t>
            </a:r>
            <a:r>
              <a:rPr lang="en-US" b="1" dirty="0">
                <a:hlinkClick r:id="rId2"/>
              </a:rPr>
              <a:t>https://</a:t>
            </a:r>
            <a:r>
              <a:rPr lang="en-US" b="1" dirty="0" smtClean="0">
                <a:hlinkClick r:id="rId2"/>
              </a:rPr>
              <a:t>www.youtube.com/watch?v=DKzkqOZfrsc</a:t>
            </a:r>
            <a:r>
              <a:rPr lang="en-US" b="1" dirty="0" smtClean="0"/>
              <a:t> </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71800"/>
            <a:ext cx="5384800" cy="3640125"/>
          </a:xfrm>
          <a:prstGeom prst="rect">
            <a:avLst/>
          </a:prstGeom>
        </p:spPr>
      </p:pic>
    </p:spTree>
    <p:extLst>
      <p:ext uri="{BB962C8B-B14F-4D97-AF65-F5344CB8AC3E}">
        <p14:creationId xmlns:p14="http://schemas.microsoft.com/office/powerpoint/2010/main" val="2488875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b="1" dirty="0" smtClean="0"/>
              <a:t>The Mexican War, 1846-48</a:t>
            </a:r>
            <a:endParaRPr lang="en-US" b="1" dirty="0"/>
          </a:p>
        </p:txBody>
      </p:sp>
      <p:sp>
        <p:nvSpPr>
          <p:cNvPr id="3" name="Content Placeholder 2"/>
          <p:cNvSpPr>
            <a:spLocks noGrp="1"/>
          </p:cNvSpPr>
          <p:nvPr>
            <p:ph idx="1"/>
          </p:nvPr>
        </p:nvSpPr>
        <p:spPr>
          <a:xfrm>
            <a:off x="76200" y="990600"/>
            <a:ext cx="8991600" cy="5715000"/>
          </a:xfrm>
        </p:spPr>
        <p:txBody>
          <a:bodyPr/>
          <a:lstStyle/>
          <a:p>
            <a:r>
              <a:rPr lang="en-US" b="1" dirty="0" smtClean="0"/>
              <a:t>Mexico claimed that Treaties of Velasco were invalid since Santa Anna was forced to sign them while held prisoner by Houston – argued that Texas really still belonged to Mexico.</a:t>
            </a:r>
          </a:p>
          <a:p>
            <a:r>
              <a:rPr lang="en-US" b="1" dirty="0"/>
              <a:t>F</a:t>
            </a:r>
            <a:r>
              <a:rPr lang="en-US" b="1" dirty="0" smtClean="0"/>
              <a:t>inally accepted that Texas was part of U.S. after 1845, but claimed Texas’s border with Mexico was really at Nueces River, not Rio Grande River – which would mean that Texas (and the U.S.) were a little smaller and Mexico was a little bigger.</a:t>
            </a:r>
          </a:p>
          <a:p>
            <a:r>
              <a:rPr lang="en-US" b="1" dirty="0" smtClean="0"/>
              <a:t>President Polk offered Mexico $30 million to drop its claim on the disputed area in Texas – Mexico refused.</a:t>
            </a:r>
          </a:p>
          <a:p>
            <a:r>
              <a:rPr lang="en-US" b="1" dirty="0" smtClean="0"/>
              <a:t>Polk then sent 2,000 troops to the north side of the Rio Grande.</a:t>
            </a:r>
            <a:endParaRPr lang="en-US" b="1" dirty="0"/>
          </a:p>
        </p:txBody>
      </p:sp>
    </p:spTree>
    <p:extLst>
      <p:ext uri="{BB962C8B-B14F-4D97-AF65-F5344CB8AC3E}">
        <p14:creationId xmlns:p14="http://schemas.microsoft.com/office/powerpoint/2010/main" val="10158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lgn="ctr"/>
            <a:r>
              <a:rPr lang="en-US" b="1" dirty="0" smtClean="0"/>
              <a:t>How to Start a War</a:t>
            </a:r>
            <a:endParaRPr lang="en-US" b="1" dirty="0"/>
          </a:p>
        </p:txBody>
      </p:sp>
      <p:sp>
        <p:nvSpPr>
          <p:cNvPr id="3" name="Content Placeholder 2"/>
          <p:cNvSpPr>
            <a:spLocks noGrp="1"/>
          </p:cNvSpPr>
          <p:nvPr>
            <p:ph idx="1"/>
          </p:nvPr>
        </p:nvSpPr>
        <p:spPr>
          <a:xfrm>
            <a:off x="152400" y="1143000"/>
            <a:ext cx="8839200" cy="5562600"/>
          </a:xfrm>
        </p:spPr>
        <p:txBody>
          <a:bodyPr>
            <a:normAutofit/>
          </a:bodyPr>
          <a:lstStyle/>
          <a:p>
            <a:r>
              <a:rPr lang="en-US" b="1" dirty="0" smtClean="0"/>
              <a:t>Because Mexico considered the area just north of the Rio Grande to be Mexican territory, the U.S. force there was considered an invasion of Mexico – Polk knew this and sent troops there to provoke Mexico.</a:t>
            </a:r>
          </a:p>
          <a:p>
            <a:r>
              <a:rPr lang="en-US" b="1" dirty="0" smtClean="0"/>
              <a:t>When Mexico attacked Polk’s force north of the Rio Grande, Polk argued that Mexico had invaded the U.S. and attacked us on our soil – Congress quickly declared war on Mexico, although Whigs (like young congressman Abraham Lincoln) were more opposed to the war – Democrats strongly supported it.</a:t>
            </a:r>
          </a:p>
          <a:p>
            <a:r>
              <a:rPr lang="en-US" b="1" dirty="0" smtClean="0"/>
              <a:t>Big reason for lack of Whig support:  most Whigs were northerners &amp; saw the war as a southern land-grab to make new slave states from territory taken in war.</a:t>
            </a:r>
            <a:endParaRPr lang="en-US" b="1" dirty="0"/>
          </a:p>
        </p:txBody>
      </p:sp>
    </p:spTree>
    <p:extLst>
      <p:ext uri="{BB962C8B-B14F-4D97-AF65-F5344CB8AC3E}">
        <p14:creationId xmlns:p14="http://schemas.microsoft.com/office/powerpoint/2010/main" val="2893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The War</a:t>
            </a:r>
            <a:endParaRPr lang="en-US" b="1" dirty="0"/>
          </a:p>
        </p:txBody>
      </p:sp>
      <p:sp>
        <p:nvSpPr>
          <p:cNvPr id="3" name="Content Placeholder 2"/>
          <p:cNvSpPr>
            <a:spLocks noGrp="1"/>
          </p:cNvSpPr>
          <p:nvPr>
            <p:ph idx="1"/>
          </p:nvPr>
        </p:nvSpPr>
        <p:spPr>
          <a:xfrm>
            <a:off x="152400" y="1295400"/>
            <a:ext cx="8763000" cy="5410200"/>
          </a:xfrm>
        </p:spPr>
        <p:txBody>
          <a:bodyPr>
            <a:normAutofit/>
          </a:bodyPr>
          <a:lstStyle/>
          <a:p>
            <a:r>
              <a:rPr lang="en-US" b="1" dirty="0" smtClean="0"/>
              <a:t>The U.S. won most of the battles – General Zachary Taylor defeated the Mexican Army in Texas in May 1846, General Stephen Kearny captured Santa Fe and defeated the Mexican Army in California by early 1847, and General Winfield Scott captured Mexico City (which ended the war) on September 14, 1847.</a:t>
            </a:r>
          </a:p>
          <a:p>
            <a:r>
              <a:rPr lang="en-US" b="1" dirty="0" smtClean="0"/>
              <a:t>American settlers in California, led by “mountain man” John C. Fremont, overthrew Mexico, declared California the Republic of California (aka “the Bear Flag Republic”), then immediately petitioned for California to become a U.S. territory.</a:t>
            </a:r>
          </a:p>
          <a:p>
            <a:pPr lvl="1"/>
            <a:r>
              <a:rPr lang="en-US" b="1" dirty="0" smtClean="0"/>
              <a:t>Fremont, son-in-law of famous senator Thomas Hart Benton, unsuccessfully ran for president in 1856.</a:t>
            </a:r>
            <a:endParaRPr lang="en-US" b="1" dirty="0"/>
          </a:p>
        </p:txBody>
      </p:sp>
    </p:spTree>
    <p:extLst>
      <p:ext uri="{BB962C8B-B14F-4D97-AF65-F5344CB8AC3E}">
        <p14:creationId xmlns:p14="http://schemas.microsoft.com/office/powerpoint/2010/main" val="1285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pPr algn="ctr"/>
            <a:r>
              <a:rPr lang="en-US" b="1" dirty="0" smtClean="0"/>
              <a:t>A Map of U.S. Troop Movements in the Mexican War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5786" y="1935163"/>
            <a:ext cx="5812427" cy="4389437"/>
          </a:xfrm>
        </p:spPr>
      </p:pic>
    </p:spTree>
    <p:extLst>
      <p:ext uri="{BB962C8B-B14F-4D97-AF65-F5344CB8AC3E}">
        <p14:creationId xmlns:p14="http://schemas.microsoft.com/office/powerpoint/2010/main" val="140936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pPr algn="ctr"/>
            <a:r>
              <a:rPr lang="en-US" b="1" dirty="0" smtClean="0"/>
              <a:t>A map of Texas when it was still “</a:t>
            </a:r>
            <a:r>
              <a:rPr lang="en-US" b="1" dirty="0" err="1" smtClean="0"/>
              <a:t>Tejas</a:t>
            </a:r>
            <a:r>
              <a:rPr lang="en-US" b="1" dirty="0" smtClean="0"/>
              <a:t>” – a province of Mexico</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323" y="1935163"/>
            <a:ext cx="5243354" cy="4389437"/>
          </a:xfrm>
        </p:spPr>
      </p:pic>
    </p:spTree>
    <p:extLst>
      <p:ext uri="{BB962C8B-B14F-4D97-AF65-F5344CB8AC3E}">
        <p14:creationId xmlns:p14="http://schemas.microsoft.com/office/powerpoint/2010/main" val="2378109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0"/>
          </a:xfrm>
        </p:spPr>
        <p:txBody>
          <a:bodyPr>
            <a:normAutofit/>
          </a:bodyPr>
          <a:lstStyle/>
          <a:p>
            <a:pPr algn="ctr"/>
            <a:r>
              <a:rPr lang="en-US" b="1" dirty="0" smtClean="0"/>
              <a:t>John C. Fremont</a:t>
            </a:r>
            <a:br>
              <a:rPr lang="en-US" b="1" dirty="0" smtClean="0"/>
            </a:br>
            <a:r>
              <a:rPr lang="en-US" sz="3200" b="1" dirty="0" smtClean="0"/>
              <a:t>California pioneer and revolutionary for the Republic of California during the Mexican War; later U.S. senator for California; first presidential candidate for the new Republican Party in 1856</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7100" y="533400"/>
            <a:ext cx="2209800" cy="3022903"/>
          </a:xfrm>
        </p:spPr>
      </p:pic>
    </p:spTree>
    <p:extLst>
      <p:ext uri="{BB962C8B-B14F-4D97-AF65-F5344CB8AC3E}">
        <p14:creationId xmlns:p14="http://schemas.microsoft.com/office/powerpoint/2010/main" val="1849808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n-US" b="1" dirty="0" smtClean="0"/>
              <a:t>The War Ends, the U.S. Grows</a:t>
            </a:r>
            <a:endParaRPr lang="en-US" b="1" dirty="0"/>
          </a:p>
        </p:txBody>
      </p:sp>
      <p:sp>
        <p:nvSpPr>
          <p:cNvPr id="3" name="Content Placeholder 2"/>
          <p:cNvSpPr>
            <a:spLocks noGrp="1"/>
          </p:cNvSpPr>
          <p:nvPr>
            <p:ph idx="1"/>
          </p:nvPr>
        </p:nvSpPr>
        <p:spPr>
          <a:xfrm>
            <a:off x="228600" y="1219200"/>
            <a:ext cx="8763000" cy="5486400"/>
          </a:xfrm>
        </p:spPr>
        <p:txBody>
          <a:bodyPr/>
          <a:lstStyle/>
          <a:p>
            <a:r>
              <a:rPr lang="en-US" b="1" dirty="0" smtClean="0"/>
              <a:t>Treaty of Guadalupe-Hidalgo, 1848:  officially ended the Mexican-American War – U.S. gained all territory from Texas to the Pacific Ocean (including present-day California, Nevada, Arizona, New Mexico, Utah, &amp; part of Colorado).</a:t>
            </a:r>
          </a:p>
          <a:p>
            <a:pPr lvl="1"/>
            <a:r>
              <a:rPr lang="en-US" b="1" dirty="0" smtClean="0"/>
              <a:t>P.S. – Gold was discovered in California later that year!</a:t>
            </a:r>
          </a:p>
          <a:p>
            <a:r>
              <a:rPr lang="en-US" b="1" dirty="0" smtClean="0"/>
              <a:t>Mexico was paid $15 million in compensation.</a:t>
            </a:r>
          </a:p>
          <a:p>
            <a:r>
              <a:rPr lang="en-US" b="1" dirty="0" smtClean="0"/>
              <a:t>Most Americans were thrilled about the new territory (Manifest Destiny), but not all – poet Henry David Thoreau refused to pay taxes to support the war – this landed him in jail, where he wrote “Civil Disobedience,” which encouraged Americans to disobey unjust laws, even if it meant going to jail.</a:t>
            </a:r>
            <a:endParaRPr lang="en-US" b="1" dirty="0"/>
          </a:p>
        </p:txBody>
      </p:sp>
    </p:spTree>
    <p:extLst>
      <p:ext uri="{BB962C8B-B14F-4D97-AF65-F5344CB8AC3E}">
        <p14:creationId xmlns:p14="http://schemas.microsoft.com/office/powerpoint/2010/main" val="3331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2362200"/>
          </a:xfrm>
        </p:spPr>
        <p:txBody>
          <a:bodyPr>
            <a:normAutofit fontScale="90000"/>
          </a:bodyPr>
          <a:lstStyle/>
          <a:p>
            <a:pPr algn="ctr"/>
            <a:r>
              <a:rPr lang="en-US" b="1" dirty="0" smtClean="0"/>
              <a:t>Henry David Thoreau</a:t>
            </a:r>
            <a:br>
              <a:rPr lang="en-US" b="1" dirty="0" smtClean="0"/>
            </a:br>
            <a:r>
              <a:rPr lang="en-US" sz="3200" b="1" dirty="0" smtClean="0"/>
              <a:t>Famous transcendentalist poet and author; protested against the Mexican War and slavery by refusing to pay poll tax – went to jail instead, where he wrote </a:t>
            </a:r>
            <a:r>
              <a:rPr lang="en-US" sz="3200" b="1" i="1" dirty="0" smtClean="0"/>
              <a:t>Civil </a:t>
            </a:r>
            <a:r>
              <a:rPr lang="en-US" sz="3200" b="1" i="1" dirty="0" err="1" smtClean="0"/>
              <a:t>Disobedence</a:t>
            </a:r>
            <a:r>
              <a:rPr lang="en-US" sz="3200" b="1" i="1" dirty="0" smtClean="0"/>
              <a:t>.</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3048000"/>
            <a:ext cx="2846832" cy="3389086"/>
          </a:xfrm>
        </p:spPr>
      </p:pic>
    </p:spTree>
    <p:extLst>
      <p:ext uri="{BB962C8B-B14F-4D97-AF65-F5344CB8AC3E}">
        <p14:creationId xmlns:p14="http://schemas.microsoft.com/office/powerpoint/2010/main" val="1931580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618488"/>
          </a:xfrm>
        </p:spPr>
        <p:txBody>
          <a:bodyPr>
            <a:noAutofit/>
          </a:bodyPr>
          <a:lstStyle/>
          <a:p>
            <a:pPr algn="ctr"/>
            <a:r>
              <a:rPr lang="en-US" sz="3600" b="1" dirty="0" smtClean="0"/>
              <a:t>A map of the Mexican Cession – new territory added to the U.S. by the Treaty of Guadalupe-Hidalgo</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464" y="1935163"/>
            <a:ext cx="6075071" cy="4389437"/>
          </a:xfrm>
        </p:spPr>
      </p:pic>
    </p:spTree>
    <p:extLst>
      <p:ext uri="{BB962C8B-B14F-4D97-AF65-F5344CB8AC3E}">
        <p14:creationId xmlns:p14="http://schemas.microsoft.com/office/powerpoint/2010/main" val="146885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Gadsden Purchase:  Completing the Puzzle</a:t>
            </a:r>
            <a:endParaRPr lang="en-US" b="1" dirty="0"/>
          </a:p>
        </p:txBody>
      </p:sp>
      <p:sp>
        <p:nvSpPr>
          <p:cNvPr id="3" name="Content Placeholder 2"/>
          <p:cNvSpPr>
            <a:spLocks noGrp="1"/>
          </p:cNvSpPr>
          <p:nvPr>
            <p:ph idx="1"/>
          </p:nvPr>
        </p:nvSpPr>
        <p:spPr/>
        <p:txBody>
          <a:bodyPr>
            <a:normAutofit lnSpcReduction="10000"/>
          </a:bodyPr>
          <a:lstStyle/>
          <a:p>
            <a:r>
              <a:rPr lang="en-US" b="1" dirty="0" smtClean="0"/>
              <a:t>Gadsden Purchase, 1853:  U.S. paid Mexico $10 million for land in southern Arizona and New Mexico (terrain was ideal for future railroad construction) – this completed the map of the continental U.S. (the lower 48 states) as it is today.</a:t>
            </a:r>
          </a:p>
          <a:p>
            <a:r>
              <a:rPr lang="en-US" b="1" dirty="0" smtClean="0"/>
              <a:t>The huge new territories (mainly the Mexican Cession from the Treaty of Guadalupe-Hidalgo) opened much more land for settlement – but also led to more conflict between the North and South about whether the new territories would be slave or free.</a:t>
            </a:r>
            <a:endParaRPr lang="en-US" b="1" dirty="0"/>
          </a:p>
        </p:txBody>
      </p:sp>
    </p:spTree>
    <p:extLst>
      <p:ext uri="{BB962C8B-B14F-4D97-AF65-F5344CB8AC3E}">
        <p14:creationId xmlns:p14="http://schemas.microsoft.com/office/powerpoint/2010/main" val="34121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Autofit/>
          </a:bodyPr>
          <a:lstStyle/>
          <a:p>
            <a:pPr algn="ctr"/>
            <a:r>
              <a:rPr lang="en-US" sz="3200" b="1" dirty="0" smtClean="0"/>
              <a:t>A map of the Gadsden Purchase, which completed the continental United States (Alaska and Hawaii were added later)</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667000"/>
            <a:ext cx="5657850" cy="3718016"/>
          </a:xfrm>
        </p:spPr>
      </p:pic>
    </p:spTree>
    <p:extLst>
      <p:ext uri="{BB962C8B-B14F-4D97-AF65-F5344CB8AC3E}">
        <p14:creationId xmlns:p14="http://schemas.microsoft.com/office/powerpoint/2010/main" val="2103963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09600"/>
          </a:xfrm>
        </p:spPr>
        <p:txBody>
          <a:bodyPr>
            <a:normAutofit/>
          </a:bodyPr>
          <a:lstStyle/>
          <a:p>
            <a:pPr algn="ctr"/>
            <a:r>
              <a:rPr lang="en-US" sz="3600" b="1" dirty="0" smtClean="0"/>
              <a:t>For the record:  Presidents of the 1840s-1850s</a:t>
            </a:r>
            <a:endParaRPr lang="en-US" sz="3600" b="1" dirty="0"/>
          </a:p>
        </p:txBody>
      </p:sp>
      <p:sp>
        <p:nvSpPr>
          <p:cNvPr id="3" name="Content Placeholder 2"/>
          <p:cNvSpPr>
            <a:spLocks noGrp="1"/>
          </p:cNvSpPr>
          <p:nvPr>
            <p:ph idx="1"/>
          </p:nvPr>
        </p:nvSpPr>
        <p:spPr>
          <a:xfrm>
            <a:off x="76200" y="685800"/>
            <a:ext cx="8991600" cy="6096000"/>
          </a:xfrm>
        </p:spPr>
        <p:txBody>
          <a:bodyPr>
            <a:normAutofit lnSpcReduction="10000"/>
          </a:bodyPr>
          <a:lstStyle/>
          <a:p>
            <a:r>
              <a:rPr lang="en-US" b="1" dirty="0" smtClean="0"/>
              <a:t>William Henry Harrison, Whig, 1841-1841:  died of illness one month after taking office.</a:t>
            </a:r>
          </a:p>
          <a:p>
            <a:r>
              <a:rPr lang="en-US" b="1" dirty="0" smtClean="0"/>
              <a:t>John Tyler, Whig, 1841-1845:  Had been Harrison’s VP.</a:t>
            </a:r>
          </a:p>
          <a:p>
            <a:r>
              <a:rPr lang="en-US" b="1" dirty="0" smtClean="0"/>
              <a:t>James K. Polk, Democrat, 1845-1849:  Won Mexican War, added Mexican Cession to U.S.  Chose not to run again.</a:t>
            </a:r>
          </a:p>
          <a:p>
            <a:r>
              <a:rPr lang="en-US" b="1" dirty="0" smtClean="0"/>
              <a:t>Zachary Taylor, Whig, 1849-1850:  General &amp; hero of Mexican War, elected in 1848, died of illness in 1850.</a:t>
            </a:r>
          </a:p>
          <a:p>
            <a:r>
              <a:rPr lang="en-US" b="1" dirty="0" smtClean="0"/>
              <a:t>Millard Fillmore, Whig, 1850-1853:  Had been Taylor’s VP; last Whig president, last president to not be either a Democrat or a Republican.</a:t>
            </a:r>
          </a:p>
          <a:p>
            <a:r>
              <a:rPr lang="en-US" b="1" dirty="0" smtClean="0"/>
              <a:t>Franklin Pierce, Democrat, 1853-1857</a:t>
            </a:r>
          </a:p>
          <a:p>
            <a:r>
              <a:rPr lang="en-US" b="1" dirty="0" smtClean="0"/>
              <a:t>James Buchanan, Democrat, 1857-1861:  Only president to remain a lifelong bachelor.</a:t>
            </a:r>
          </a:p>
          <a:p>
            <a:r>
              <a:rPr lang="en-US" b="1" dirty="0" smtClean="0"/>
              <a:t>Out of this bunch, only Polk is considered to have been a success.</a:t>
            </a:r>
          </a:p>
          <a:p>
            <a:endParaRPr lang="en-US" b="1" dirty="0"/>
          </a:p>
        </p:txBody>
      </p:sp>
    </p:spTree>
    <p:extLst>
      <p:ext uri="{BB962C8B-B14F-4D97-AF65-F5344CB8AC3E}">
        <p14:creationId xmlns:p14="http://schemas.microsoft.com/office/powerpoint/2010/main" val="1466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ctr"/>
            <a:r>
              <a:rPr lang="en-US" b="1" dirty="0" smtClean="0"/>
              <a:t>Reforming Society</a:t>
            </a:r>
            <a:endParaRPr lang="en-US" b="1" dirty="0"/>
          </a:p>
        </p:txBody>
      </p:sp>
      <p:sp>
        <p:nvSpPr>
          <p:cNvPr id="3" name="Content Placeholder 2"/>
          <p:cNvSpPr>
            <a:spLocks noGrp="1"/>
          </p:cNvSpPr>
          <p:nvPr>
            <p:ph idx="1"/>
          </p:nvPr>
        </p:nvSpPr>
        <p:spPr>
          <a:xfrm>
            <a:off x="152400" y="990600"/>
            <a:ext cx="8839200" cy="5715000"/>
          </a:xfrm>
        </p:spPr>
        <p:txBody>
          <a:bodyPr>
            <a:normAutofit lnSpcReduction="10000"/>
          </a:bodyPr>
          <a:lstStyle/>
          <a:p>
            <a:r>
              <a:rPr lang="en-US" b="1" dirty="0" smtClean="0"/>
              <a:t>Many individuals and groups tried to reform and improve American society in the 1830s &amp; 1840s:</a:t>
            </a:r>
          </a:p>
          <a:p>
            <a:r>
              <a:rPr lang="en-US" b="1" dirty="0" smtClean="0"/>
              <a:t>Protestant Revivalists preached that people could reform themselves, thereby making the U.S. great.</a:t>
            </a:r>
          </a:p>
          <a:p>
            <a:r>
              <a:rPr lang="en-US" b="1" dirty="0" smtClean="0"/>
              <a:t>Transcendentalists encouraged self-reliance, reflection, meditation, and acting on one’s beliefs to improve society.</a:t>
            </a:r>
          </a:p>
          <a:p>
            <a:r>
              <a:rPr lang="en-US" b="1" dirty="0" smtClean="0"/>
              <a:t>Transcendentalist leaders included writers Henry David Thoreau and Ralph Waldo Emerson.  Thoreau did much of his writing at or near his cabin at Walden Pond – in the 1990s, </a:t>
            </a:r>
            <a:r>
              <a:rPr lang="en-US" b="1" smtClean="0"/>
              <a:t>a successful “save</a:t>
            </a:r>
            <a:r>
              <a:rPr lang="en-US" b="1" dirty="0" smtClean="0"/>
              <a:t> Walden Woods” campaign was led by Don Henley of the band, Eagles, after a housing development was proposed to be built on the site.</a:t>
            </a:r>
            <a:endParaRPr lang="en-US" b="1" dirty="0"/>
          </a:p>
        </p:txBody>
      </p:sp>
    </p:spTree>
    <p:extLst>
      <p:ext uri="{BB962C8B-B14F-4D97-AF65-F5344CB8AC3E}">
        <p14:creationId xmlns:p14="http://schemas.microsoft.com/office/powerpoint/2010/main" val="30083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b="1" dirty="0" smtClean="0"/>
              <a:t>More Reformers</a:t>
            </a:r>
            <a:endParaRPr lang="en-US" b="1" dirty="0"/>
          </a:p>
        </p:txBody>
      </p:sp>
      <p:sp>
        <p:nvSpPr>
          <p:cNvPr id="3" name="Content Placeholder 2"/>
          <p:cNvSpPr>
            <a:spLocks noGrp="1"/>
          </p:cNvSpPr>
          <p:nvPr>
            <p:ph idx="1"/>
          </p:nvPr>
        </p:nvSpPr>
        <p:spPr>
          <a:xfrm>
            <a:off x="152399" y="1066800"/>
            <a:ext cx="8866909" cy="5638800"/>
          </a:xfrm>
        </p:spPr>
        <p:txBody>
          <a:bodyPr>
            <a:normAutofit lnSpcReduction="10000"/>
          </a:bodyPr>
          <a:lstStyle/>
          <a:p>
            <a:r>
              <a:rPr lang="en-US" b="1" dirty="0" smtClean="0"/>
              <a:t>Temperance movement:  opposed use of alcohol, argued that most of society’s problems were caused by drinking (especially by </a:t>
            </a:r>
            <a:r>
              <a:rPr lang="en-US" b="1" u="sng" dirty="0" smtClean="0"/>
              <a:t>men</a:t>
            </a:r>
            <a:r>
              <a:rPr lang="en-US" b="1" dirty="0" smtClean="0"/>
              <a:t> drinking too much).</a:t>
            </a:r>
          </a:p>
          <a:p>
            <a:r>
              <a:rPr lang="en-US" b="1" dirty="0" smtClean="0"/>
              <a:t>Horace Mann:  reformer of education – proposed widespread public schools, compulsory education (before this, most schools were private and many children never attended school).</a:t>
            </a:r>
          </a:p>
          <a:p>
            <a:r>
              <a:rPr lang="en-US" b="1" dirty="0" smtClean="0"/>
              <a:t>Dorothea Dix:  reformed prisons – lobbied for cleaner, more humane facilities, and for mentally ill/impaired to be kept in mental institutions instead of prisons.</a:t>
            </a:r>
          </a:p>
          <a:p>
            <a:r>
              <a:rPr lang="en-US" b="1" dirty="0" smtClean="0"/>
              <a:t>Abolitionists:  many whites and blacks argued against slavery, but former slave Sojourner Truth was known as both an abolitionist AND a women’s suffrage activist.</a:t>
            </a:r>
            <a:endParaRPr lang="en-US" b="1" dirty="0"/>
          </a:p>
        </p:txBody>
      </p:sp>
    </p:spTree>
    <p:extLst>
      <p:ext uri="{BB962C8B-B14F-4D97-AF65-F5344CB8AC3E}">
        <p14:creationId xmlns:p14="http://schemas.microsoft.com/office/powerpoint/2010/main" val="8934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Sojourner Truth</a:t>
            </a:r>
            <a:endParaRPr lang="en-US" b="1" dirty="0"/>
          </a:p>
        </p:txBody>
      </p:sp>
      <p:sp>
        <p:nvSpPr>
          <p:cNvPr id="3" name="Content Placeholder 2"/>
          <p:cNvSpPr>
            <a:spLocks noGrp="1"/>
          </p:cNvSpPr>
          <p:nvPr>
            <p:ph idx="1"/>
          </p:nvPr>
        </p:nvSpPr>
        <p:spPr>
          <a:xfrm>
            <a:off x="457200" y="1935480"/>
            <a:ext cx="4495800" cy="4389120"/>
          </a:xfrm>
        </p:spPr>
        <p:txBody>
          <a:bodyPr>
            <a:normAutofit/>
          </a:bodyPr>
          <a:lstStyle/>
          <a:p>
            <a:r>
              <a:rPr lang="en-US" sz="3600" b="1" dirty="0" smtClean="0"/>
              <a:t>Former slave who became an abolitionist and women’s suffrage activist.</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5000"/>
            <a:ext cx="3631109" cy="4534458"/>
          </a:xfrm>
          <a:prstGeom prst="rect">
            <a:avLst/>
          </a:prstGeom>
        </p:spPr>
      </p:pic>
    </p:spTree>
    <p:extLst>
      <p:ext uri="{BB962C8B-B14F-4D97-AF65-F5344CB8AC3E}">
        <p14:creationId xmlns:p14="http://schemas.microsoft.com/office/powerpoint/2010/main" val="219770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t>
            </a:r>
            <a:r>
              <a:rPr lang="en-US" b="1" dirty="0" err="1" smtClean="0"/>
              <a:t>Tejas</a:t>
            </a:r>
            <a:r>
              <a:rPr lang="en-US" b="1" dirty="0" smtClean="0"/>
              <a:t>” is also a popular early album by ZZ Top! </a:t>
            </a:r>
            <a:r>
              <a:rPr lang="en-US" b="1" dirty="0" smtClean="0">
                <a:sym typeface="Wingdings" panose="05000000000000000000" pitchFamily="2" charset="2"/>
              </a:rPr>
              <a: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3695700"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438400"/>
            <a:ext cx="4643230" cy="3118082"/>
          </a:xfrm>
          <a:prstGeom prst="rect">
            <a:avLst/>
          </a:prstGeom>
        </p:spPr>
      </p:pic>
    </p:spTree>
    <p:extLst>
      <p:ext uri="{BB962C8B-B14F-4D97-AF65-F5344CB8AC3E}">
        <p14:creationId xmlns:p14="http://schemas.microsoft.com/office/powerpoint/2010/main" val="51699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353312"/>
          </a:xfrm>
        </p:spPr>
        <p:txBody>
          <a:bodyPr>
            <a:normAutofit fontScale="90000"/>
          </a:bodyPr>
          <a:lstStyle/>
          <a:p>
            <a:pPr algn="ctr"/>
            <a:r>
              <a:rPr lang="en-US" b="1" dirty="0" smtClean="0"/>
              <a:t>Henry David Thoreau and Walden Pond</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2209800"/>
            <a:ext cx="5238750" cy="39243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86000"/>
            <a:ext cx="2048256" cy="2438400"/>
          </a:xfrm>
          <a:prstGeom prst="rect">
            <a:avLst/>
          </a:prstGeom>
        </p:spPr>
      </p:pic>
    </p:spTree>
    <p:extLst>
      <p:ext uri="{BB962C8B-B14F-4D97-AF65-F5344CB8AC3E}">
        <p14:creationId xmlns:p14="http://schemas.microsoft.com/office/powerpoint/2010/main" val="4171019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lgn="ctr"/>
            <a:r>
              <a:rPr lang="en-US" b="1" dirty="0" smtClean="0"/>
              <a:t>Some Broke Away from Society</a:t>
            </a:r>
            <a:endParaRPr lang="en-US" b="1" dirty="0"/>
          </a:p>
        </p:txBody>
      </p:sp>
      <p:sp>
        <p:nvSpPr>
          <p:cNvPr id="3" name="Content Placeholder 2"/>
          <p:cNvSpPr>
            <a:spLocks noGrp="1"/>
          </p:cNvSpPr>
          <p:nvPr>
            <p:ph idx="1"/>
          </p:nvPr>
        </p:nvSpPr>
        <p:spPr>
          <a:xfrm>
            <a:off x="152400" y="1143000"/>
            <a:ext cx="5029200" cy="5486400"/>
          </a:xfrm>
        </p:spPr>
        <p:txBody>
          <a:bodyPr>
            <a:normAutofit fontScale="92500" lnSpcReduction="20000"/>
          </a:bodyPr>
          <a:lstStyle/>
          <a:p>
            <a:r>
              <a:rPr lang="en-US" b="1" dirty="0" smtClean="0"/>
              <a:t>Utopian communities separated themselves from the rest of society and lived by religious rules – included Shakers and </a:t>
            </a:r>
            <a:r>
              <a:rPr lang="en-US" b="1" dirty="0" err="1" smtClean="0"/>
              <a:t>Millerites</a:t>
            </a:r>
            <a:r>
              <a:rPr lang="en-US" b="1" dirty="0" smtClean="0"/>
              <a:t>.</a:t>
            </a:r>
          </a:p>
          <a:p>
            <a:r>
              <a:rPr lang="en-US" b="1" dirty="0" err="1" smtClean="0"/>
              <a:t>Millerites</a:t>
            </a:r>
            <a:r>
              <a:rPr lang="en-US" b="1" dirty="0" smtClean="0"/>
              <a:t>:  founded by William Miller (right) in 1833.</a:t>
            </a:r>
          </a:p>
          <a:p>
            <a:pPr lvl="1"/>
            <a:r>
              <a:rPr lang="en-US" b="1" dirty="0" smtClean="0"/>
              <a:t>Predicted that the world would end on October 22, 1844 with the second coming of Christ.</a:t>
            </a:r>
          </a:p>
          <a:p>
            <a:pPr lvl="1"/>
            <a:r>
              <a:rPr lang="en-US" b="1" dirty="0" smtClean="0"/>
              <a:t>When October 22, 1844 came and went without incident, it was dubbed “the Great Disappointment.”</a:t>
            </a:r>
          </a:p>
          <a:p>
            <a:pPr lvl="1"/>
            <a:r>
              <a:rPr lang="en-US" b="1" dirty="0" smtClean="0"/>
              <a:t>Most </a:t>
            </a:r>
            <a:r>
              <a:rPr lang="en-US" b="1" dirty="0" err="1" smtClean="0"/>
              <a:t>Millerites</a:t>
            </a:r>
            <a:r>
              <a:rPr lang="en-US" b="1" dirty="0" smtClean="0"/>
              <a:t> then either became Shakers or went back to their old religions.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371600"/>
            <a:ext cx="3202409" cy="4343400"/>
          </a:xfrm>
          <a:prstGeom prst="rect">
            <a:avLst/>
          </a:prstGeom>
        </p:spPr>
      </p:pic>
    </p:spTree>
    <p:extLst>
      <p:ext uri="{BB962C8B-B14F-4D97-AF65-F5344CB8AC3E}">
        <p14:creationId xmlns:p14="http://schemas.microsoft.com/office/powerpoint/2010/main" val="4245081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42864" cy="1505712"/>
          </a:xfrm>
        </p:spPr>
        <p:txBody>
          <a:bodyPr>
            <a:normAutofit fontScale="90000"/>
          </a:bodyPr>
          <a:lstStyle/>
          <a:p>
            <a:pPr algn="ctr"/>
            <a:r>
              <a:rPr lang="en-US" b="1" dirty="0" smtClean="0"/>
              <a:t>Contemporary news and political cartoon about the </a:t>
            </a:r>
            <a:r>
              <a:rPr lang="en-US" b="1" dirty="0" err="1" smtClean="0"/>
              <a:t>Millerites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347404"/>
            <a:ext cx="3590541"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362200"/>
            <a:ext cx="5132864" cy="3095625"/>
          </a:xfrm>
          <a:prstGeom prst="rect">
            <a:avLst/>
          </a:prstGeom>
        </p:spPr>
      </p:pic>
    </p:spTree>
    <p:extLst>
      <p:ext uri="{BB962C8B-B14F-4D97-AF65-F5344CB8AC3E}">
        <p14:creationId xmlns:p14="http://schemas.microsoft.com/office/powerpoint/2010/main" val="2563930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pPr algn="ctr"/>
            <a:r>
              <a:rPr lang="en-US" b="1" dirty="0" smtClean="0"/>
              <a:t>The Dispute Over Slavery</a:t>
            </a:r>
            <a:endParaRPr lang="en-US" b="1" dirty="0"/>
          </a:p>
        </p:txBody>
      </p:sp>
      <p:sp>
        <p:nvSpPr>
          <p:cNvPr id="3" name="Content Placeholder 2"/>
          <p:cNvSpPr>
            <a:spLocks noGrp="1"/>
          </p:cNvSpPr>
          <p:nvPr>
            <p:ph idx="1"/>
          </p:nvPr>
        </p:nvSpPr>
        <p:spPr>
          <a:xfrm>
            <a:off x="152400" y="762000"/>
            <a:ext cx="8915400" cy="5943600"/>
          </a:xfrm>
        </p:spPr>
        <p:txBody>
          <a:bodyPr>
            <a:normAutofit lnSpcReduction="10000"/>
          </a:bodyPr>
          <a:lstStyle/>
          <a:p>
            <a:r>
              <a:rPr lang="en-US" b="1" dirty="0" smtClean="0"/>
              <a:t>People would kill over slavery:  one example was Elijah Lovejoy, a minister with an antislavery newspaper – he was killed by a proslavery mob in Illinois in 1837.</a:t>
            </a:r>
          </a:p>
          <a:p>
            <a:r>
              <a:rPr lang="en-US" b="1" dirty="0" smtClean="0"/>
              <a:t>The Wilmot Proviso:  proposed amendment to a bill in Congress in 1846 – would have outlawed slavery in all lands won from Mexico.</a:t>
            </a:r>
          </a:p>
          <a:p>
            <a:r>
              <a:rPr lang="en-US" b="1" dirty="0" smtClean="0"/>
              <a:t>The proviso did not pass, but southerners were furious that it had even been proposed.</a:t>
            </a:r>
          </a:p>
          <a:p>
            <a:r>
              <a:rPr lang="en-US" b="1" dirty="0" smtClean="0"/>
              <a:t>As slavery threatened to destroy the Union, Henry Clay (“the Great Compromiser”) introduced one last compromise to save the Union – the Compromise of 1850.</a:t>
            </a:r>
          </a:p>
          <a:p>
            <a:r>
              <a:rPr lang="en-US" b="1" dirty="0" smtClean="0"/>
              <a:t>The idea of the compromise was that it had some things for the North AND some things for the South – to make both happy.</a:t>
            </a:r>
            <a:endParaRPr lang="en-US" b="1" dirty="0"/>
          </a:p>
        </p:txBody>
      </p:sp>
    </p:spTree>
    <p:extLst>
      <p:ext uri="{BB962C8B-B14F-4D97-AF65-F5344CB8AC3E}">
        <p14:creationId xmlns:p14="http://schemas.microsoft.com/office/powerpoint/2010/main" val="17377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n-US" b="1" dirty="0" smtClean="0"/>
              <a:t>The Compromise of 1850</a:t>
            </a:r>
            <a:endParaRPr lang="en-US" b="1" dirty="0"/>
          </a:p>
        </p:txBody>
      </p:sp>
      <p:sp>
        <p:nvSpPr>
          <p:cNvPr id="3" name="Content Placeholder 2"/>
          <p:cNvSpPr>
            <a:spLocks noGrp="1"/>
          </p:cNvSpPr>
          <p:nvPr>
            <p:ph idx="1"/>
          </p:nvPr>
        </p:nvSpPr>
        <p:spPr>
          <a:xfrm>
            <a:off x="152400" y="1219200"/>
            <a:ext cx="8915400" cy="5486400"/>
          </a:xfrm>
        </p:spPr>
        <p:txBody>
          <a:bodyPr>
            <a:normAutofit lnSpcReduction="10000"/>
          </a:bodyPr>
          <a:lstStyle/>
          <a:p>
            <a:r>
              <a:rPr lang="en-US" b="1" dirty="0" smtClean="0"/>
              <a:t>1. California was admitted to the U.S. as a free state (something for the North – especially good since the California gold rush was in full swing by then).</a:t>
            </a:r>
          </a:p>
          <a:p>
            <a:r>
              <a:rPr lang="en-US" b="1" dirty="0" smtClean="0"/>
              <a:t>2.  People in New Mexico and Utah territories would use popular sovereignty (voting) to decide whether to be slave or free.</a:t>
            </a:r>
          </a:p>
          <a:p>
            <a:r>
              <a:rPr lang="en-US" b="1" dirty="0" smtClean="0"/>
              <a:t>3. The slave trade was abolished in Washington, D.C. (something for the North), but slavery was still legal there (something for the South).</a:t>
            </a:r>
          </a:p>
          <a:p>
            <a:r>
              <a:rPr lang="en-US" b="1" dirty="0" smtClean="0"/>
              <a:t>4. Texas dropped its claim to New Mexico in exchange for $10 million.</a:t>
            </a:r>
          </a:p>
          <a:p>
            <a:r>
              <a:rPr lang="en-US" b="1" dirty="0" smtClean="0"/>
              <a:t>5. The Fugitive Slave Act:  all citizens must assist in return of escaped slaves from the North to the South (this was a HUGE deal for the South).</a:t>
            </a:r>
            <a:endParaRPr lang="en-US" b="1" dirty="0"/>
          </a:p>
        </p:txBody>
      </p:sp>
    </p:spTree>
    <p:extLst>
      <p:ext uri="{BB962C8B-B14F-4D97-AF65-F5344CB8AC3E}">
        <p14:creationId xmlns:p14="http://schemas.microsoft.com/office/powerpoint/2010/main" val="5240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Compromise of 1850 Map</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584" y="1935163"/>
            <a:ext cx="5666831" cy="4389437"/>
          </a:xfrm>
        </p:spPr>
      </p:pic>
    </p:spTree>
    <p:extLst>
      <p:ext uri="{BB962C8B-B14F-4D97-AF65-F5344CB8AC3E}">
        <p14:creationId xmlns:p14="http://schemas.microsoft.com/office/powerpoint/2010/main" val="3096507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Reaction to the Compromise</a:t>
            </a:r>
            <a:endParaRPr lang="en-US" b="1" dirty="0"/>
          </a:p>
        </p:txBody>
      </p:sp>
      <p:sp>
        <p:nvSpPr>
          <p:cNvPr id="3" name="Content Placeholder 2"/>
          <p:cNvSpPr>
            <a:spLocks noGrp="1"/>
          </p:cNvSpPr>
          <p:nvPr>
            <p:ph idx="1"/>
          </p:nvPr>
        </p:nvSpPr>
        <p:spPr/>
        <p:txBody>
          <a:bodyPr/>
          <a:lstStyle/>
          <a:p>
            <a:r>
              <a:rPr lang="en-US" b="1" dirty="0" smtClean="0"/>
              <a:t>The Compromise of 1850 did hold the Union together – for a little while longer.</a:t>
            </a:r>
          </a:p>
          <a:p>
            <a:r>
              <a:rPr lang="en-US" b="1" dirty="0" smtClean="0"/>
              <a:t>Abolitionists were outraged by the Fugitive Slave Law – now slaves who’d escaped to freedom in the North could still be returned to bondage in the South.</a:t>
            </a:r>
          </a:p>
          <a:p>
            <a:r>
              <a:rPr lang="en-US" b="1" dirty="0" smtClean="0"/>
              <a:t>Many northern states passed Personal Liberty Laws that stated that their citizens did NOT have to assist in the return of escaped slaves.</a:t>
            </a:r>
            <a:endParaRPr lang="en-US" b="1" dirty="0"/>
          </a:p>
        </p:txBody>
      </p:sp>
    </p:spTree>
    <p:extLst>
      <p:ext uri="{BB962C8B-B14F-4D97-AF65-F5344CB8AC3E}">
        <p14:creationId xmlns:p14="http://schemas.microsoft.com/office/powerpoint/2010/main" val="11098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 poster warning about </a:t>
            </a:r>
            <a:r>
              <a:rPr lang="en-US" b="1" smtClean="0"/>
              <a:t>the Fugitive Slave Law</a:t>
            </a:r>
            <a:endParaRPr lang="en-US" b="1"/>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850" y="1935163"/>
            <a:ext cx="2966299" cy="4389437"/>
          </a:xfrm>
        </p:spPr>
      </p:pic>
    </p:spTree>
    <p:extLst>
      <p:ext uri="{BB962C8B-B14F-4D97-AF65-F5344CB8AC3E}">
        <p14:creationId xmlns:p14="http://schemas.microsoft.com/office/powerpoint/2010/main" val="3129070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b="1" dirty="0" smtClean="0"/>
              <a:t>Uncle Tom’s Cabin</a:t>
            </a:r>
            <a:endParaRPr lang="en-US" b="1" dirty="0"/>
          </a:p>
        </p:txBody>
      </p:sp>
      <p:sp>
        <p:nvSpPr>
          <p:cNvPr id="3" name="Content Placeholder 2"/>
          <p:cNvSpPr>
            <a:spLocks noGrp="1"/>
          </p:cNvSpPr>
          <p:nvPr>
            <p:ph idx="1"/>
          </p:nvPr>
        </p:nvSpPr>
        <p:spPr>
          <a:xfrm>
            <a:off x="76200" y="1143000"/>
            <a:ext cx="8915400" cy="5638800"/>
          </a:xfrm>
        </p:spPr>
        <p:txBody>
          <a:bodyPr/>
          <a:lstStyle/>
          <a:p>
            <a:r>
              <a:rPr lang="en-US" b="1" dirty="0" smtClean="0"/>
              <a:t>Novel by Harriet Beecher Stowe – sold 300,000 copies in first year alone; convinced many northerners that slavery would destroy the Union and slavery must therefore be abolished.</a:t>
            </a:r>
          </a:p>
          <a:p>
            <a:r>
              <a:rPr lang="en-US" b="1" dirty="0" smtClean="0"/>
              <a:t>Southerners responded that the book was filled with lies and propaganda.</a:t>
            </a:r>
          </a:p>
          <a:p>
            <a:r>
              <a:rPr lang="en-US" b="1" dirty="0" smtClean="0"/>
              <a:t>Years later, Stowe met President Lincoln during the Civil War – he said, “so you’re the little lady who started this big war?” </a:t>
            </a:r>
          </a:p>
          <a:p>
            <a:r>
              <a:rPr lang="en-US" b="1" dirty="0" smtClean="0"/>
              <a:t>Harriet’s brother, Henry Ward Beecher, was a famous abolitionist minister – he later sent rifles, nicknamed “Beecher’s Bibles” to antislavery fighters in “Bleeding Kansas.”</a:t>
            </a:r>
            <a:endParaRPr lang="en-US" b="1" dirty="0"/>
          </a:p>
        </p:txBody>
      </p:sp>
    </p:spTree>
    <p:extLst>
      <p:ext uri="{BB962C8B-B14F-4D97-AF65-F5344CB8AC3E}">
        <p14:creationId xmlns:p14="http://schemas.microsoft.com/office/powerpoint/2010/main" val="8745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Images of Uncle Tom’s Cabin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35163"/>
            <a:ext cx="3151120"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2087033" cy="4419600"/>
          </a:xfrm>
          <a:prstGeom prst="rect">
            <a:avLst/>
          </a:prstGeom>
        </p:spPr>
      </p:pic>
    </p:spTree>
    <p:extLst>
      <p:ext uri="{BB962C8B-B14F-4D97-AF65-F5344CB8AC3E}">
        <p14:creationId xmlns:p14="http://schemas.microsoft.com/office/powerpoint/2010/main" val="121307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b="1" dirty="0" smtClean="0"/>
              <a:t>Texas</a:t>
            </a:r>
            <a:endParaRPr lang="en-US" b="1" dirty="0"/>
          </a:p>
        </p:txBody>
      </p:sp>
      <p:sp>
        <p:nvSpPr>
          <p:cNvPr id="3" name="Content Placeholder 2"/>
          <p:cNvSpPr>
            <a:spLocks noGrp="1"/>
          </p:cNvSpPr>
          <p:nvPr>
            <p:ph idx="1"/>
          </p:nvPr>
        </p:nvSpPr>
        <p:spPr>
          <a:xfrm>
            <a:off x="76200" y="1219200"/>
            <a:ext cx="8991600" cy="5486400"/>
          </a:xfrm>
        </p:spPr>
        <p:txBody>
          <a:bodyPr>
            <a:normAutofit fontScale="92500" lnSpcReduction="10000"/>
          </a:bodyPr>
          <a:lstStyle/>
          <a:p>
            <a:r>
              <a:rPr lang="en-US" b="1" dirty="0" smtClean="0"/>
              <a:t>Besides whites from the U.S., many </a:t>
            </a:r>
            <a:r>
              <a:rPr lang="en-US" b="1" dirty="0" err="1" smtClean="0"/>
              <a:t>Tejanos</a:t>
            </a:r>
            <a:r>
              <a:rPr lang="en-US" b="1" dirty="0" smtClean="0"/>
              <a:t> lived in </a:t>
            </a:r>
            <a:r>
              <a:rPr lang="en-US" b="1" dirty="0" err="1" smtClean="0"/>
              <a:t>Tejas</a:t>
            </a:r>
            <a:r>
              <a:rPr lang="en-US" b="1" dirty="0" smtClean="0"/>
              <a:t> (</a:t>
            </a:r>
            <a:r>
              <a:rPr lang="en-US" b="1" dirty="0" err="1" smtClean="0"/>
              <a:t>Tejanos</a:t>
            </a:r>
            <a:r>
              <a:rPr lang="en-US" b="1" dirty="0" smtClean="0"/>
              <a:t> were of Mexican blood, but born and raised in </a:t>
            </a:r>
            <a:r>
              <a:rPr lang="en-US" b="1" dirty="0" err="1" smtClean="0"/>
              <a:t>Tejas</a:t>
            </a:r>
            <a:r>
              <a:rPr lang="en-US" b="1" dirty="0" smtClean="0"/>
              <a:t> and saw themselves as different from other Mexicans).</a:t>
            </a:r>
          </a:p>
          <a:p>
            <a:r>
              <a:rPr lang="en-US" b="1" dirty="0" smtClean="0"/>
              <a:t>Both whites and </a:t>
            </a:r>
            <a:r>
              <a:rPr lang="en-US" b="1" dirty="0" err="1" smtClean="0"/>
              <a:t>Tejanos</a:t>
            </a:r>
            <a:r>
              <a:rPr lang="en-US" b="1" dirty="0" smtClean="0"/>
              <a:t> in </a:t>
            </a:r>
            <a:r>
              <a:rPr lang="en-US" b="1" dirty="0" err="1" smtClean="0"/>
              <a:t>Tejas</a:t>
            </a:r>
            <a:r>
              <a:rPr lang="en-US" b="1" dirty="0" smtClean="0"/>
              <a:t> resented control from the far-away Mexican capital (Mexico City).</a:t>
            </a:r>
          </a:p>
          <a:p>
            <a:r>
              <a:rPr lang="en-US" b="1" dirty="0" smtClean="0"/>
              <a:t>Most troublesome Texas colony of immigrants from U.S. was started by Stephen F. Austin in 1821 – this group soon began demanding that Texas declare independence from Mexico.</a:t>
            </a:r>
          </a:p>
          <a:p>
            <a:r>
              <a:rPr lang="en-US" b="1" dirty="0" smtClean="0"/>
              <a:t>By 1830, about 8,000 Americans lived in Texas; by 1835, it was 35,000 Americans (only about 3,500 Tejanos).</a:t>
            </a:r>
          </a:p>
          <a:p>
            <a:r>
              <a:rPr lang="en-US" b="1" dirty="0" smtClean="0"/>
              <a:t>Mexico also opened New Mexico to American settlers in 1821, but had much smaller population – mostly fur traders/mountain men.</a:t>
            </a:r>
          </a:p>
          <a:p>
            <a:endParaRPr lang="en-US" b="1" dirty="0"/>
          </a:p>
        </p:txBody>
      </p:sp>
    </p:spTree>
    <p:extLst>
      <p:ext uri="{BB962C8B-B14F-4D97-AF65-F5344CB8AC3E}">
        <p14:creationId xmlns:p14="http://schemas.microsoft.com/office/powerpoint/2010/main" val="16002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pPr algn="ctr"/>
            <a:r>
              <a:rPr lang="en-US" b="1" dirty="0" smtClean="0"/>
              <a:t>The Kansas-Nebraska Act of 1854</a:t>
            </a:r>
            <a:endParaRPr lang="en-US" b="1" dirty="0"/>
          </a:p>
        </p:txBody>
      </p:sp>
      <p:sp>
        <p:nvSpPr>
          <p:cNvPr id="3" name="Content Placeholder 2"/>
          <p:cNvSpPr>
            <a:spLocks noGrp="1"/>
          </p:cNvSpPr>
          <p:nvPr>
            <p:ph idx="1"/>
          </p:nvPr>
        </p:nvSpPr>
        <p:spPr>
          <a:xfrm>
            <a:off x="152400" y="1066800"/>
            <a:ext cx="8839200" cy="5562600"/>
          </a:xfrm>
        </p:spPr>
        <p:txBody>
          <a:bodyPr>
            <a:normAutofit lnSpcReduction="10000"/>
          </a:bodyPr>
          <a:lstStyle/>
          <a:p>
            <a:r>
              <a:rPr lang="en-US" b="1" dirty="0" smtClean="0"/>
              <a:t>Created by Senator Stephen Douglas, Illinois – Kansas and Nebraska became U.S. territories, which would allow a transcontinental railroad to be built through them (after being started in Chicago).</a:t>
            </a:r>
          </a:p>
          <a:p>
            <a:r>
              <a:rPr lang="en-US" b="1" dirty="0" smtClean="0"/>
              <a:t>Goals of the act were to both make Chicago a railroad center to the West and help Douglas get elected president.</a:t>
            </a:r>
          </a:p>
          <a:p>
            <a:r>
              <a:rPr lang="en-US" b="1" dirty="0" smtClean="0"/>
              <a:t>As for the slavery issue, it would be decided in each territory by popular sovereignty – elections.</a:t>
            </a:r>
          </a:p>
          <a:p>
            <a:r>
              <a:rPr lang="en-US" b="1" dirty="0" smtClean="0"/>
              <a:t>Two immediate effects of the act:  it negated the Missouri Compromise, which had banned the possibility of slavery in the North, AND it caused both proslavery and antislavery settlers to rush to Kansas so their side could win the vote on slavery.</a:t>
            </a:r>
          </a:p>
          <a:p>
            <a:endParaRPr lang="en-US" b="1" dirty="0"/>
          </a:p>
        </p:txBody>
      </p:sp>
    </p:spTree>
    <p:extLst>
      <p:ext uri="{BB962C8B-B14F-4D97-AF65-F5344CB8AC3E}">
        <p14:creationId xmlns:p14="http://schemas.microsoft.com/office/powerpoint/2010/main" val="31540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Bleeding Kansas</a:t>
            </a:r>
            <a:endParaRPr lang="en-US" b="1" dirty="0"/>
          </a:p>
        </p:txBody>
      </p:sp>
      <p:sp>
        <p:nvSpPr>
          <p:cNvPr id="3" name="Content Placeholder 2"/>
          <p:cNvSpPr>
            <a:spLocks noGrp="1"/>
          </p:cNvSpPr>
          <p:nvPr>
            <p:ph idx="1"/>
          </p:nvPr>
        </p:nvSpPr>
        <p:spPr>
          <a:xfrm>
            <a:off x="457200" y="1371600"/>
            <a:ext cx="8229600" cy="4953000"/>
          </a:xfrm>
        </p:spPr>
        <p:txBody>
          <a:bodyPr/>
          <a:lstStyle/>
          <a:p>
            <a:r>
              <a:rPr lang="en-US" b="1" dirty="0" smtClean="0"/>
              <a:t>Both proslavery and antislavery settlers claimed that their side had won Kansas’s election to decide the slave vs. free issue.</a:t>
            </a:r>
          </a:p>
          <a:p>
            <a:r>
              <a:rPr lang="en-US" b="1" dirty="0" smtClean="0"/>
              <a:t>Proslavery forces proclaimed Lecompton the new capital of Kansas; antislavery forces said Lawrence was the real capital – the two towns were only 12 miles apart.</a:t>
            </a:r>
          </a:p>
          <a:p>
            <a:r>
              <a:rPr lang="en-US" b="1" dirty="0" smtClean="0"/>
              <a:t>Unable to agree, the two sides soon engaged in a civil war, killing up to 200 in 1856 – massacres on both sides.</a:t>
            </a:r>
            <a:endParaRPr lang="en-US" b="1" dirty="0"/>
          </a:p>
        </p:txBody>
      </p:sp>
    </p:spTree>
    <p:extLst>
      <p:ext uri="{BB962C8B-B14F-4D97-AF65-F5344CB8AC3E}">
        <p14:creationId xmlns:p14="http://schemas.microsoft.com/office/powerpoint/2010/main" val="23096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143000"/>
          </a:xfrm>
        </p:spPr>
        <p:txBody>
          <a:bodyPr>
            <a:normAutofit fontScale="90000"/>
          </a:bodyPr>
          <a:lstStyle/>
          <a:p>
            <a:pPr algn="ctr"/>
            <a:r>
              <a:rPr lang="en-US" b="1" dirty="0" smtClean="0"/>
              <a:t>Bleeding Kansas:  </a:t>
            </a:r>
            <a:r>
              <a:rPr lang="en-US" sz="2200" b="1" dirty="0" smtClean="0"/>
              <a:t>The photo of the cannon crew is of a group of </a:t>
            </a:r>
            <a:r>
              <a:rPr lang="en-US" sz="2200" b="1" dirty="0" err="1" smtClean="0"/>
              <a:t>Freesoilers</a:t>
            </a:r>
            <a:r>
              <a:rPr lang="en-US" sz="2200" b="1" dirty="0" smtClean="0"/>
              <a:t>, including one of John Brown’s sons (far right); the sketch of the burned-out town is a </a:t>
            </a:r>
            <a:r>
              <a:rPr lang="en-US" sz="2200" b="1" dirty="0" err="1" smtClean="0"/>
              <a:t>Freesoil</a:t>
            </a:r>
            <a:r>
              <a:rPr lang="en-US" sz="2200" b="1" dirty="0" smtClean="0"/>
              <a:t> town destroyed by proslavery forces</a:t>
            </a:r>
            <a:endParaRPr lang="en-US" sz="2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709" y="1935163"/>
            <a:ext cx="3515782" cy="26368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046347"/>
            <a:ext cx="3505200" cy="24916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91000"/>
            <a:ext cx="3526116" cy="2423160"/>
          </a:xfrm>
          <a:prstGeom prst="rect">
            <a:avLst/>
          </a:prstGeom>
        </p:spPr>
      </p:pic>
    </p:spTree>
    <p:extLst>
      <p:ext uri="{BB962C8B-B14F-4D97-AF65-F5344CB8AC3E}">
        <p14:creationId xmlns:p14="http://schemas.microsoft.com/office/powerpoint/2010/main" val="2887299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algn="ctr"/>
            <a:r>
              <a:rPr lang="en-US" sz="4000" b="1" dirty="0" smtClean="0"/>
              <a:t>Charles Sumner and Preston Brooks</a:t>
            </a:r>
            <a:endParaRPr lang="en-US" sz="4000" b="1" dirty="0"/>
          </a:p>
        </p:txBody>
      </p:sp>
      <p:sp>
        <p:nvSpPr>
          <p:cNvPr id="3" name="Content Placeholder 2"/>
          <p:cNvSpPr>
            <a:spLocks noGrp="1"/>
          </p:cNvSpPr>
          <p:nvPr>
            <p:ph idx="1"/>
          </p:nvPr>
        </p:nvSpPr>
        <p:spPr>
          <a:xfrm>
            <a:off x="76200" y="1066800"/>
            <a:ext cx="8991600" cy="5638800"/>
          </a:xfrm>
        </p:spPr>
        <p:txBody>
          <a:bodyPr>
            <a:normAutofit/>
          </a:bodyPr>
          <a:lstStyle/>
          <a:p>
            <a:r>
              <a:rPr lang="en-US" b="1" dirty="0" smtClean="0"/>
              <a:t>Antislavery Massachusetts senator Charles Sumner gave a speech in Congress about “the crime against Kansas” in May 1856.</a:t>
            </a:r>
          </a:p>
          <a:p>
            <a:r>
              <a:rPr lang="en-US" b="1" dirty="0" smtClean="0"/>
              <a:t>On May 22, 1856, South Carolina representative Preston Brooks approached Sumner at his desk in the Senate and beat him with a cane – until the cane broke!</a:t>
            </a:r>
          </a:p>
          <a:p>
            <a:r>
              <a:rPr lang="en-US" b="1" dirty="0" smtClean="0"/>
              <a:t>Sumner was blinded by his own blood – meanwhile, Representative Laurence </a:t>
            </a:r>
            <a:r>
              <a:rPr lang="en-US" b="1" dirty="0" err="1" smtClean="0"/>
              <a:t>Keitt</a:t>
            </a:r>
            <a:r>
              <a:rPr lang="en-US" b="1" dirty="0" smtClean="0"/>
              <a:t> used a pistol to hold off other senators who might try to help Sumner.</a:t>
            </a:r>
          </a:p>
          <a:p>
            <a:r>
              <a:rPr lang="en-US" b="1" dirty="0" smtClean="0"/>
              <a:t>Sumner became a martyr to abolitionists but didn’t recover enough to return to Congress for three years.</a:t>
            </a:r>
          </a:p>
          <a:p>
            <a:r>
              <a:rPr lang="en-US" b="1" dirty="0" smtClean="0"/>
              <a:t>Brooks became a hero to southerners – some sent him new canes with the message, “Hit him again!”</a:t>
            </a:r>
          </a:p>
          <a:p>
            <a:endParaRPr lang="en-US" b="1" dirty="0" smtClean="0"/>
          </a:p>
          <a:p>
            <a:endParaRPr lang="en-US" b="1" dirty="0"/>
          </a:p>
        </p:txBody>
      </p:sp>
    </p:spTree>
    <p:extLst>
      <p:ext uri="{BB962C8B-B14F-4D97-AF65-F5344CB8AC3E}">
        <p14:creationId xmlns:p14="http://schemas.microsoft.com/office/powerpoint/2010/main" val="36828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505712"/>
          </a:xfrm>
        </p:spPr>
        <p:txBody>
          <a:bodyPr>
            <a:noAutofit/>
          </a:bodyPr>
          <a:lstStyle/>
          <a:p>
            <a:pPr algn="ctr"/>
            <a:r>
              <a:rPr lang="en-US" sz="4000" b="1" dirty="0" smtClean="0"/>
              <a:t>Proslavery representative Preston Brooks beating abolitionist senator Charles Sumner</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187" y="2367756"/>
            <a:ext cx="5381625" cy="3524250"/>
          </a:xfrm>
        </p:spPr>
      </p:pic>
    </p:spTree>
    <p:extLst>
      <p:ext uri="{BB962C8B-B14F-4D97-AF65-F5344CB8AC3E}">
        <p14:creationId xmlns:p14="http://schemas.microsoft.com/office/powerpoint/2010/main" val="3771330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lgn="ctr"/>
            <a:r>
              <a:rPr lang="en-US" b="1" dirty="0" smtClean="0"/>
              <a:t>The Dred Scott Case</a:t>
            </a:r>
            <a:endParaRPr lang="en-US" b="1" dirty="0"/>
          </a:p>
        </p:txBody>
      </p:sp>
      <p:sp>
        <p:nvSpPr>
          <p:cNvPr id="3" name="Content Placeholder 2"/>
          <p:cNvSpPr>
            <a:spLocks noGrp="1"/>
          </p:cNvSpPr>
          <p:nvPr>
            <p:ph idx="1"/>
          </p:nvPr>
        </p:nvSpPr>
        <p:spPr>
          <a:xfrm>
            <a:off x="76200" y="1066800"/>
            <a:ext cx="8915400" cy="5562600"/>
          </a:xfrm>
        </p:spPr>
        <p:txBody>
          <a:bodyPr>
            <a:normAutofit/>
          </a:bodyPr>
          <a:lstStyle/>
          <a:p>
            <a:r>
              <a:rPr lang="en-US" b="1" dirty="0" smtClean="0"/>
              <a:t>Scott (aka Sam Blow) was a slave who’d once been taken by his former owner, Dr. John Emerson, from Missouri to Illinois (a free state).</a:t>
            </a:r>
          </a:p>
          <a:p>
            <a:r>
              <a:rPr lang="en-US" b="1" dirty="0" smtClean="0"/>
              <a:t>Scott later sued, claiming that the Missouri Compromise’s ban on slavery in the North meant that he should have been automatically set free when his owner took him to Illinois.</a:t>
            </a:r>
          </a:p>
          <a:p>
            <a:r>
              <a:rPr lang="en-US" b="1" dirty="0" smtClean="0"/>
              <a:t>The Supreme Court ruled against Scott (</a:t>
            </a:r>
            <a:r>
              <a:rPr lang="en-US" b="1" i="1" dirty="0" smtClean="0"/>
              <a:t>Dred Scott v. </a:t>
            </a:r>
            <a:r>
              <a:rPr lang="en-US" b="1" i="1" dirty="0" err="1" smtClean="0"/>
              <a:t>Sandford</a:t>
            </a:r>
            <a:r>
              <a:rPr lang="en-US" b="1" i="1" dirty="0" smtClean="0"/>
              <a:t>, </a:t>
            </a:r>
            <a:r>
              <a:rPr lang="en-US" b="1" dirty="0" smtClean="0"/>
              <a:t>1857) – Chief Justice Taney opined that blacks who were slaves or descendants of slaves could not become citizens, hence had no citizens’ rights (like the right to sue).</a:t>
            </a:r>
          </a:p>
        </p:txBody>
      </p:sp>
    </p:spTree>
    <p:extLst>
      <p:ext uri="{BB962C8B-B14F-4D97-AF65-F5344CB8AC3E}">
        <p14:creationId xmlns:p14="http://schemas.microsoft.com/office/powerpoint/2010/main" val="42673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Dred Scott, a.k.a. Sam Blow</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286000"/>
            <a:ext cx="2884932" cy="3561644"/>
          </a:xfrm>
        </p:spPr>
      </p:pic>
    </p:spTree>
    <p:extLst>
      <p:ext uri="{BB962C8B-B14F-4D97-AF65-F5344CB8AC3E}">
        <p14:creationId xmlns:p14="http://schemas.microsoft.com/office/powerpoint/2010/main" val="1485406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b="1" dirty="0" smtClean="0"/>
              <a:t>The Dred Scott Case, Part II</a:t>
            </a:r>
            <a:endParaRPr lang="en-US" b="1" dirty="0"/>
          </a:p>
        </p:txBody>
      </p:sp>
      <p:sp>
        <p:nvSpPr>
          <p:cNvPr id="3" name="Content Placeholder 2"/>
          <p:cNvSpPr>
            <a:spLocks noGrp="1"/>
          </p:cNvSpPr>
          <p:nvPr>
            <p:ph idx="1"/>
          </p:nvPr>
        </p:nvSpPr>
        <p:spPr>
          <a:xfrm>
            <a:off x="152400" y="1219200"/>
            <a:ext cx="8839200" cy="5486400"/>
          </a:xfrm>
        </p:spPr>
        <p:txBody>
          <a:bodyPr/>
          <a:lstStyle/>
          <a:p>
            <a:r>
              <a:rPr lang="en-US" b="1" dirty="0" smtClean="0"/>
              <a:t>The Court also ruled that the Missouri Compromise’s ban on slavery in the North was unconstitutional, and that Congress could not prohibit slavery in federal territories.</a:t>
            </a:r>
          </a:p>
          <a:p>
            <a:r>
              <a:rPr lang="en-US" b="1" dirty="0" smtClean="0"/>
              <a:t>Southerners rejoiced over this outcome – northerners were outraged.</a:t>
            </a:r>
          </a:p>
          <a:p>
            <a:r>
              <a:rPr lang="en-US" b="1" dirty="0" smtClean="0"/>
              <a:t>It resulted in many northerners joining the Republican Party, which had recently been formed primarily as an anti-slavery party.</a:t>
            </a:r>
          </a:p>
          <a:p>
            <a:r>
              <a:rPr lang="en-US" b="1" dirty="0" smtClean="0"/>
              <a:t>The Court’s decision also prompted a demand to change the Constitution to outlaw slavery – and became a major cause of the Civil War.</a:t>
            </a:r>
            <a:endParaRPr lang="en-US" b="1" dirty="0"/>
          </a:p>
        </p:txBody>
      </p:sp>
    </p:spTree>
    <p:extLst>
      <p:ext uri="{BB962C8B-B14F-4D97-AF65-F5344CB8AC3E}">
        <p14:creationId xmlns:p14="http://schemas.microsoft.com/office/powerpoint/2010/main" val="40774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Whatever happened to Dred Scott?</a:t>
            </a:r>
            <a:endParaRPr lang="en-US" b="1" dirty="0"/>
          </a:p>
        </p:txBody>
      </p:sp>
      <p:sp>
        <p:nvSpPr>
          <p:cNvPr id="3" name="Content Placeholder 2"/>
          <p:cNvSpPr>
            <a:spLocks noGrp="1"/>
          </p:cNvSpPr>
          <p:nvPr>
            <p:ph idx="1"/>
          </p:nvPr>
        </p:nvSpPr>
        <p:spPr/>
        <p:txBody>
          <a:bodyPr/>
          <a:lstStyle/>
          <a:p>
            <a:r>
              <a:rPr lang="en-US" b="1" dirty="0" smtClean="0"/>
              <a:t>Scott lost his case, but ultimately became a free man.</a:t>
            </a:r>
          </a:p>
          <a:p>
            <a:r>
              <a:rPr lang="en-US" b="1" dirty="0" smtClean="0"/>
              <a:t>On May 26, 1857, Scott and his family were purchased by the sons of Scott’s original owner, Peter Blow.</a:t>
            </a:r>
          </a:p>
          <a:p>
            <a:r>
              <a:rPr lang="en-US" b="1" dirty="0" smtClean="0"/>
              <a:t>Blow’s sons immediately freed Scott and his family – but Scott didn’t get to enjoy his freedom for long, as he died of tuberculosis on November 7, 1857.</a:t>
            </a:r>
            <a:endParaRPr lang="en-US" b="1" dirty="0"/>
          </a:p>
        </p:txBody>
      </p:sp>
    </p:spTree>
    <p:extLst>
      <p:ext uri="{BB962C8B-B14F-4D97-AF65-F5344CB8AC3E}">
        <p14:creationId xmlns:p14="http://schemas.microsoft.com/office/powerpoint/2010/main" val="346274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b="1" dirty="0" smtClean="0"/>
              <a:t>The Lincoln-Douglas Debates</a:t>
            </a:r>
            <a:endParaRPr lang="en-US" b="1" dirty="0"/>
          </a:p>
        </p:txBody>
      </p:sp>
      <p:sp>
        <p:nvSpPr>
          <p:cNvPr id="3" name="Content Placeholder 2"/>
          <p:cNvSpPr>
            <a:spLocks noGrp="1"/>
          </p:cNvSpPr>
          <p:nvPr>
            <p:ph idx="1"/>
          </p:nvPr>
        </p:nvSpPr>
        <p:spPr>
          <a:xfrm>
            <a:off x="152400" y="1066800"/>
            <a:ext cx="8839200" cy="5638800"/>
          </a:xfrm>
        </p:spPr>
        <p:txBody>
          <a:bodyPr>
            <a:normAutofit/>
          </a:bodyPr>
          <a:lstStyle/>
          <a:p>
            <a:r>
              <a:rPr lang="en-US" b="1" dirty="0" smtClean="0"/>
              <a:t>Little-known Abraham Lincoln challenged powerful Stephen Douglas for one of Illinois’s senate seats in 1858.</a:t>
            </a:r>
          </a:p>
          <a:p>
            <a:r>
              <a:rPr lang="en-US" b="1" dirty="0" smtClean="0"/>
              <a:t>Important fact to know:  back then, senators were elected only by the state legislature, not by popular vote of all the state’s citizens.</a:t>
            </a:r>
          </a:p>
          <a:p>
            <a:r>
              <a:rPr lang="en-US" b="1" dirty="0" smtClean="0"/>
              <a:t>Seven debates in all:  one candidate spoke for 60 minutes, the second spoke for 90 minutes, then the first candidate got to speak for another 30 minutes.</a:t>
            </a:r>
          </a:p>
          <a:p>
            <a:r>
              <a:rPr lang="en-US" b="1" dirty="0" smtClean="0"/>
              <a:t>Douglas tried to show Lincoln and all Republicans as abolitionist extremists.</a:t>
            </a:r>
          </a:p>
        </p:txBody>
      </p:sp>
    </p:spTree>
    <p:extLst>
      <p:ext uri="{BB962C8B-B14F-4D97-AF65-F5344CB8AC3E}">
        <p14:creationId xmlns:p14="http://schemas.microsoft.com/office/powerpoint/2010/main" val="37787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rmAutofit fontScale="90000"/>
          </a:bodyPr>
          <a:lstStyle/>
          <a:p>
            <a:pPr algn="ctr"/>
            <a:r>
              <a:rPr lang="en-US" b="1" dirty="0" smtClean="0"/>
              <a:t>Stephen F. Austin</a:t>
            </a:r>
            <a:br>
              <a:rPr lang="en-US" b="1" dirty="0" smtClean="0"/>
            </a:br>
            <a:r>
              <a:rPr lang="en-US" sz="3200" b="1" dirty="0" smtClean="0"/>
              <a:t>Founder of a colony of American immigrants to Texas; Austin, Texas (the state capital) and Stephen F. Austin University are named for him.</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667000"/>
            <a:ext cx="3052762" cy="2645727"/>
          </a:xfrm>
        </p:spPr>
      </p:pic>
    </p:spTree>
    <p:extLst>
      <p:ext uri="{BB962C8B-B14F-4D97-AF65-F5344CB8AC3E}">
        <p14:creationId xmlns:p14="http://schemas.microsoft.com/office/powerpoint/2010/main" val="2991888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15400" cy="1143000"/>
          </a:xfrm>
        </p:spPr>
        <p:txBody>
          <a:bodyPr>
            <a:normAutofit/>
          </a:bodyPr>
          <a:lstStyle/>
          <a:p>
            <a:pPr algn="ctr"/>
            <a:r>
              <a:rPr lang="en-US" sz="4000" b="1" dirty="0" smtClean="0"/>
              <a:t>Abraham Lincoln and Stephen Douglas</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200"/>
            <a:ext cx="5583432" cy="4389437"/>
          </a:xfrm>
        </p:spPr>
      </p:pic>
    </p:spTree>
    <p:extLst>
      <p:ext uri="{BB962C8B-B14F-4D97-AF65-F5344CB8AC3E}">
        <p14:creationId xmlns:p14="http://schemas.microsoft.com/office/powerpoint/2010/main" val="844205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algn="ctr"/>
            <a:r>
              <a:rPr lang="en-US" b="1" dirty="0" smtClean="0"/>
              <a:t>Lincoln-Douglas Debates, Part II</a:t>
            </a:r>
            <a:endParaRPr lang="en-US" b="1" dirty="0"/>
          </a:p>
        </p:txBody>
      </p:sp>
      <p:sp>
        <p:nvSpPr>
          <p:cNvPr id="3" name="Content Placeholder 2"/>
          <p:cNvSpPr>
            <a:spLocks noGrp="1"/>
          </p:cNvSpPr>
          <p:nvPr>
            <p:ph idx="1"/>
          </p:nvPr>
        </p:nvSpPr>
        <p:spPr>
          <a:xfrm>
            <a:off x="152400" y="1143000"/>
            <a:ext cx="8839200" cy="5562600"/>
          </a:xfrm>
        </p:spPr>
        <p:txBody>
          <a:bodyPr/>
          <a:lstStyle/>
          <a:p>
            <a:r>
              <a:rPr lang="en-US" b="1" dirty="0" smtClean="0"/>
              <a:t>Douglas won the election, but lost southern support for a future presidential bid with his Freeport Doctrine, which argued that citizens of a U.S. territory should be able to outlaw slavery there by popular sovereignty – this went against the Dred Scott ruling that the federal government could not outlaw slavery.</a:t>
            </a:r>
          </a:p>
          <a:p>
            <a:pPr lvl="1"/>
            <a:r>
              <a:rPr lang="en-US" b="1" dirty="0" smtClean="0"/>
              <a:t>Important to know that Douglas was a Democrat and basically all white southerners at that time were also Democrats – it was the proslavery party.</a:t>
            </a:r>
          </a:p>
          <a:p>
            <a:r>
              <a:rPr lang="en-US" b="1" dirty="0" smtClean="0"/>
              <a:t>Lincoln lost the election, but gained national fame for his debating skill, which suddenly made him a p0ssible Republican presidential candidate for 1860.</a:t>
            </a:r>
            <a:endParaRPr lang="en-US" b="1" dirty="0"/>
          </a:p>
        </p:txBody>
      </p:sp>
    </p:spTree>
    <p:extLst>
      <p:ext uri="{BB962C8B-B14F-4D97-AF65-F5344CB8AC3E}">
        <p14:creationId xmlns:p14="http://schemas.microsoft.com/office/powerpoint/2010/main" val="28843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810512"/>
          </a:xfrm>
        </p:spPr>
        <p:txBody>
          <a:bodyPr>
            <a:normAutofit fontScale="90000"/>
          </a:bodyPr>
          <a:lstStyle/>
          <a:p>
            <a:pPr algn="ctr"/>
            <a:r>
              <a:rPr lang="en-US" b="1" dirty="0" smtClean="0"/>
              <a:t>One of the Lincoln-Douglas debates</a:t>
            </a:r>
            <a:br>
              <a:rPr lang="en-US" b="1" dirty="0" smtClean="0"/>
            </a:br>
            <a:r>
              <a:rPr lang="en-US" sz="2800" b="1" dirty="0" smtClean="0"/>
              <a:t>Note the difference in height – at about 5 foot 4, Douglas was called “the Little Giant;” at 6 foot 4, Lincoln seemed like a giant next to Douglas!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667000"/>
            <a:ext cx="2882900" cy="3733800"/>
          </a:xfrm>
        </p:spPr>
      </p:pic>
    </p:spTree>
    <p:extLst>
      <p:ext uri="{BB962C8B-B14F-4D97-AF65-F5344CB8AC3E}">
        <p14:creationId xmlns:p14="http://schemas.microsoft.com/office/powerpoint/2010/main" val="12356764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n-US" b="1" dirty="0" smtClean="0"/>
              <a:t>John Brown</a:t>
            </a:r>
            <a:endParaRPr lang="en-US" b="1" dirty="0"/>
          </a:p>
        </p:txBody>
      </p:sp>
      <p:sp>
        <p:nvSpPr>
          <p:cNvPr id="3" name="Content Placeholder 2"/>
          <p:cNvSpPr>
            <a:spLocks noGrp="1"/>
          </p:cNvSpPr>
          <p:nvPr>
            <p:ph idx="1"/>
          </p:nvPr>
        </p:nvSpPr>
        <p:spPr>
          <a:xfrm>
            <a:off x="152400" y="1371600"/>
            <a:ext cx="8915400" cy="5334000"/>
          </a:xfrm>
        </p:spPr>
        <p:txBody>
          <a:bodyPr/>
          <a:lstStyle/>
          <a:p>
            <a:r>
              <a:rPr lang="en-US" b="1" dirty="0" smtClean="0"/>
              <a:t>Brown was a radically religious abolitionist who believed it was his mission from God to free slaves and punish slaveholders.</a:t>
            </a:r>
          </a:p>
          <a:p>
            <a:r>
              <a:rPr lang="en-US" b="1" dirty="0" smtClean="0"/>
              <a:t>In Bleeding Kansas, Brown and his sons (well, some of his sons – Brown had 20 children!) had used swords to hack to </a:t>
            </a:r>
            <a:r>
              <a:rPr lang="en-US" b="1" smtClean="0"/>
              <a:t>death five </a:t>
            </a:r>
            <a:r>
              <a:rPr lang="en-US" b="1" dirty="0" smtClean="0"/>
              <a:t>proslavery men.</a:t>
            </a:r>
          </a:p>
          <a:p>
            <a:r>
              <a:rPr lang="en-US" b="1" dirty="0" smtClean="0"/>
              <a:t>In 1859, Brown planned to raid the federal arsenal at Harper’s Ferry, Virginia, then distribute the weapons from the arsenal to slaves in the surrounding area, forming a slave army that would sweep through the South, growing as it freed more slaves, and finally wiping out slavery from the U.S.</a:t>
            </a:r>
            <a:endParaRPr lang="en-US" b="1" dirty="0"/>
          </a:p>
        </p:txBody>
      </p:sp>
    </p:spTree>
    <p:extLst>
      <p:ext uri="{BB962C8B-B14F-4D97-AF65-F5344CB8AC3E}">
        <p14:creationId xmlns:p14="http://schemas.microsoft.com/office/powerpoint/2010/main" val="150832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pPr algn="ctr"/>
            <a:r>
              <a:rPr lang="en-US" b="1" dirty="0" smtClean="0"/>
              <a:t>John Brown’s Raid</a:t>
            </a:r>
            <a:endParaRPr lang="en-US" b="1" dirty="0"/>
          </a:p>
        </p:txBody>
      </p:sp>
      <p:sp>
        <p:nvSpPr>
          <p:cNvPr id="3" name="Content Placeholder 2"/>
          <p:cNvSpPr>
            <a:spLocks noGrp="1"/>
          </p:cNvSpPr>
          <p:nvPr>
            <p:ph idx="1"/>
          </p:nvPr>
        </p:nvSpPr>
        <p:spPr>
          <a:xfrm>
            <a:off x="152400" y="1066800"/>
            <a:ext cx="8839200" cy="5562600"/>
          </a:xfrm>
        </p:spPr>
        <p:txBody>
          <a:bodyPr/>
          <a:lstStyle/>
          <a:p>
            <a:r>
              <a:rPr lang="en-US" b="1" dirty="0" smtClean="0"/>
              <a:t>Brown and his followers carried out their raid on Harper’s Ferry on October 16, 1859 – attacking the town and temporarily seizing the arsenal.</a:t>
            </a:r>
          </a:p>
          <a:p>
            <a:r>
              <a:rPr lang="en-US" b="1" dirty="0" smtClean="0"/>
              <a:t>A total of seven people were killed; ironically, one of the first people killed by Brown’s men was a free black named Hayward Shepherd.</a:t>
            </a:r>
          </a:p>
          <a:p>
            <a:r>
              <a:rPr lang="en-US" b="1" dirty="0" smtClean="0"/>
              <a:t>Brown and his men were soon captured by troops led by U.S. Army officer Robert E. Lee.</a:t>
            </a:r>
          </a:p>
          <a:p>
            <a:r>
              <a:rPr lang="en-US" b="1" dirty="0" smtClean="0"/>
              <a:t>Brown was sentenced to death and hanged on December 2, 1859.</a:t>
            </a:r>
          </a:p>
          <a:p>
            <a:pPr lvl="1"/>
            <a:r>
              <a:rPr lang="en-US" b="1" dirty="0" smtClean="0"/>
              <a:t>One of the attendees at Brown’s hanging was John Wilkes Booth, who later assassinated President Lincoln.</a:t>
            </a:r>
            <a:endParaRPr lang="en-US" b="1" dirty="0"/>
          </a:p>
        </p:txBody>
      </p:sp>
    </p:spTree>
    <p:extLst>
      <p:ext uri="{BB962C8B-B14F-4D97-AF65-F5344CB8AC3E}">
        <p14:creationId xmlns:p14="http://schemas.microsoft.com/office/powerpoint/2010/main" val="36557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John Brown</a:t>
            </a:r>
            <a:br>
              <a:rPr lang="en-US" b="1" dirty="0" smtClean="0"/>
            </a:br>
            <a:r>
              <a:rPr lang="en-US" sz="2400" b="1" dirty="0" smtClean="0"/>
              <a:t>The picture of Brown with a beard shows him as he looked around the time of his raid on Harper’s Ferry and his subsequent hanging for treason against the State of Virginia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09800"/>
            <a:ext cx="2152650" cy="2286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0" y="3810000"/>
            <a:ext cx="2197100" cy="27683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498852"/>
            <a:ext cx="4419600" cy="2622296"/>
          </a:xfrm>
          <a:prstGeom prst="rect">
            <a:avLst/>
          </a:prstGeom>
        </p:spPr>
      </p:pic>
    </p:spTree>
    <p:extLst>
      <p:ext uri="{BB962C8B-B14F-4D97-AF65-F5344CB8AC3E}">
        <p14:creationId xmlns:p14="http://schemas.microsoft.com/office/powerpoint/2010/main" val="2072468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lgn="ctr"/>
            <a:r>
              <a:rPr lang="en-US" b="1" dirty="0" smtClean="0"/>
              <a:t>Importance of John Brown</a:t>
            </a:r>
            <a:endParaRPr lang="en-US" b="1" dirty="0"/>
          </a:p>
        </p:txBody>
      </p:sp>
      <p:sp>
        <p:nvSpPr>
          <p:cNvPr id="3" name="Content Placeholder 2"/>
          <p:cNvSpPr>
            <a:spLocks noGrp="1"/>
          </p:cNvSpPr>
          <p:nvPr>
            <p:ph idx="1"/>
          </p:nvPr>
        </p:nvSpPr>
        <p:spPr>
          <a:xfrm>
            <a:off x="76200" y="1066800"/>
            <a:ext cx="4953000" cy="5715000"/>
          </a:xfrm>
        </p:spPr>
        <p:txBody>
          <a:bodyPr>
            <a:normAutofit fontScale="85000" lnSpcReduction="20000"/>
          </a:bodyPr>
          <a:lstStyle/>
          <a:p>
            <a:r>
              <a:rPr lang="en-US" b="1" dirty="0" smtClean="0"/>
              <a:t>Brown was a villain to the South, and criticized by many in the North, but many also considered him a hero and martyr.</a:t>
            </a:r>
          </a:p>
          <a:p>
            <a:r>
              <a:rPr lang="en-US" b="1" dirty="0" smtClean="0"/>
              <a:t>The black abolitionist Frederick Douglass said that Brown’s commitment to abolition greatly surpassed his:  “I could only live for the slave.  John Brown could die for him.”</a:t>
            </a:r>
          </a:p>
          <a:p>
            <a:r>
              <a:rPr lang="en-US" b="1" dirty="0" smtClean="0"/>
              <a:t>Brown is sometimes called “the Meteor” that signaled the start of the Civil War.</a:t>
            </a:r>
          </a:p>
          <a:p>
            <a:r>
              <a:rPr lang="en-US" b="1" dirty="0" smtClean="0"/>
              <a:t>The Union army’s “Battle Hymn of the Republic” (“Mine eyes have seen the glory of the coming of the Lord…”) was sung to the melody of “John Brown’s Body” (“his truth is marching on…”).</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219200"/>
            <a:ext cx="3663696" cy="2980944"/>
          </a:xfrm>
          <a:prstGeom prst="rect">
            <a:avLst/>
          </a:prstGeom>
        </p:spPr>
      </p:pic>
    </p:spTree>
    <p:extLst>
      <p:ext uri="{BB962C8B-B14F-4D97-AF65-F5344CB8AC3E}">
        <p14:creationId xmlns:p14="http://schemas.microsoft.com/office/powerpoint/2010/main" val="42290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n-US" b="1" dirty="0" smtClean="0"/>
              <a:t>The Election of 1860</a:t>
            </a:r>
            <a:endParaRPr lang="en-US" b="1" dirty="0"/>
          </a:p>
        </p:txBody>
      </p:sp>
      <p:sp>
        <p:nvSpPr>
          <p:cNvPr id="3" name="Content Placeholder 2"/>
          <p:cNvSpPr>
            <a:spLocks noGrp="1"/>
          </p:cNvSpPr>
          <p:nvPr>
            <p:ph idx="1"/>
          </p:nvPr>
        </p:nvSpPr>
        <p:spPr>
          <a:xfrm>
            <a:off x="457200" y="1219200"/>
            <a:ext cx="8229600" cy="5105400"/>
          </a:xfrm>
        </p:spPr>
        <p:txBody>
          <a:bodyPr>
            <a:normAutofit/>
          </a:bodyPr>
          <a:lstStyle/>
          <a:p>
            <a:r>
              <a:rPr lang="en-US" b="1" dirty="0" smtClean="0"/>
              <a:t>Four-way race for president:  Lincoln (whose name wasn’t even on the ballot in 10 southern states!) won with only 39% of the popular vote, but got 180 electoral votes.</a:t>
            </a:r>
          </a:p>
          <a:p>
            <a:r>
              <a:rPr lang="en-US" b="1" dirty="0" smtClean="0"/>
              <a:t>Other candidates were Northern Democrat Stephen Douglas, Southern Democrat John Breckinridge, and Constitutional Union candidate John Bell.</a:t>
            </a:r>
          </a:p>
          <a:p>
            <a:r>
              <a:rPr lang="en-US" b="1" dirty="0" smtClean="0"/>
              <a:t>After the election Lincoln was burned in effigy in many places in the South – many southerners believed Lincoln was a radical abolitionist and would encourage slave rebellions.</a:t>
            </a:r>
          </a:p>
          <a:p>
            <a:endParaRPr lang="en-US" b="1" dirty="0"/>
          </a:p>
        </p:txBody>
      </p:sp>
    </p:spTree>
    <p:extLst>
      <p:ext uri="{BB962C8B-B14F-4D97-AF65-F5344CB8AC3E}">
        <p14:creationId xmlns:p14="http://schemas.microsoft.com/office/powerpoint/2010/main" val="173633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ctr"/>
            <a:r>
              <a:rPr lang="en-US" b="1" dirty="0" smtClean="0"/>
              <a:t>Secession</a:t>
            </a:r>
            <a:endParaRPr lang="en-US" b="1" dirty="0"/>
          </a:p>
        </p:txBody>
      </p:sp>
      <p:sp>
        <p:nvSpPr>
          <p:cNvPr id="3" name="Content Placeholder 2"/>
          <p:cNvSpPr>
            <a:spLocks noGrp="1"/>
          </p:cNvSpPr>
          <p:nvPr>
            <p:ph idx="1"/>
          </p:nvPr>
        </p:nvSpPr>
        <p:spPr>
          <a:xfrm>
            <a:off x="152400" y="762000"/>
            <a:ext cx="8839200" cy="5867400"/>
          </a:xfrm>
        </p:spPr>
        <p:txBody>
          <a:bodyPr>
            <a:normAutofit lnSpcReduction="10000"/>
          </a:bodyPr>
          <a:lstStyle/>
          <a:p>
            <a:r>
              <a:rPr lang="en-US" b="1" dirty="0" smtClean="0"/>
              <a:t>In protest of Lincoln’s election, seven southern states, starting with South Carolina, seceded by March 1861, declaring themselves the Confederate States of America (aka the Confederacy).</a:t>
            </a:r>
          </a:p>
          <a:p>
            <a:r>
              <a:rPr lang="en-US" b="1" dirty="0" smtClean="0"/>
              <a:t>Outgoing president James Buchanan considered secession illegal, but believed he had no legal power to stop it and did nothing – historians now often rank him as the worst president ever.</a:t>
            </a:r>
          </a:p>
          <a:p>
            <a:r>
              <a:rPr lang="en-US" b="1" dirty="0" smtClean="0"/>
              <a:t>Not all southerners were for secession:  one wrote, “South Carolina is too small for a republic, and too large for an insane asylum.” </a:t>
            </a:r>
            <a:r>
              <a:rPr lang="en-US" b="1" dirty="0" smtClean="0">
                <a:sym typeface="Wingdings" panose="05000000000000000000" pitchFamily="2" charset="2"/>
              </a:rPr>
              <a:t></a:t>
            </a:r>
          </a:p>
          <a:p>
            <a:r>
              <a:rPr lang="en-US" b="1" dirty="0" smtClean="0">
                <a:sym typeface="Wingdings" panose="05000000000000000000" pitchFamily="2" charset="2"/>
              </a:rPr>
              <a:t>After taking office, Lincoln had no plans to use force, but refused to accept secession, saying he’d rather be assassinated than see a single star removed from the American flag.</a:t>
            </a:r>
            <a:endParaRPr lang="en-US" b="1" dirty="0"/>
          </a:p>
        </p:txBody>
      </p:sp>
    </p:spTree>
    <p:extLst>
      <p:ext uri="{BB962C8B-B14F-4D97-AF65-F5344CB8AC3E}">
        <p14:creationId xmlns:p14="http://schemas.microsoft.com/office/powerpoint/2010/main" val="41121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572512"/>
          </a:xfrm>
        </p:spPr>
        <p:txBody>
          <a:bodyPr>
            <a:normAutofit fontScale="90000"/>
          </a:bodyPr>
          <a:lstStyle/>
          <a:p>
            <a:pPr algn="ctr"/>
            <a:r>
              <a:rPr lang="en-US" b="1" dirty="0" smtClean="0"/>
              <a:t>Images of the shelling of Union Fort Sumter by Confederate troops in Charleston, S.C., which started the Civil War</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3505200"/>
            <a:ext cx="3850253" cy="27362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4" y="3505200"/>
            <a:ext cx="3295650" cy="2638425"/>
          </a:xfrm>
          <a:prstGeom prst="rect">
            <a:avLst/>
          </a:prstGeom>
        </p:spPr>
      </p:pic>
    </p:spTree>
    <p:extLst>
      <p:ext uri="{BB962C8B-B14F-4D97-AF65-F5344CB8AC3E}">
        <p14:creationId xmlns:p14="http://schemas.microsoft.com/office/powerpoint/2010/main" val="140203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b="1" dirty="0" smtClean="0"/>
              <a:t>Mountain Men</a:t>
            </a:r>
            <a:endParaRPr lang="en-US" b="1" dirty="0"/>
          </a:p>
        </p:txBody>
      </p:sp>
      <p:sp>
        <p:nvSpPr>
          <p:cNvPr id="3" name="Content Placeholder 2"/>
          <p:cNvSpPr>
            <a:spLocks noGrp="1"/>
          </p:cNvSpPr>
          <p:nvPr>
            <p:ph idx="1"/>
          </p:nvPr>
        </p:nvSpPr>
        <p:spPr>
          <a:xfrm>
            <a:off x="152400" y="1295400"/>
            <a:ext cx="8839200" cy="5334000"/>
          </a:xfrm>
        </p:spPr>
        <p:txBody>
          <a:bodyPr>
            <a:normAutofit lnSpcReduction="10000"/>
          </a:bodyPr>
          <a:lstStyle/>
          <a:p>
            <a:r>
              <a:rPr lang="en-US" b="1" dirty="0" smtClean="0"/>
              <a:t>Mountain men made their living off the fur trade.</a:t>
            </a:r>
          </a:p>
          <a:p>
            <a:r>
              <a:rPr lang="en-US" b="1" dirty="0" smtClean="0"/>
              <a:t>Mountain man era was short – peak years were from about 1825 to 1840.</a:t>
            </a:r>
          </a:p>
          <a:p>
            <a:r>
              <a:rPr lang="en-US" b="1" dirty="0" smtClean="0"/>
              <a:t>Beaver pelts were in high demand for hats – after 1835 or so, two things doomed the mountain man era:</a:t>
            </a:r>
          </a:p>
          <a:p>
            <a:r>
              <a:rPr lang="en-US" b="1" dirty="0" smtClean="0"/>
              <a:t>#1:  Beaver became trapped out in most areas.</a:t>
            </a:r>
          </a:p>
          <a:p>
            <a:r>
              <a:rPr lang="en-US" b="1" dirty="0" smtClean="0"/>
              <a:t>#2:  Beaver hats went out of style – silk hats were “in.”</a:t>
            </a:r>
          </a:p>
          <a:p>
            <a:r>
              <a:rPr lang="en-US" b="1" dirty="0" smtClean="0"/>
              <a:t>Mountain man era is still remembered as a heroic part of American history – most famous mountain men, like Jim Bridger, Kit Carson, &amp; </a:t>
            </a:r>
            <a:r>
              <a:rPr lang="en-US" b="1" dirty="0" err="1" smtClean="0"/>
              <a:t>Jedediah</a:t>
            </a:r>
            <a:r>
              <a:rPr lang="en-US" b="1" dirty="0" smtClean="0"/>
              <a:t> Smith are still famous today.</a:t>
            </a:r>
          </a:p>
          <a:p>
            <a:r>
              <a:rPr lang="en-US" b="1" dirty="0" smtClean="0"/>
              <a:t>Many mountain men became wagon train guides, army scouts, buffalo hunters, etc. after fur trade era.</a:t>
            </a:r>
            <a:endParaRPr lang="en-US" b="1" dirty="0"/>
          </a:p>
        </p:txBody>
      </p:sp>
    </p:spTree>
    <p:extLst>
      <p:ext uri="{BB962C8B-B14F-4D97-AF65-F5344CB8AC3E}">
        <p14:creationId xmlns:p14="http://schemas.microsoft.com/office/powerpoint/2010/main" val="16441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rmAutofit fontScale="90000"/>
          </a:bodyPr>
          <a:lstStyle/>
          <a:p>
            <a:pPr algn="ctr"/>
            <a:r>
              <a:rPr lang="en-US" b="1" dirty="0" smtClean="0"/>
              <a:t>Fort Sumter:  The Civil War Begins</a:t>
            </a:r>
            <a:endParaRPr lang="en-US" b="1" dirty="0"/>
          </a:p>
        </p:txBody>
      </p:sp>
      <p:sp>
        <p:nvSpPr>
          <p:cNvPr id="3" name="Content Placeholder 2"/>
          <p:cNvSpPr>
            <a:spLocks noGrp="1"/>
          </p:cNvSpPr>
          <p:nvPr>
            <p:ph idx="1"/>
          </p:nvPr>
        </p:nvSpPr>
        <p:spPr>
          <a:xfrm>
            <a:off x="152400" y="762000"/>
            <a:ext cx="8839200" cy="5943600"/>
          </a:xfrm>
        </p:spPr>
        <p:txBody>
          <a:bodyPr>
            <a:normAutofit lnSpcReduction="10000"/>
          </a:bodyPr>
          <a:lstStyle/>
          <a:p>
            <a:r>
              <a:rPr lang="en-US" b="1" dirty="0" smtClean="0"/>
              <a:t>Fort Sumter was a Union fort on an island in Charleston Harbor (South Carolina) – it had to be resupplied regularly.  </a:t>
            </a:r>
          </a:p>
          <a:p>
            <a:r>
              <a:rPr lang="en-US" b="1" dirty="0" smtClean="0"/>
              <a:t>After  Lincoln took office, the Confederates waited to see if he would remove Union troops from the fort, or resupply them – if he resupplied them, it would mean that only an act of war could close down the fort.</a:t>
            </a:r>
          </a:p>
          <a:p>
            <a:r>
              <a:rPr lang="en-US" b="1" dirty="0" smtClean="0"/>
              <a:t>Lincoln resupplied the fort – the Confederates then made plans to capture it.</a:t>
            </a:r>
          </a:p>
          <a:p>
            <a:r>
              <a:rPr lang="en-US" b="1" dirty="0"/>
              <a:t>T</a:t>
            </a:r>
            <a:r>
              <a:rPr lang="en-US" b="1" dirty="0" smtClean="0"/>
              <a:t>he Civil War began as Confederate troops fired on Ft. Sumter April 12, 1861 &amp; captured it the next day.</a:t>
            </a:r>
          </a:p>
          <a:p>
            <a:pPr lvl="1"/>
            <a:r>
              <a:rPr lang="en-US" sz="1900" b="1" dirty="0" smtClean="0"/>
              <a:t>There were no casualties at Ft. Sumter – but over 620,000 would die in the war.</a:t>
            </a:r>
          </a:p>
          <a:p>
            <a:pPr lvl="1"/>
            <a:r>
              <a:rPr lang="en-US" sz="1900" b="1" dirty="0" smtClean="0"/>
              <a:t>The Confederate commander, General Pierre Beauregard, was an old West Point classmate of the Union commander, Major Robert Anderson – first of many cases of friend vs. friend, brother vs. brother, which the Civil War became famous for.</a:t>
            </a:r>
          </a:p>
          <a:p>
            <a:endParaRPr lang="en-US" b="1" dirty="0"/>
          </a:p>
        </p:txBody>
      </p:sp>
    </p:spTree>
    <p:extLst>
      <p:ext uri="{BB962C8B-B14F-4D97-AF65-F5344CB8AC3E}">
        <p14:creationId xmlns:p14="http://schemas.microsoft.com/office/powerpoint/2010/main" val="16302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890034" cy="1829736"/>
          </a:xfrm>
        </p:spPr>
        <p:txBody>
          <a:bodyPr>
            <a:normAutofit fontScale="90000"/>
          </a:bodyPr>
          <a:lstStyle/>
          <a:p>
            <a:r>
              <a:rPr lang="en-US" sz="3200" b="1" dirty="0" smtClean="0"/>
              <a:t>Some of the most famous mountain men:  </a:t>
            </a:r>
            <a:r>
              <a:rPr lang="en-US" sz="2700" dirty="0" err="1" smtClean="0"/>
              <a:t>Jedediah</a:t>
            </a:r>
            <a:r>
              <a:rPr lang="en-US" sz="2700" dirty="0" smtClean="0"/>
              <a:t> Smith, Kit Carson, Joe Meek, Jim Bridger, and Jim </a:t>
            </a:r>
            <a:r>
              <a:rPr lang="en-US" sz="2700" dirty="0" err="1" smtClean="0"/>
              <a:t>Beckwourth</a:t>
            </a:r>
            <a:r>
              <a:rPr lang="en-US" sz="2700" dirty="0" smtClean="0"/>
              <a:t>.  Bridger (bottom right) and </a:t>
            </a:r>
            <a:r>
              <a:rPr lang="en-US" sz="2700" dirty="0" err="1" smtClean="0"/>
              <a:t>Beckwourth</a:t>
            </a:r>
            <a:r>
              <a:rPr lang="en-US" sz="2700" dirty="0" smtClean="0"/>
              <a:t> </a:t>
            </a:r>
            <a:r>
              <a:rPr lang="en-US" sz="2700" smtClean="0"/>
              <a:t>(bottom left), </a:t>
            </a:r>
            <a:r>
              <a:rPr lang="en-US" sz="2700" dirty="0" smtClean="0"/>
              <a:t>in particular, spent a lot of time in Montana – </a:t>
            </a:r>
            <a:r>
              <a:rPr lang="en-US" sz="2700" dirty="0" err="1" smtClean="0"/>
              <a:t>Beckwourth</a:t>
            </a:r>
            <a:r>
              <a:rPr lang="en-US" sz="2700" dirty="0" smtClean="0"/>
              <a:t> married into the Crow Indian tribe, and Bridger has a town, a creek, and a whole mountain range in Montana named for him! </a:t>
            </a:r>
            <a:endParaRPr lang="en-US" sz="27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9681" y="4066824"/>
            <a:ext cx="1828800" cy="243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363136"/>
            <a:ext cx="2565434" cy="3057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079" y="4486625"/>
            <a:ext cx="2419350" cy="20185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39755"/>
            <a:ext cx="1983824" cy="23042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4860" y="2420911"/>
            <a:ext cx="2529258" cy="1509712"/>
          </a:xfrm>
          <a:prstGeom prst="rect">
            <a:avLst/>
          </a:prstGeom>
        </p:spPr>
      </p:pic>
    </p:spTree>
    <p:extLst>
      <p:ext uri="{BB962C8B-B14F-4D97-AF65-F5344CB8AC3E}">
        <p14:creationId xmlns:p14="http://schemas.microsoft.com/office/powerpoint/2010/main" val="22395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pPr algn="ctr"/>
            <a:r>
              <a:rPr lang="en-US" b="1" dirty="0" smtClean="0"/>
              <a:t>Oregon</a:t>
            </a:r>
            <a:endParaRPr lang="en-US" b="1" dirty="0"/>
          </a:p>
        </p:txBody>
      </p:sp>
      <p:sp>
        <p:nvSpPr>
          <p:cNvPr id="3" name="Content Placeholder 2"/>
          <p:cNvSpPr>
            <a:spLocks noGrp="1"/>
          </p:cNvSpPr>
          <p:nvPr>
            <p:ph idx="1"/>
          </p:nvPr>
        </p:nvSpPr>
        <p:spPr>
          <a:xfrm>
            <a:off x="76200" y="1981200"/>
            <a:ext cx="8915400" cy="4724400"/>
          </a:xfrm>
        </p:spPr>
        <p:txBody>
          <a:bodyPr>
            <a:normAutofit/>
          </a:bodyPr>
          <a:lstStyle/>
          <a:p>
            <a:r>
              <a:rPr lang="en-US" b="1" dirty="0" smtClean="0"/>
              <a:t>Oregon originally included present-day Oregon, Washington, Idaho, British Columbia, and western Montana.</a:t>
            </a:r>
          </a:p>
          <a:p>
            <a:r>
              <a:rPr lang="en-US" b="1" dirty="0" smtClean="0"/>
              <a:t>Several countries claimed Oregon for their own – Britain, Russia, and the U.S.</a:t>
            </a:r>
          </a:p>
          <a:p>
            <a:r>
              <a:rPr lang="en-US" b="1" dirty="0" smtClean="0"/>
              <a:t>Oregon Trail was established by Andrew Wyeth in 1832; first used mainly as a route for American missionaries to reach Oregon and bring Christianity to the natives.</a:t>
            </a:r>
          </a:p>
        </p:txBody>
      </p:sp>
    </p:spTree>
    <p:extLst>
      <p:ext uri="{BB962C8B-B14F-4D97-AF65-F5344CB8AC3E}">
        <p14:creationId xmlns:p14="http://schemas.microsoft.com/office/powerpoint/2010/main" val="15328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1047</TotalTime>
  <Words>4939</Words>
  <Application>Microsoft Office PowerPoint</Application>
  <PresentationFormat>On-screen Show (4:3)</PresentationFormat>
  <Paragraphs>238</Paragraphs>
  <Slides>70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Calibri</vt:lpstr>
      <vt:lpstr>Constantia</vt:lpstr>
      <vt:lpstr>Wingdings</vt:lpstr>
      <vt:lpstr>Wingdings 2</vt:lpstr>
      <vt:lpstr>Flow</vt:lpstr>
      <vt:lpstr>U.S. History Expansion &amp; Pre-Civil War</vt:lpstr>
      <vt:lpstr>Moving Westward:  Texas</vt:lpstr>
      <vt:lpstr>A map of Texas when it was still “Tejas” – a province of Mexico</vt:lpstr>
      <vt:lpstr>“Tejas” is also a popular early album by ZZ Top! </vt:lpstr>
      <vt:lpstr>Texas</vt:lpstr>
      <vt:lpstr>Stephen F. Austin Founder of a colony of American immigrants to Texas; Austin, Texas (the state capital) and Stephen F. Austin University are named for him.</vt:lpstr>
      <vt:lpstr>Mountain Men</vt:lpstr>
      <vt:lpstr>Some of the most famous mountain men:  Jedediah Smith, Kit Carson, Joe Meek, Jim Bridger, and Jim Beckwourth.  Bridger (bottom right) and Beckwourth (bottom left), in particular, spent a lot of time in Montana – Beckwourth married into the Crow Indian tribe, and Bridger has a town, a creek, and a whole mountain range in Montana named for him! </vt:lpstr>
      <vt:lpstr>Oregon</vt:lpstr>
      <vt:lpstr>More About Oregon</vt:lpstr>
      <vt:lpstr>Missionaries to Oregon:  Jason Lee; Marcus and Narcissa Whitman; Father Pierre-Jean De Smet</vt:lpstr>
      <vt:lpstr>California</vt:lpstr>
      <vt:lpstr>War for Texan Independence, 1835-36</vt:lpstr>
      <vt:lpstr>Antonio Lopez de Santa Anna President of Mexico during the War for Texan Independence and the Mexican-American War</vt:lpstr>
      <vt:lpstr>Famous figures at the Alamo:  Colonel William Barrett Travis; Jim Bowie; the Bowie knife; the popular image of Davy Crockett; the actual David Crockett.  The song “The Ballad of Davy Crockett” became a smash hit in the 1950s:  https://www.youtube.com/watch?v=QAVN_n0PljQ </vt:lpstr>
      <vt:lpstr>The Alamo</vt:lpstr>
      <vt:lpstr>The Alamo, in San Antonio, Texas The Alamo’s fame has lived on in pop culture via films like the 1960 and 2004 versions of “The Alamo,” starring John Wayne and Billy Bob Thornton as Davy Crockett in the respective versions: https://www.youtube.com/watch?v=9LMsjGb1_98  https://www.youtube.com/watch?v=eAoqAWxupSE </vt:lpstr>
      <vt:lpstr> “Remember the Alamo!”</vt:lpstr>
      <vt:lpstr>Sam Houston:  Leader of the Texan army that defeated Santa Anna; he then became President of the Republic of Texas.  Later, he was governor of Texas and a U.S. senator for Texas.  Previously, he had been a U.S. representative for Tennessee and then governor of Tennessee.  Houston, Texas and Sam Houston State University are named for him.</vt:lpstr>
      <vt:lpstr>Don’t Mess With Texas:  the Battle of San Jacinto</vt:lpstr>
      <vt:lpstr>The Republic of Texas, 1836-45</vt:lpstr>
      <vt:lpstr>Manifest Destiny</vt:lpstr>
      <vt:lpstr>Artists’ conceptions of Manifest Destiny</vt:lpstr>
      <vt:lpstr>Adding Texas and Oregon</vt:lpstr>
      <vt:lpstr>When Manifest Destiny Went Wrong</vt:lpstr>
      <vt:lpstr>The Mexican War, 1846-48</vt:lpstr>
      <vt:lpstr>How to Start a War</vt:lpstr>
      <vt:lpstr>The War</vt:lpstr>
      <vt:lpstr>A Map of U.S. Troop Movements in the Mexican War</vt:lpstr>
      <vt:lpstr>John C. Fremont California pioneer and revolutionary for the Republic of California during the Mexican War; later U.S. senator for California; first presidential candidate for the new Republican Party in 1856</vt:lpstr>
      <vt:lpstr>The War Ends, the U.S. Grows</vt:lpstr>
      <vt:lpstr>Henry David Thoreau Famous transcendentalist poet and author; protested against the Mexican War and slavery by refusing to pay poll tax – went to jail instead, where he wrote Civil Disobedence.</vt:lpstr>
      <vt:lpstr>A map of the Mexican Cession – new territory added to the U.S. by the Treaty of Guadalupe-Hidalgo</vt:lpstr>
      <vt:lpstr>The Gadsden Purchase:  Completing the Puzzle</vt:lpstr>
      <vt:lpstr>A map of the Gadsden Purchase, which completed the continental United States (Alaska and Hawaii were added later)</vt:lpstr>
      <vt:lpstr>For the record:  Presidents of the 1840s-1850s</vt:lpstr>
      <vt:lpstr>Reforming Society</vt:lpstr>
      <vt:lpstr>More Reformers</vt:lpstr>
      <vt:lpstr>Sojourner Truth</vt:lpstr>
      <vt:lpstr>Henry David Thoreau and Walden Pond</vt:lpstr>
      <vt:lpstr>Some Broke Away from Society</vt:lpstr>
      <vt:lpstr>Contemporary news and political cartoon about the Millerites</vt:lpstr>
      <vt:lpstr>The Dispute Over Slavery</vt:lpstr>
      <vt:lpstr>The Compromise of 1850</vt:lpstr>
      <vt:lpstr>Compromise of 1850 Map</vt:lpstr>
      <vt:lpstr>Reaction to the Compromise</vt:lpstr>
      <vt:lpstr>A poster warning about the Fugitive Slave Law</vt:lpstr>
      <vt:lpstr>Uncle Tom’s Cabin</vt:lpstr>
      <vt:lpstr>Images of Uncle Tom’s Cabin</vt:lpstr>
      <vt:lpstr>The Kansas-Nebraska Act of 1854</vt:lpstr>
      <vt:lpstr>Bleeding Kansas</vt:lpstr>
      <vt:lpstr>Bleeding Kansas:  The photo of the cannon crew is of a group of Freesoilers, including one of John Brown’s sons (far right); the sketch of the burned-out town is a Freesoil town destroyed by proslavery forces</vt:lpstr>
      <vt:lpstr>Charles Sumner and Preston Brooks</vt:lpstr>
      <vt:lpstr>Proslavery representative Preston Brooks beating abolitionist senator Charles Sumner</vt:lpstr>
      <vt:lpstr>The Dred Scott Case</vt:lpstr>
      <vt:lpstr>Dred Scott, a.k.a. Sam Blow</vt:lpstr>
      <vt:lpstr>The Dred Scott Case, Part II</vt:lpstr>
      <vt:lpstr>Whatever happened to Dred Scott?</vt:lpstr>
      <vt:lpstr>The Lincoln-Douglas Debates</vt:lpstr>
      <vt:lpstr>Abraham Lincoln and Stephen Douglas</vt:lpstr>
      <vt:lpstr>Lincoln-Douglas Debates, Part II</vt:lpstr>
      <vt:lpstr>One of the Lincoln-Douglas debates Note the difference in height – at about 5 foot 4, Douglas was called “the Little Giant;” at 6 foot 4, Lincoln seemed like a giant next to Douglas!</vt:lpstr>
      <vt:lpstr>John Brown</vt:lpstr>
      <vt:lpstr>John Brown’s Raid</vt:lpstr>
      <vt:lpstr>John Brown The picture of Brown with a beard shows him as he looked around the time of his raid on Harper’s Ferry and his subsequent hanging for treason against the State of Virginia</vt:lpstr>
      <vt:lpstr>Importance of John Brown</vt:lpstr>
      <vt:lpstr>The Election of 1860</vt:lpstr>
      <vt:lpstr>Secession</vt:lpstr>
      <vt:lpstr>Images of the shelling of Union Fort Sumter by Confederate troops in Charleston, S.C., which started the Civil War</vt:lpstr>
      <vt:lpstr>Fort Sumter:  The Civil War Begins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Expansion &amp; Pre-Civil War</dc:title>
  <dc:creator>Donnelly</dc:creator>
  <cp:lastModifiedBy>Sean Donnelly</cp:lastModifiedBy>
  <cp:revision>65</cp:revision>
  <dcterms:created xsi:type="dcterms:W3CDTF">2014-08-05T19:42:15Z</dcterms:created>
  <dcterms:modified xsi:type="dcterms:W3CDTF">2015-09-28T19:15:06Z</dcterms:modified>
</cp:coreProperties>
</file>