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6" r:id="rId2"/>
    <p:sldId id="259"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80" r:id="rId24"/>
    <p:sldId id="281" r:id="rId25"/>
    <p:sldId id="278"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338" r:id="rId39"/>
    <p:sldId id="293" r:id="rId40"/>
    <p:sldId id="294" r:id="rId41"/>
    <p:sldId id="295" r:id="rId42"/>
    <p:sldId id="296" r:id="rId43"/>
    <p:sldId id="307" r:id="rId44"/>
    <p:sldId id="297" r:id="rId45"/>
    <p:sldId id="298" r:id="rId46"/>
    <p:sldId id="299" r:id="rId47"/>
    <p:sldId id="300" r:id="rId48"/>
    <p:sldId id="301" r:id="rId49"/>
    <p:sldId id="302" r:id="rId50"/>
    <p:sldId id="303" r:id="rId51"/>
    <p:sldId id="306" r:id="rId52"/>
    <p:sldId id="304" r:id="rId53"/>
    <p:sldId id="305" r:id="rId54"/>
    <p:sldId id="308" r:id="rId55"/>
    <p:sldId id="309" r:id="rId56"/>
    <p:sldId id="337"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6" r:id="rId71"/>
    <p:sldId id="330" r:id="rId72"/>
    <p:sldId id="327" r:id="rId73"/>
    <p:sldId id="329" r:id="rId74"/>
    <p:sldId id="323" r:id="rId75"/>
    <p:sldId id="324" r:id="rId76"/>
    <p:sldId id="325" r:id="rId77"/>
    <p:sldId id="328" r:id="rId78"/>
    <p:sldId id="331" r:id="rId79"/>
    <p:sldId id="332" r:id="rId80"/>
    <p:sldId id="333" r:id="rId81"/>
    <p:sldId id="334" r:id="rId82"/>
    <p:sldId id="335" r:id="rId83"/>
    <p:sldId id="336" r:id="rId84"/>
    <p:sldId id="339" r:id="rId85"/>
    <p:sldId id="34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F2BBF2-BC33-472B-9F35-56BCD17335FC}" type="datetimeFigureOut">
              <a:rPr lang="en-US" smtClean="0"/>
              <a:t>11/12/2019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CA14DE-0E0C-4719-A56E-29EC42EBC3E5}" type="slidenum">
              <a:rPr lang="en-US" smtClean="0"/>
              <a:t>‹#›</a:t>
            </a:fld>
            <a:endParaRPr lang="en-US"/>
          </a:p>
        </p:txBody>
      </p:sp>
    </p:spTree>
    <p:extLst>
      <p:ext uri="{BB962C8B-B14F-4D97-AF65-F5344CB8AC3E}">
        <p14:creationId xmlns:p14="http://schemas.microsoft.com/office/powerpoint/2010/main" val="68442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275CA-BEED-4266-95AF-5E9F5F07C504}" type="datetimeFigureOut">
              <a:rPr lang="en-US" smtClean="0"/>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F37FF-746D-4F71-86B0-F7F1F10BD953}" type="slidenum">
              <a:rPr lang="en-US" smtClean="0"/>
              <a:t>‹#›</a:t>
            </a:fld>
            <a:endParaRPr lang="en-US"/>
          </a:p>
        </p:txBody>
      </p:sp>
    </p:spTree>
    <p:extLst>
      <p:ext uri="{BB962C8B-B14F-4D97-AF65-F5344CB8AC3E}">
        <p14:creationId xmlns:p14="http://schemas.microsoft.com/office/powerpoint/2010/main" val="378058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major fear during</a:t>
            </a:r>
            <a:r>
              <a:rPr lang="en-US" b="1" baseline="0" dirty="0" smtClean="0"/>
              <a:t> the Berlin Airlift was that the Soviets might shoot down an American plane, forcing a military response by the U.S. that could lead to World War III!</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9</a:t>
            </a:fld>
            <a:endParaRPr lang="en-US"/>
          </a:p>
        </p:txBody>
      </p:sp>
    </p:spTree>
    <p:extLst>
      <p:ext uri="{BB962C8B-B14F-4D97-AF65-F5344CB8AC3E}">
        <p14:creationId xmlns:p14="http://schemas.microsoft.com/office/powerpoint/2010/main" val="375838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
            </a:r>
            <a:r>
              <a:rPr lang="en-US" b="1" dirty="0" err="1" smtClean="0"/>
              <a:t>prothonotary</a:t>
            </a:r>
            <a:r>
              <a:rPr lang="en-US" b="1" baseline="0" dirty="0" smtClean="0"/>
              <a:t> warbler story was one more piece of evidence that proved Hiss had actually known Chambers.  Chambers had told HUAC in a closed session (as proof that he knew Hiss) that Hiss and his wife were avid bird-watchers, and Hiss had once carried on about having sighted a rare </a:t>
            </a:r>
            <a:r>
              <a:rPr lang="en-US" b="1" baseline="0" dirty="0" err="1" smtClean="0"/>
              <a:t>prothonotary</a:t>
            </a:r>
            <a:r>
              <a:rPr lang="en-US" b="1" baseline="0" dirty="0" smtClean="0"/>
              <a:t> warbler.   Later, a HUAC member casually mentioned to Hiss that he was a bird-watcher, and Hiss replied that he also was, and that one of his greatest thrills had been spotting a </a:t>
            </a:r>
            <a:r>
              <a:rPr lang="en-US" b="1" baseline="0" dirty="0" err="1" smtClean="0"/>
              <a:t>prothonotary</a:t>
            </a:r>
            <a:r>
              <a:rPr lang="en-US" b="1" baseline="0" dirty="0" smtClean="0"/>
              <a:t> warbler – which confirmed Chambers’ story.</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26</a:t>
            </a:fld>
            <a:endParaRPr lang="en-US"/>
          </a:p>
        </p:txBody>
      </p:sp>
    </p:spTree>
    <p:extLst>
      <p:ext uri="{BB962C8B-B14F-4D97-AF65-F5344CB8AC3E}">
        <p14:creationId xmlns:p14="http://schemas.microsoft.com/office/powerpoint/2010/main" val="78744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a:t>
            </a:r>
            <a:r>
              <a:rPr lang="en-US" b="1" baseline="0" dirty="0" smtClean="0"/>
              <a:t>e “bigger fish” was Klaus Fuchs, who gave the Soviets significant information to help them build the bomb.  Julius Rosenberg gave away non-nuclear secrets, like the plans for the </a:t>
            </a:r>
            <a:r>
              <a:rPr lang="en-US" b="1" baseline="0" dirty="0" err="1" smtClean="0"/>
              <a:t>Norden</a:t>
            </a:r>
            <a:r>
              <a:rPr lang="en-US" b="1" baseline="0" dirty="0" smtClean="0"/>
              <a:t> bomb sight and the proximity fuse.  However, Nikita </a:t>
            </a:r>
            <a:r>
              <a:rPr lang="en-US" b="1" baseline="0" dirty="0" err="1" smtClean="0"/>
              <a:t>Krushchev</a:t>
            </a:r>
            <a:r>
              <a:rPr lang="en-US" b="1" baseline="0" dirty="0" smtClean="0"/>
              <a:t> later wrote in his memoirs that he had learned from Stalin and Molotov that the </a:t>
            </a:r>
            <a:r>
              <a:rPr lang="en-US" b="1" baseline="0" dirty="0" err="1" smtClean="0"/>
              <a:t>Rosenbergs</a:t>
            </a:r>
            <a:r>
              <a:rPr lang="en-US" b="1" baseline="0" dirty="0" smtClean="0"/>
              <a:t> </a:t>
            </a:r>
            <a:r>
              <a:rPr lang="en-US" b="1" dirty="0" smtClean="0">
                <a:effectLst/>
              </a:rPr>
              <a:t>"had provided very significant help in accelerating the production of our atomic bomb.”</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29</a:t>
            </a:fld>
            <a:endParaRPr lang="en-US"/>
          </a:p>
        </p:txBody>
      </p:sp>
    </p:spTree>
    <p:extLst>
      <p:ext uri="{BB962C8B-B14F-4D97-AF65-F5344CB8AC3E}">
        <p14:creationId xmlns:p14="http://schemas.microsoft.com/office/powerpoint/2010/main" val="79340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32</a:t>
            </a:fld>
            <a:endParaRPr lang="en-US"/>
          </a:p>
        </p:txBody>
      </p:sp>
    </p:spTree>
    <p:extLst>
      <p:ext uri="{BB962C8B-B14F-4D97-AF65-F5344CB8AC3E}">
        <p14:creationId xmlns:p14="http://schemas.microsoft.com/office/powerpoint/2010/main" val="240624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JFK was chastising</a:t>
            </a:r>
            <a:r>
              <a:rPr lang="en-US" b="1" baseline="0" dirty="0" smtClean="0"/>
              <a:t> a Harvard business student who had compared McCarthy to Alger Hiss (JFK considered this an unfair insult to McCarthy).</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33</a:t>
            </a:fld>
            <a:endParaRPr lang="en-US"/>
          </a:p>
        </p:txBody>
      </p:sp>
    </p:spTree>
    <p:extLst>
      <p:ext uri="{BB962C8B-B14F-4D97-AF65-F5344CB8AC3E}">
        <p14:creationId xmlns:p14="http://schemas.microsoft.com/office/powerpoint/2010/main" val="309221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Apparently Cohn</a:t>
            </a:r>
            <a:r>
              <a:rPr lang="en-US" b="1" baseline="0" dirty="0" smtClean="0"/>
              <a:t> (who was gay) had a crush on </a:t>
            </a:r>
            <a:r>
              <a:rPr lang="en-US" b="1" baseline="0" dirty="0" err="1" smtClean="0"/>
              <a:t>Schine</a:t>
            </a:r>
            <a:r>
              <a:rPr lang="en-US" b="1" baseline="0" dirty="0" smtClean="0"/>
              <a:t> and had asked the army for favors, like letting </a:t>
            </a:r>
            <a:r>
              <a:rPr lang="en-US" b="1" baseline="0" dirty="0" err="1" smtClean="0"/>
              <a:t>Schine</a:t>
            </a:r>
            <a:r>
              <a:rPr lang="en-US" b="1" baseline="0" dirty="0" smtClean="0"/>
              <a:t> ride in the cab of a truck instead of in the unheated cargo area with the rest of his platoon.  McCarthy apparently was uninterested in getting any favors for </a:t>
            </a:r>
            <a:r>
              <a:rPr lang="en-US" b="1" baseline="0" dirty="0" err="1" smtClean="0"/>
              <a:t>Schine</a:t>
            </a:r>
            <a:r>
              <a:rPr lang="en-US" b="1" baseline="0" dirty="0" smtClean="0"/>
              <a:t>, and even said that he didn’t care if the army sent </a:t>
            </a:r>
            <a:r>
              <a:rPr lang="en-US" b="1" baseline="0" dirty="0" err="1" smtClean="0"/>
              <a:t>Schine</a:t>
            </a:r>
            <a:r>
              <a:rPr lang="en-US" b="1" baseline="0" dirty="0" smtClean="0"/>
              <a:t> to Korea.</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37</a:t>
            </a:fld>
            <a:endParaRPr lang="en-US"/>
          </a:p>
        </p:txBody>
      </p:sp>
    </p:spTree>
    <p:extLst>
      <p:ext uri="{BB962C8B-B14F-4D97-AF65-F5344CB8AC3E}">
        <p14:creationId xmlns:p14="http://schemas.microsoft.com/office/powerpoint/2010/main" val="140953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Welch later admitted that he’d been acting and wasn’t</a:t>
            </a:r>
            <a:r>
              <a:rPr lang="en-US" b="1" baseline="0" dirty="0" smtClean="0"/>
              <a:t> really that upset during his “Have you no decency?” speech.</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38</a:t>
            </a:fld>
            <a:endParaRPr lang="en-US"/>
          </a:p>
        </p:txBody>
      </p:sp>
    </p:spTree>
    <p:extLst>
      <p:ext uri="{BB962C8B-B14F-4D97-AF65-F5344CB8AC3E}">
        <p14:creationId xmlns:p14="http://schemas.microsoft.com/office/powerpoint/2010/main" val="38064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a:t>
            </a:r>
            <a:r>
              <a:rPr lang="en-US" baseline="0" dirty="0" smtClean="0"/>
              <a:t> pictured is Joseph McConnell, Jr.  He was America’s first “triple jet ace,” having shot down over 15 enemy planes (a pilot becomes an ace by shooting down 5 enemy planes – McConnell shot down a total of 17) with his F-86 Sabre jet.  McConnell died soon after the war in a test accident, flying a later model of the Sabre jet.  He was memorialized by the movie, “The McConnell Story,” which starred Alan Ladd as McConnell.</a:t>
            </a:r>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51</a:t>
            </a:fld>
            <a:endParaRPr lang="en-US"/>
          </a:p>
        </p:txBody>
      </p:sp>
    </p:spTree>
    <p:extLst>
      <p:ext uri="{BB962C8B-B14F-4D97-AF65-F5344CB8AC3E}">
        <p14:creationId xmlns:p14="http://schemas.microsoft.com/office/powerpoint/2010/main" val="303987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Peace</a:t>
            </a:r>
            <a:r>
              <a:rPr lang="en-US" baseline="0" dirty="0" smtClean="0"/>
              <a:t> talks mainly stalled over treatment of POWs and on South Korea’s insistence on a unified Korea.</a:t>
            </a:r>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52</a:t>
            </a:fld>
            <a:endParaRPr lang="en-US"/>
          </a:p>
        </p:txBody>
      </p:sp>
    </p:spTree>
    <p:extLst>
      <p:ext uri="{BB962C8B-B14F-4D97-AF65-F5344CB8AC3E}">
        <p14:creationId xmlns:p14="http://schemas.microsoft.com/office/powerpoint/2010/main" val="167240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 spent about $500 million per year to support</a:t>
            </a:r>
            <a:r>
              <a:rPr lang="en-US" b="1" baseline="0" dirty="0" smtClean="0"/>
              <a:t> France in Indochina.</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58</a:t>
            </a:fld>
            <a:endParaRPr lang="en-US"/>
          </a:p>
        </p:txBody>
      </p:sp>
    </p:spTree>
    <p:extLst>
      <p:ext uri="{BB962C8B-B14F-4D97-AF65-F5344CB8AC3E}">
        <p14:creationId xmlns:p14="http://schemas.microsoft.com/office/powerpoint/2010/main" val="72375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Hungary,</a:t>
            </a:r>
            <a:r>
              <a:rPr lang="en-US" b="1" baseline="0" dirty="0" smtClean="0"/>
              <a:t> the Soviets used 300,000 troops and 2,000 tanks to put down the revolution.</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66</a:t>
            </a:fld>
            <a:endParaRPr lang="en-US"/>
          </a:p>
        </p:txBody>
      </p:sp>
    </p:spTree>
    <p:extLst>
      <p:ext uri="{BB962C8B-B14F-4D97-AF65-F5344CB8AC3E}">
        <p14:creationId xmlns:p14="http://schemas.microsoft.com/office/powerpoint/2010/main" val="26588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Because the</a:t>
            </a:r>
            <a:r>
              <a:rPr lang="en-US" b="1" baseline="0" dirty="0" smtClean="0"/>
              <a:t> Berlin Wall didn’t exist at that time, kids from communist East Berlin sometimes crossed over to West Berlin to get in on the “candy bombings,” so kids all over Berlin got candy in </a:t>
            </a:r>
            <a:r>
              <a:rPr lang="en-US" b="1" baseline="0" smtClean="0"/>
              <a:t>this way.</a:t>
            </a:r>
            <a:endParaRPr lang="en-US" b="1"/>
          </a:p>
        </p:txBody>
      </p:sp>
      <p:sp>
        <p:nvSpPr>
          <p:cNvPr id="4" name="Slide Number Placeholder 3"/>
          <p:cNvSpPr>
            <a:spLocks noGrp="1"/>
          </p:cNvSpPr>
          <p:nvPr>
            <p:ph type="sldNum" sz="quarter" idx="10"/>
          </p:nvPr>
        </p:nvSpPr>
        <p:spPr/>
        <p:txBody>
          <a:bodyPr/>
          <a:lstStyle/>
          <a:p>
            <a:fld id="{66BF37FF-746D-4F71-86B0-F7F1F10BD953}" type="slidenum">
              <a:rPr lang="en-US" smtClean="0"/>
              <a:t>10</a:t>
            </a:fld>
            <a:endParaRPr lang="en-US"/>
          </a:p>
        </p:txBody>
      </p:sp>
    </p:spTree>
    <p:extLst>
      <p:ext uri="{BB962C8B-B14F-4D97-AF65-F5344CB8AC3E}">
        <p14:creationId xmlns:p14="http://schemas.microsoft.com/office/powerpoint/2010/main" val="177396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Rock Central kind of looks like Great Falls High!  Even nicer, actually.</a:t>
            </a:r>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76</a:t>
            </a:fld>
            <a:endParaRPr lang="en-US"/>
          </a:p>
        </p:txBody>
      </p:sp>
    </p:spTree>
    <p:extLst>
      <p:ext uri="{BB962C8B-B14F-4D97-AF65-F5344CB8AC3E}">
        <p14:creationId xmlns:p14="http://schemas.microsoft.com/office/powerpoint/2010/main" val="272974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1957 Civil Rights Act was mainly</a:t>
            </a:r>
            <a:r>
              <a:rPr lang="en-US" baseline="0" dirty="0" smtClean="0"/>
              <a:t> a voting rights law.</a:t>
            </a:r>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78</a:t>
            </a:fld>
            <a:endParaRPr lang="en-US"/>
          </a:p>
        </p:txBody>
      </p:sp>
    </p:spTree>
    <p:extLst>
      <p:ext uri="{BB962C8B-B14F-4D97-AF65-F5344CB8AC3E}">
        <p14:creationId xmlns:p14="http://schemas.microsoft.com/office/powerpoint/2010/main" val="347518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Also, the fact that the Soviets</a:t>
            </a:r>
            <a:r>
              <a:rPr lang="en-US" b="1" baseline="0" dirty="0" smtClean="0"/>
              <a:t> had rockets sufficient to send a satellite into space meant that they could also build ICBMs with nuclear warheads to use against the U.S.</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80</a:t>
            </a:fld>
            <a:endParaRPr lang="en-US"/>
          </a:p>
        </p:txBody>
      </p:sp>
    </p:spTree>
    <p:extLst>
      <p:ext uri="{BB962C8B-B14F-4D97-AF65-F5344CB8AC3E}">
        <p14:creationId xmlns:p14="http://schemas.microsoft.com/office/powerpoint/2010/main" val="182493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Powers</a:t>
            </a:r>
            <a:r>
              <a:rPr lang="en-US" baseline="0" dirty="0" smtClean="0"/>
              <a:t> was a pilot for the CIA.</a:t>
            </a:r>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82</a:t>
            </a:fld>
            <a:endParaRPr lang="en-US"/>
          </a:p>
        </p:txBody>
      </p:sp>
    </p:spTree>
    <p:extLst>
      <p:ext uri="{BB962C8B-B14F-4D97-AF65-F5344CB8AC3E}">
        <p14:creationId xmlns:p14="http://schemas.microsoft.com/office/powerpoint/2010/main" val="3358340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Rudolf</a:t>
            </a:r>
            <a:r>
              <a:rPr lang="en-US" b="1" baseline="0" dirty="0" smtClean="0"/>
              <a:t> Abel’s real name was </a:t>
            </a:r>
            <a:r>
              <a:rPr lang="en-US" b="1" baseline="0" dirty="0" err="1" smtClean="0"/>
              <a:t>Vilyam</a:t>
            </a:r>
            <a:r>
              <a:rPr lang="en-US" b="1" baseline="0" dirty="0" smtClean="0"/>
              <a:t> </a:t>
            </a:r>
            <a:r>
              <a:rPr lang="en-US" b="1" baseline="0" dirty="0" err="1" smtClean="0"/>
              <a:t>Genrikhovich</a:t>
            </a:r>
            <a:r>
              <a:rPr lang="en-US" b="1" baseline="0" dirty="0" smtClean="0"/>
              <a:t> Fisher.  He adopted the alias Rudolf </a:t>
            </a:r>
            <a:r>
              <a:rPr lang="en-US" b="1" baseline="0" dirty="0" err="1" smtClean="0"/>
              <a:t>Ivanovich</a:t>
            </a:r>
            <a:r>
              <a:rPr lang="en-US" b="1" baseline="0" dirty="0" smtClean="0"/>
              <a:t> Abel after being arrested for his involvement in a spy ring in New York in 1957.  His arrest came in the Hollow Nickel Case – Abel used a hollow coin to pass information between himself and his contacts.</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83</a:t>
            </a:fld>
            <a:endParaRPr lang="en-US"/>
          </a:p>
        </p:txBody>
      </p:sp>
    </p:spTree>
    <p:extLst>
      <p:ext uri="{BB962C8B-B14F-4D97-AF65-F5344CB8AC3E}">
        <p14:creationId xmlns:p14="http://schemas.microsoft.com/office/powerpoint/2010/main" val="192440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a:t>
            </a:r>
            <a:r>
              <a:rPr lang="en-US" b="1" baseline="0" dirty="0" smtClean="0"/>
              <a:t> of course – the more we used these weapons, the more the military would need to KEEP buying them from the industrial weapon manufacturers.</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84</a:t>
            </a:fld>
            <a:endParaRPr lang="en-US"/>
          </a:p>
        </p:txBody>
      </p:sp>
    </p:spTree>
    <p:extLst>
      <p:ext uri="{BB962C8B-B14F-4D97-AF65-F5344CB8AC3E}">
        <p14:creationId xmlns:p14="http://schemas.microsoft.com/office/powerpoint/2010/main" val="3088801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Historian Stephen </a:t>
            </a:r>
            <a:r>
              <a:rPr lang="en-US" b="1" smtClean="0"/>
              <a:t>Ambrose</a:t>
            </a:r>
            <a:r>
              <a:rPr lang="en-US" b="1" baseline="0" smtClean="0"/>
              <a:t> described </a:t>
            </a:r>
            <a:r>
              <a:rPr lang="en-US" b="1" baseline="0" dirty="0" smtClean="0"/>
              <a:t>Ike as the best of all the great men he had met and studied.</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85</a:t>
            </a:fld>
            <a:endParaRPr lang="en-US"/>
          </a:p>
        </p:txBody>
      </p:sp>
    </p:spTree>
    <p:extLst>
      <p:ext uri="{BB962C8B-B14F-4D97-AF65-F5344CB8AC3E}">
        <p14:creationId xmlns:p14="http://schemas.microsoft.com/office/powerpoint/2010/main" val="268050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act required an 80-day “cooling off” period before a strike could begin.</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11</a:t>
            </a:fld>
            <a:endParaRPr lang="en-US"/>
          </a:p>
        </p:txBody>
      </p:sp>
    </p:spTree>
    <p:extLst>
      <p:ext uri="{BB962C8B-B14F-4D97-AF65-F5344CB8AC3E}">
        <p14:creationId xmlns:p14="http://schemas.microsoft.com/office/powerpoint/2010/main" val="415207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F37FF-746D-4F71-86B0-F7F1F10BD953}" type="slidenum">
              <a:rPr lang="en-US" smtClean="0"/>
              <a:t>18</a:t>
            </a:fld>
            <a:endParaRPr lang="en-US"/>
          </a:p>
        </p:txBody>
      </p:sp>
    </p:spTree>
    <p:extLst>
      <p:ext uri="{BB962C8B-B14F-4D97-AF65-F5344CB8AC3E}">
        <p14:creationId xmlns:p14="http://schemas.microsoft.com/office/powerpoint/2010/main" val="215640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Red Scare and blacklisting era is a main reason why so many in Hollywood are politically</a:t>
            </a:r>
            <a:r>
              <a:rPr lang="en-US" b="1" baseline="0" dirty="0" smtClean="0"/>
              <a:t> left today.</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19</a:t>
            </a:fld>
            <a:endParaRPr lang="en-US"/>
          </a:p>
        </p:txBody>
      </p:sp>
    </p:spTree>
    <p:extLst>
      <p:ext uri="{BB962C8B-B14F-4D97-AF65-F5344CB8AC3E}">
        <p14:creationId xmlns:p14="http://schemas.microsoft.com/office/powerpoint/2010/main" val="187063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Pumpkin</a:t>
            </a:r>
            <a:r>
              <a:rPr lang="en-US" b="1" baseline="0" dirty="0" smtClean="0"/>
              <a:t> Papers were on microfilm hidden inside a hollow pumpkin on Chambers’ farm in Maryland – he took a HUAC investigator with him to retrieve the papers.  The papers were typed in a print specific to Hiss’s Woodbury typewriter.  When HUAC questioned him about it, Hiss said he was “amazed” and would always wonder how Whittaker Chambers got into his house and used his typewriter to forge the papers.  Chambers had also mentioned to HUAC (as proof that he knew Hiss during his own communist days) that Hiss and his wife were avid bird-watchers, and Hiss had once gushed to him about having spotted a rare </a:t>
            </a:r>
            <a:r>
              <a:rPr lang="en-US" b="1" baseline="0" dirty="0" err="1" smtClean="0"/>
              <a:t>prothonotory</a:t>
            </a:r>
            <a:r>
              <a:rPr lang="en-US" b="1" baseline="0" dirty="0" smtClean="0"/>
              <a:t> warbler.  Later, a HUAC member who was also a bird-watcher casually brought up the subject of bird-watching in a session with Hiss – Hiss (with no further prompting) went on to tell the committee that he had once had the thrill of sighting a rare </a:t>
            </a:r>
            <a:r>
              <a:rPr lang="en-US" b="1" baseline="0" dirty="0" err="1" smtClean="0"/>
              <a:t>prothonotary</a:t>
            </a:r>
            <a:r>
              <a:rPr lang="en-US" b="1" baseline="0" dirty="0" smtClean="0"/>
              <a:t> warbler.  This was strong evidence that Chambers had known Hiss and was telling the truth.</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22</a:t>
            </a:fld>
            <a:endParaRPr lang="en-US"/>
          </a:p>
        </p:txBody>
      </p:sp>
    </p:spTree>
    <p:extLst>
      <p:ext uri="{BB962C8B-B14F-4D97-AF65-F5344CB8AC3E}">
        <p14:creationId xmlns:p14="http://schemas.microsoft.com/office/powerpoint/2010/main" val="321842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a:t>
            </a:r>
            <a:r>
              <a:rPr lang="en-US" b="1" dirty="0" err="1" smtClean="0"/>
              <a:t>Berle</a:t>
            </a:r>
            <a:r>
              <a:rPr lang="en-US" b="1" dirty="0" smtClean="0"/>
              <a:t> told FDR of</a:t>
            </a:r>
            <a:r>
              <a:rPr lang="en-US" b="1" baseline="0" dirty="0" smtClean="0"/>
              <a:t> Chambers’ claim that Hiss was a communist, FDR reportedly told </a:t>
            </a:r>
            <a:r>
              <a:rPr lang="en-US" b="1" baseline="0" dirty="0" err="1" smtClean="0"/>
              <a:t>Berle</a:t>
            </a:r>
            <a:r>
              <a:rPr lang="en-US" b="1" baseline="0" dirty="0" smtClean="0"/>
              <a:t>:  “Go f--- yourself.”  Dean Acheson said that when he was told Hiss was a communist, he handled it by asking Hiss about it – Hiss told Acheson that he wasn’t a communist, and Acheson let the matter drop.</a:t>
            </a:r>
          </a:p>
          <a:p>
            <a:r>
              <a:rPr lang="en-US" b="1" baseline="0" dirty="0" smtClean="0"/>
              <a:t>When Eleanor Roosevelt first saw Whittaker Chambers, she reportedly took one look and said, “He’s not one of us,” meaning that Chambers was obviously from a lower class of society than the </a:t>
            </a:r>
            <a:r>
              <a:rPr lang="en-US" b="1" baseline="0" dirty="0" err="1" smtClean="0"/>
              <a:t>Roosevelts</a:t>
            </a:r>
            <a:r>
              <a:rPr lang="en-US" b="1" baseline="0" dirty="0" smtClean="0"/>
              <a:t> or the Hiss brothers.</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23</a:t>
            </a:fld>
            <a:endParaRPr lang="en-US"/>
          </a:p>
        </p:txBody>
      </p:sp>
    </p:spTree>
    <p:extLst>
      <p:ext uri="{BB962C8B-B14F-4D97-AF65-F5344CB8AC3E}">
        <p14:creationId xmlns:p14="http://schemas.microsoft.com/office/powerpoint/2010/main" val="41361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Cohn</a:t>
            </a:r>
            <a:r>
              <a:rPr lang="en-US" b="1" baseline="0" dirty="0" smtClean="0"/>
              <a:t> died of AIDS in 1986, although he insisted to his dying day that he actually had cancer.</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24</a:t>
            </a:fld>
            <a:endParaRPr lang="en-US"/>
          </a:p>
        </p:txBody>
      </p:sp>
    </p:spTree>
    <p:extLst>
      <p:ext uri="{BB962C8B-B14F-4D97-AF65-F5344CB8AC3E}">
        <p14:creationId xmlns:p14="http://schemas.microsoft.com/office/powerpoint/2010/main" val="414560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Chambers had once translated the book</a:t>
            </a:r>
            <a:r>
              <a:rPr lang="en-US" b="1" baseline="0" dirty="0" smtClean="0"/>
              <a:t> “Class Reunion” – in it, a less-successful character devotes his life to becoming popular and successful by destroying the reputation of a more popular and successful old classmate.  The theory goes that Chambers was acting out </a:t>
            </a:r>
            <a:r>
              <a:rPr lang="en-US" b="1" i="1" baseline="0" dirty="0" smtClean="0"/>
              <a:t>Class Reunion </a:t>
            </a:r>
            <a:r>
              <a:rPr lang="en-US" b="1" i="0" baseline="0" dirty="0" smtClean="0"/>
              <a:t>in real life by trying to destroy Hiss.  Chambers’ defenders have correctly</a:t>
            </a:r>
            <a:r>
              <a:rPr lang="en-US" b="1" baseline="0" dirty="0" smtClean="0"/>
              <a:t> pointed out that, although Chambers also translated </a:t>
            </a:r>
            <a:r>
              <a:rPr lang="en-US" b="1" i="1" baseline="0" dirty="0" smtClean="0"/>
              <a:t>Bambi,</a:t>
            </a:r>
            <a:r>
              <a:rPr lang="en-US" b="1" i="0" baseline="0" dirty="0" smtClean="0"/>
              <a:t> that did not make him think he was a deer!</a:t>
            </a:r>
            <a:endParaRPr lang="en-US" b="1" dirty="0"/>
          </a:p>
        </p:txBody>
      </p:sp>
      <p:sp>
        <p:nvSpPr>
          <p:cNvPr id="4" name="Slide Number Placeholder 3"/>
          <p:cNvSpPr>
            <a:spLocks noGrp="1"/>
          </p:cNvSpPr>
          <p:nvPr>
            <p:ph type="sldNum" sz="quarter" idx="10"/>
          </p:nvPr>
        </p:nvSpPr>
        <p:spPr/>
        <p:txBody>
          <a:bodyPr/>
          <a:lstStyle/>
          <a:p>
            <a:fld id="{66BF37FF-746D-4F71-86B0-F7F1F10BD953}" type="slidenum">
              <a:rPr lang="en-US" smtClean="0"/>
              <a:t>25</a:t>
            </a:fld>
            <a:endParaRPr lang="en-US"/>
          </a:p>
        </p:txBody>
      </p:sp>
    </p:spTree>
    <p:extLst>
      <p:ext uri="{BB962C8B-B14F-4D97-AF65-F5344CB8AC3E}">
        <p14:creationId xmlns:p14="http://schemas.microsoft.com/office/powerpoint/2010/main" val="318353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3DA0C0-8D41-42D0-8838-23EDE30CE770}" type="datetimeFigureOut">
              <a:rPr lang="en-US" smtClean="0"/>
              <a:t>11/12/2019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0A65F61-914B-422A-967B-D36413C7EB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DA0C0-8D41-42D0-8838-23EDE30CE770}"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DA0C0-8D41-42D0-8838-23EDE30CE770}"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DA0C0-8D41-42D0-8838-23EDE30CE770}"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3DA0C0-8D41-42D0-8838-23EDE30CE770}"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5F61-914B-422A-967B-D36413C7EB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3DA0C0-8D41-42D0-8838-23EDE30CE770}"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3DA0C0-8D41-42D0-8838-23EDE30CE770}"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3DA0C0-8D41-42D0-8838-23EDE30CE770}"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DA0C0-8D41-42D0-8838-23EDE30CE770}"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3DA0C0-8D41-42D0-8838-23EDE30CE770}"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5F61-914B-422A-967B-D36413C7EB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3DA0C0-8D41-42D0-8838-23EDE30CE770}"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0A65F61-914B-422A-967B-D36413C7EB3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3DA0C0-8D41-42D0-8838-23EDE30CE770}" type="datetimeFigureOut">
              <a:rPr lang="en-US" smtClean="0"/>
              <a:t>11/12/2019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A65F61-914B-422A-967B-D36413C7EB3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362199"/>
          </a:xfrm>
        </p:spPr>
        <p:txBody>
          <a:bodyPr>
            <a:normAutofit fontScale="90000"/>
          </a:bodyPr>
          <a:lstStyle/>
          <a:p>
            <a:pPr algn="ctr"/>
            <a:r>
              <a:rPr lang="en-US" b="1" dirty="0" smtClean="0"/>
              <a:t>U.S. History</a:t>
            </a:r>
            <a:br>
              <a:rPr lang="en-US" b="1" dirty="0" smtClean="0"/>
            </a:br>
            <a:r>
              <a:rPr lang="en-US" b="1" dirty="0" smtClean="0"/>
              <a:t>The Post-World War II Cold War and Early Civil Rights Era</a:t>
            </a:r>
            <a:br>
              <a:rPr lang="en-US" b="1" dirty="0" smtClean="0"/>
            </a:br>
            <a:r>
              <a:rPr lang="en-US" b="1" dirty="0" smtClean="0"/>
              <a:t>1945-1960</a:t>
            </a:r>
            <a:endParaRPr lang="en-US" b="1" dirty="0"/>
          </a:p>
        </p:txBody>
      </p:sp>
      <p:sp>
        <p:nvSpPr>
          <p:cNvPr id="3" name="Subtitle 2"/>
          <p:cNvSpPr>
            <a:spLocks noGrp="1"/>
          </p:cNvSpPr>
          <p:nvPr>
            <p:ph type="subTitle" idx="1"/>
          </p:nvPr>
        </p:nvSpPr>
        <p:spPr>
          <a:xfrm>
            <a:off x="1371600" y="4343400"/>
            <a:ext cx="6400800" cy="1295400"/>
          </a:xfrm>
        </p:spPr>
        <p:txBody>
          <a:bodyPr/>
          <a:lstStyle/>
          <a:p>
            <a:pPr algn="ctr"/>
            <a:r>
              <a:rPr lang="en-US" b="1" dirty="0" smtClean="0"/>
              <a:t>Dr. Donnelly</a:t>
            </a:r>
            <a:endParaRPr lang="en-US" b="1" dirty="0"/>
          </a:p>
        </p:txBody>
      </p:sp>
    </p:spTree>
    <p:extLst>
      <p:ext uri="{BB962C8B-B14F-4D97-AF65-F5344CB8AC3E}">
        <p14:creationId xmlns:p14="http://schemas.microsoft.com/office/powerpoint/2010/main" val="276127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4495800" cy="515112"/>
          </a:xfrm>
        </p:spPr>
        <p:txBody>
          <a:bodyPr>
            <a:normAutofit fontScale="90000"/>
          </a:bodyPr>
          <a:lstStyle/>
          <a:p>
            <a:pPr algn="ctr"/>
            <a:r>
              <a:rPr lang="en-US" dirty="0" smtClean="0"/>
              <a:t>The Candy Bomber</a:t>
            </a:r>
            <a:endParaRPr lang="en-US" dirty="0"/>
          </a:p>
        </p:txBody>
      </p:sp>
      <p:sp>
        <p:nvSpPr>
          <p:cNvPr id="3" name="Content Placeholder 2"/>
          <p:cNvSpPr>
            <a:spLocks noGrp="1"/>
          </p:cNvSpPr>
          <p:nvPr>
            <p:ph idx="1"/>
          </p:nvPr>
        </p:nvSpPr>
        <p:spPr>
          <a:xfrm>
            <a:off x="76200" y="1219200"/>
            <a:ext cx="4800600" cy="5562600"/>
          </a:xfrm>
        </p:spPr>
        <p:txBody>
          <a:bodyPr>
            <a:normAutofit fontScale="92500" lnSpcReduction="10000"/>
          </a:bodyPr>
          <a:lstStyle/>
          <a:p>
            <a:r>
              <a:rPr lang="en-US" dirty="0" smtClean="0"/>
              <a:t>During the Berlin Airlift, American pilot Gail </a:t>
            </a:r>
            <a:r>
              <a:rPr lang="en-US" dirty="0" err="1" smtClean="0"/>
              <a:t>Halvorsen</a:t>
            </a:r>
            <a:r>
              <a:rPr lang="en-US" dirty="0" smtClean="0"/>
              <a:t> became known as “the candy bomber” (and as “Uncle Wiggly Wings” by the children of Berlin) because as his plane flew over before landing to unload, he and his crew dropped candy bars on tiny parachutes to the children who gathered to watch.</a:t>
            </a:r>
          </a:p>
          <a:p>
            <a:r>
              <a:rPr lang="en-US" dirty="0" smtClean="0"/>
              <a:t>As he flew over, he’d tip the wings of his plane up and down as a signal to the kids – hence the name “Uncle Wiggly Wings” – this was all great public relations for the USA!</a:t>
            </a:r>
            <a:endParaRPr lang="en-US" dirty="0"/>
          </a:p>
        </p:txBody>
      </p:sp>
      <p:pic>
        <p:nvPicPr>
          <p:cNvPr id="5" name="Picture 4" descr="Black and white photo of Gail Halvorsen smiling and looking away from the camer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99" y="1233486"/>
            <a:ext cx="3132535" cy="4176713"/>
          </a:xfrm>
          <a:prstGeom prst="rect">
            <a:avLst/>
          </a:prstGeom>
        </p:spPr>
      </p:pic>
    </p:spTree>
    <p:extLst>
      <p:ext uri="{BB962C8B-B14F-4D97-AF65-F5344CB8AC3E}">
        <p14:creationId xmlns:p14="http://schemas.microsoft.com/office/powerpoint/2010/main" val="39848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The Taft-Hartley Act</a:t>
            </a:r>
            <a:endParaRPr lang="en-US" dirty="0"/>
          </a:p>
        </p:txBody>
      </p:sp>
      <p:sp>
        <p:nvSpPr>
          <p:cNvPr id="3" name="Content Placeholder 2"/>
          <p:cNvSpPr>
            <a:spLocks noGrp="1"/>
          </p:cNvSpPr>
          <p:nvPr>
            <p:ph idx="1"/>
          </p:nvPr>
        </p:nvSpPr>
        <p:spPr>
          <a:xfrm>
            <a:off x="76200" y="1371600"/>
            <a:ext cx="5410200" cy="5410200"/>
          </a:xfrm>
        </p:spPr>
        <p:txBody>
          <a:bodyPr>
            <a:normAutofit fontScale="92500" lnSpcReduction="10000"/>
          </a:bodyPr>
          <a:lstStyle/>
          <a:p>
            <a:r>
              <a:rPr lang="en-US" dirty="0" smtClean="0"/>
              <a:t>This law was passed in 1947 to prevent strikes and because of fear that communists had infiltrated America’s labor unions (which many had, by the way).</a:t>
            </a:r>
          </a:p>
          <a:p>
            <a:pPr lvl="1"/>
            <a:r>
              <a:rPr lang="en-US" dirty="0" smtClean="0"/>
              <a:t>President Truman vetoed this bill, but Congress passed it over his veto.</a:t>
            </a:r>
          </a:p>
          <a:p>
            <a:r>
              <a:rPr lang="en-US" dirty="0" smtClean="0"/>
              <a:t>The law prohibited closed shops and certain types of strikes.</a:t>
            </a:r>
          </a:p>
          <a:p>
            <a:r>
              <a:rPr lang="en-US" dirty="0" smtClean="0"/>
              <a:t>Union leaders had to take loyalty oaths to prove they weren’t communists; all major unions (except the United Mine Workers and Teamsters) required their members to swear loyalty to the U.S.</a:t>
            </a:r>
            <a:endParaRPr lang="en-US" dirty="0"/>
          </a:p>
        </p:txBody>
      </p:sp>
      <p:pic>
        <p:nvPicPr>
          <p:cNvPr id="4" name="Picture 3" descr="Cartoon showing two well dressed people in chains and another smoking while holding a spiked bat. The text reads &quot;You and the Taft-Hartey Law&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624" y="1447800"/>
            <a:ext cx="3548376" cy="5105400"/>
          </a:xfrm>
          <a:prstGeom prst="rect">
            <a:avLst/>
          </a:prstGeom>
        </p:spPr>
      </p:pic>
    </p:spTree>
    <p:extLst>
      <p:ext uri="{BB962C8B-B14F-4D97-AF65-F5344CB8AC3E}">
        <p14:creationId xmlns:p14="http://schemas.microsoft.com/office/powerpoint/2010/main" val="324544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Election of 1948</a:t>
            </a:r>
            <a:endParaRPr lang="en-US" dirty="0"/>
          </a:p>
        </p:txBody>
      </p:sp>
      <p:sp>
        <p:nvSpPr>
          <p:cNvPr id="3" name="Content Placeholder 2"/>
          <p:cNvSpPr>
            <a:spLocks noGrp="1"/>
          </p:cNvSpPr>
          <p:nvPr>
            <p:ph idx="1"/>
          </p:nvPr>
        </p:nvSpPr>
        <p:spPr>
          <a:xfrm>
            <a:off x="76199" y="1371600"/>
            <a:ext cx="5446073" cy="5486400"/>
          </a:xfrm>
        </p:spPr>
        <p:txBody>
          <a:bodyPr>
            <a:normAutofit fontScale="92500"/>
          </a:bodyPr>
          <a:lstStyle/>
          <a:p>
            <a:r>
              <a:rPr lang="en-US" dirty="0" smtClean="0"/>
              <a:t>Truman (D) vs. Thomas Dewey (R).</a:t>
            </a:r>
          </a:p>
          <a:p>
            <a:r>
              <a:rPr lang="en-US" dirty="0" smtClean="0"/>
              <a:t>Due to Truman’s plan to integrate the armed forces, southern Democrats broke away from the main Democrat Party and formed a third party:  the States’ Rights Democrats, or </a:t>
            </a:r>
            <a:r>
              <a:rPr lang="en-US" dirty="0" err="1" smtClean="0"/>
              <a:t>Dixiecrats</a:t>
            </a:r>
            <a:r>
              <a:rPr lang="en-US" dirty="0" smtClean="0"/>
              <a:t>.</a:t>
            </a:r>
          </a:p>
          <a:p>
            <a:r>
              <a:rPr lang="en-US" dirty="0" smtClean="0"/>
              <a:t>The </a:t>
            </a:r>
            <a:r>
              <a:rPr lang="en-US" dirty="0" err="1" smtClean="0"/>
              <a:t>Dixiecrats</a:t>
            </a:r>
            <a:r>
              <a:rPr lang="en-US" dirty="0" smtClean="0"/>
              <a:t> nominated Strom Thurmond (below left) of South Carolina for president and won six states in the electoral college.</a:t>
            </a:r>
          </a:p>
          <a:p>
            <a:r>
              <a:rPr lang="en-US" dirty="0" smtClean="0"/>
              <a:t>The loss of southern votes was expected to cause Truman to lose the election to Dewey.</a:t>
            </a:r>
          </a:p>
          <a:p>
            <a:endParaRPr lang="en-US" b="1" dirty="0"/>
          </a:p>
        </p:txBody>
      </p:sp>
      <p:pic>
        <p:nvPicPr>
          <p:cNvPr id="4" name="Picture 3" descr="Pin with a photo of Thomas Dewey with the text &quot;For President Thomas E. Dewe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273" y="1371601"/>
            <a:ext cx="1992952" cy="2014537"/>
          </a:xfrm>
          <a:prstGeom prst="rect">
            <a:avLst/>
          </a:prstGeom>
        </p:spPr>
      </p:pic>
      <p:pic>
        <p:nvPicPr>
          <p:cNvPr id="6" name="Picture 5" descr="Photo of Harry Tru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514" y="1371600"/>
            <a:ext cx="1304950" cy="1828800"/>
          </a:xfrm>
          <a:prstGeom prst="rect">
            <a:avLst/>
          </a:prstGeom>
        </p:spPr>
      </p:pic>
    </p:spTree>
    <p:extLst>
      <p:ext uri="{BB962C8B-B14F-4D97-AF65-F5344CB8AC3E}">
        <p14:creationId xmlns:p14="http://schemas.microsoft.com/office/powerpoint/2010/main" val="22040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Dewey Defeats Truman?  Uh, no.</a:t>
            </a:r>
            <a:endParaRPr lang="en-US" b="1" dirty="0"/>
          </a:p>
        </p:txBody>
      </p:sp>
      <p:sp>
        <p:nvSpPr>
          <p:cNvPr id="3" name="Content Placeholder 2" descr="Dewey smiling holding a newspaper with the headline &quot;Dewey Defeats Truman&quot;."/>
          <p:cNvSpPr>
            <a:spLocks noGrp="1"/>
          </p:cNvSpPr>
          <p:nvPr>
            <p:ph idx="1"/>
          </p:nvPr>
        </p:nvSpPr>
        <p:spPr>
          <a:xfrm>
            <a:off x="76200" y="1295400"/>
            <a:ext cx="8991600" cy="1905000"/>
          </a:xfrm>
        </p:spPr>
        <p:txBody>
          <a:bodyPr>
            <a:normAutofit fontScale="85000" lnSpcReduction="20000"/>
          </a:bodyPr>
          <a:lstStyle/>
          <a:p>
            <a:r>
              <a:rPr lang="en-US" b="1" dirty="0" smtClean="0"/>
              <a:t>Early returns on election night in 1948 showed Dewey holding a lead over Truman, and the Chicago </a:t>
            </a:r>
            <a:r>
              <a:rPr lang="en-US" b="1" i="1" dirty="0" smtClean="0"/>
              <a:t>Tribune</a:t>
            </a:r>
            <a:r>
              <a:rPr lang="en-US" b="1" dirty="0" smtClean="0"/>
              <a:t> even ran a “Dewey Defeats Truman” headline in an early edition to scoop the election story ahead of other papers.</a:t>
            </a:r>
          </a:p>
          <a:p>
            <a:r>
              <a:rPr lang="en-US" b="1" dirty="0" smtClean="0"/>
              <a:t>But Truman picked up just enough votes to narrowly defeat Dewey in the end, and was re-elected.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945" y="3124200"/>
            <a:ext cx="6350000" cy="3568700"/>
          </a:xfrm>
          <a:prstGeom prst="rect">
            <a:avLst/>
          </a:prstGeom>
        </p:spPr>
      </p:pic>
    </p:spTree>
    <p:extLst>
      <p:ext uri="{BB962C8B-B14F-4D97-AF65-F5344CB8AC3E}">
        <p14:creationId xmlns:p14="http://schemas.microsoft.com/office/powerpoint/2010/main" val="34404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15112"/>
          </a:xfrm>
        </p:spPr>
        <p:txBody>
          <a:bodyPr>
            <a:normAutofit fontScale="90000"/>
          </a:bodyPr>
          <a:lstStyle/>
          <a:p>
            <a:pPr algn="ctr"/>
            <a:r>
              <a:rPr lang="en-US" dirty="0" smtClean="0"/>
              <a:t>The Cold War Red Scare</a:t>
            </a:r>
            <a:endParaRPr lang="en-US" dirty="0"/>
          </a:p>
        </p:txBody>
      </p:sp>
      <p:sp>
        <p:nvSpPr>
          <p:cNvPr id="3" name="Content Placeholder 2"/>
          <p:cNvSpPr>
            <a:spLocks noGrp="1"/>
          </p:cNvSpPr>
          <p:nvPr>
            <p:ph idx="1"/>
          </p:nvPr>
        </p:nvSpPr>
        <p:spPr>
          <a:xfrm>
            <a:off x="76200" y="1219200"/>
            <a:ext cx="4343400" cy="5562600"/>
          </a:xfrm>
        </p:spPr>
        <p:txBody>
          <a:bodyPr>
            <a:normAutofit fontScale="92500"/>
          </a:bodyPr>
          <a:lstStyle/>
          <a:p>
            <a:r>
              <a:rPr lang="en-US" dirty="0" smtClean="0"/>
              <a:t>Communism had gained strength during the Great Depression – by 1939, there were over 50,000 members of CPUSA (the American Communist Party).</a:t>
            </a:r>
          </a:p>
          <a:p>
            <a:r>
              <a:rPr lang="en-US" dirty="0" smtClean="0"/>
              <a:t>Smith Act, 1940:  made it illegal to belong to any group advocating overthrow of the U.S. government.</a:t>
            </a:r>
          </a:p>
          <a:p>
            <a:r>
              <a:rPr lang="en-US" dirty="0" smtClean="0"/>
              <a:t>After WWII ended in 1945, fear of Soviet aggression and communist spies in U.S. was widespread.</a:t>
            </a:r>
            <a:endParaRPr lang="en-US" dirty="0"/>
          </a:p>
        </p:txBody>
      </p:sp>
      <p:pic>
        <p:nvPicPr>
          <p:cNvPr id="5" name="Picture 4" descr="Political ad showing scared faces with the headline &quot;The Most Serious Threat to Out Nation Today&quot;. An image of the United States mostly filled in with red and has the words &quot;The Red Menance&quot; on 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1676400"/>
            <a:ext cx="4267200" cy="3194012"/>
          </a:xfrm>
          <a:prstGeom prst="rect">
            <a:avLst/>
          </a:prstGeom>
        </p:spPr>
      </p:pic>
    </p:spTree>
    <p:extLst>
      <p:ext uri="{BB962C8B-B14F-4D97-AF65-F5344CB8AC3E}">
        <p14:creationId xmlns:p14="http://schemas.microsoft.com/office/powerpoint/2010/main" val="25893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4572000" cy="609600"/>
          </a:xfrm>
        </p:spPr>
        <p:txBody>
          <a:bodyPr>
            <a:normAutofit fontScale="90000"/>
          </a:bodyPr>
          <a:lstStyle/>
          <a:p>
            <a:pPr algn="ctr"/>
            <a:r>
              <a:rPr lang="en-US" b="1" dirty="0" smtClean="0"/>
              <a:t>Elizabeth Bentley</a:t>
            </a:r>
            <a:endParaRPr lang="en-US" b="1" dirty="0"/>
          </a:p>
        </p:txBody>
      </p:sp>
      <p:sp>
        <p:nvSpPr>
          <p:cNvPr id="3" name="Content Placeholder 2"/>
          <p:cNvSpPr>
            <a:spLocks noGrp="1"/>
          </p:cNvSpPr>
          <p:nvPr>
            <p:ph idx="1"/>
          </p:nvPr>
        </p:nvSpPr>
        <p:spPr>
          <a:xfrm>
            <a:off x="76200" y="1219200"/>
            <a:ext cx="4876800" cy="5486400"/>
          </a:xfrm>
        </p:spPr>
        <p:txBody>
          <a:bodyPr>
            <a:normAutofit fontScale="92500"/>
          </a:bodyPr>
          <a:lstStyle/>
          <a:p>
            <a:r>
              <a:rPr lang="en-US" b="1" dirty="0" smtClean="0"/>
              <a:t>Bentley was an American who spied on the U.S. for the Soviets from 1938 to 1945. </a:t>
            </a:r>
          </a:p>
          <a:p>
            <a:r>
              <a:rPr lang="en-US" b="1" dirty="0" smtClean="0"/>
              <a:t>She defected (changed sides) to the U.S. in 1945.</a:t>
            </a:r>
          </a:p>
          <a:p>
            <a:r>
              <a:rPr lang="en-US" b="1" dirty="0" smtClean="0"/>
              <a:t>She named over 80 Americans as also being spies for the Soviets.</a:t>
            </a:r>
          </a:p>
          <a:p>
            <a:r>
              <a:rPr lang="en-US" b="1" dirty="0" smtClean="0"/>
              <a:t>Many said she was lying, but today we know she was telling the truth about many things, thanks to declassified Soviet documents and the U.S. codebreaking </a:t>
            </a:r>
            <a:r>
              <a:rPr lang="en-US" b="1" i="1" dirty="0" err="1" smtClean="0"/>
              <a:t>Venona</a:t>
            </a:r>
            <a:r>
              <a:rPr lang="en-US" b="1" dirty="0" smtClean="0"/>
              <a:t> project.</a:t>
            </a:r>
            <a:endParaRPr lang="en-US" b="1" dirty="0"/>
          </a:p>
        </p:txBody>
      </p:sp>
      <p:pic>
        <p:nvPicPr>
          <p:cNvPr id="4" name="Picture 3" descr="Headshot of Elizabeth Bentle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685800"/>
            <a:ext cx="3407764" cy="4724400"/>
          </a:xfrm>
          <a:prstGeom prst="rect">
            <a:avLst/>
          </a:prstGeom>
        </p:spPr>
      </p:pic>
    </p:spTree>
    <p:extLst>
      <p:ext uri="{BB962C8B-B14F-4D97-AF65-F5344CB8AC3E}">
        <p14:creationId xmlns:p14="http://schemas.microsoft.com/office/powerpoint/2010/main" val="13105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91312"/>
          </a:xfrm>
        </p:spPr>
        <p:txBody>
          <a:bodyPr>
            <a:noAutofit/>
          </a:bodyPr>
          <a:lstStyle/>
          <a:p>
            <a:pPr algn="ctr"/>
            <a:r>
              <a:rPr lang="en-US" sz="3600" b="1" dirty="0" smtClean="0"/>
              <a:t>Truman’s Federal Employee Loyalty Program </a:t>
            </a:r>
            <a:endParaRPr lang="en-US" sz="3600" b="1" dirty="0"/>
          </a:p>
        </p:txBody>
      </p:sp>
      <p:sp>
        <p:nvSpPr>
          <p:cNvPr id="3" name="Content Placeholder 2"/>
          <p:cNvSpPr>
            <a:spLocks noGrp="1"/>
          </p:cNvSpPr>
          <p:nvPr>
            <p:ph idx="1"/>
          </p:nvPr>
        </p:nvSpPr>
        <p:spPr>
          <a:xfrm>
            <a:off x="76200" y="1371600"/>
            <a:ext cx="5029200" cy="5410200"/>
          </a:xfrm>
        </p:spPr>
        <p:txBody>
          <a:bodyPr>
            <a:normAutofit fontScale="92500"/>
          </a:bodyPr>
          <a:lstStyle/>
          <a:p>
            <a:r>
              <a:rPr lang="en-US" b="1" dirty="0" smtClean="0"/>
              <a:t>In 1947, President Truman issued an executive order that created the Federal Employee Loyalty Program.</a:t>
            </a:r>
          </a:p>
          <a:p>
            <a:r>
              <a:rPr lang="en-US" b="1" dirty="0" smtClean="0"/>
              <a:t>This program had the FBI (led by staunch anti-communist J. Edgar Hoover) investigate federal government employees to see if they were communists or disloyal to the U.S. in any way.</a:t>
            </a:r>
          </a:p>
          <a:p>
            <a:r>
              <a:rPr lang="en-US" b="1" dirty="0" smtClean="0"/>
              <a:t>If the FBI found evidence of disloyalty, the employees were fired.</a:t>
            </a:r>
            <a:endParaRPr lang="en-US" b="1" dirty="0"/>
          </a:p>
        </p:txBody>
      </p:sp>
      <p:pic>
        <p:nvPicPr>
          <p:cNvPr id="5" name="Picture 4" descr="Photo of Truman holding a paper in his hands and looking at the camer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76400"/>
            <a:ext cx="2717449" cy="3429000"/>
          </a:xfrm>
          <a:prstGeom prst="rect">
            <a:avLst/>
          </a:prstGeom>
        </p:spPr>
      </p:pic>
    </p:spTree>
    <p:extLst>
      <p:ext uri="{BB962C8B-B14F-4D97-AF65-F5344CB8AC3E}">
        <p14:creationId xmlns:p14="http://schemas.microsoft.com/office/powerpoint/2010/main" val="89596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352800" cy="591312"/>
          </a:xfrm>
        </p:spPr>
        <p:txBody>
          <a:bodyPr>
            <a:normAutofit fontScale="90000"/>
          </a:bodyPr>
          <a:lstStyle/>
          <a:p>
            <a:pPr algn="ctr"/>
            <a:r>
              <a:rPr lang="en-US" b="1" dirty="0" smtClean="0"/>
              <a:t>HUAC!</a:t>
            </a:r>
            <a:endParaRPr lang="en-US" b="1" dirty="0"/>
          </a:p>
        </p:txBody>
      </p:sp>
      <p:sp>
        <p:nvSpPr>
          <p:cNvPr id="3" name="Content Placeholder 2"/>
          <p:cNvSpPr>
            <a:spLocks noGrp="1"/>
          </p:cNvSpPr>
          <p:nvPr>
            <p:ph idx="1"/>
          </p:nvPr>
        </p:nvSpPr>
        <p:spPr>
          <a:xfrm>
            <a:off x="76200" y="1371600"/>
            <a:ext cx="4572000" cy="5410200"/>
          </a:xfrm>
        </p:spPr>
        <p:txBody>
          <a:bodyPr>
            <a:normAutofit fontScale="92500" lnSpcReduction="10000"/>
          </a:bodyPr>
          <a:lstStyle/>
          <a:p>
            <a:r>
              <a:rPr lang="en-US" b="1" dirty="0" smtClean="0"/>
              <a:t>The House Committee on Un-American Activities (HUAC) was created in 1938 to investigate the Ku Klux Klan and Nazi activities in the U.S.</a:t>
            </a:r>
          </a:p>
          <a:p>
            <a:r>
              <a:rPr lang="en-US" b="1" dirty="0" smtClean="0"/>
              <a:t>After WWII, HUAC’s focus shifted to investigating communists in the U.S. </a:t>
            </a:r>
          </a:p>
          <a:p>
            <a:r>
              <a:rPr lang="en-US" b="1" dirty="0" smtClean="0"/>
              <a:t>A leading member of HUAC was a young U.S. representative named Richard Nixon, who became famous as an anti-communist “red hunter.”</a:t>
            </a:r>
            <a:endParaRPr lang="en-US" b="1" dirty="0"/>
          </a:p>
        </p:txBody>
      </p:sp>
      <p:pic>
        <p:nvPicPr>
          <p:cNvPr id="5" name="Picture 4" descr="Photo of Nixon holding a newspaper up.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524000"/>
            <a:ext cx="3581400" cy="3581400"/>
          </a:xfrm>
          <a:prstGeom prst="rect">
            <a:avLst/>
          </a:prstGeom>
        </p:spPr>
      </p:pic>
    </p:spTree>
    <p:extLst>
      <p:ext uri="{BB962C8B-B14F-4D97-AF65-F5344CB8AC3E}">
        <p14:creationId xmlns:p14="http://schemas.microsoft.com/office/powerpoint/2010/main" val="40683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Making of an Anti-Communist</a:t>
            </a:r>
            <a:endParaRPr lang="en-US" b="1" dirty="0"/>
          </a:p>
        </p:txBody>
      </p:sp>
      <p:sp>
        <p:nvSpPr>
          <p:cNvPr id="3" name="Content Placeholder 2"/>
          <p:cNvSpPr>
            <a:spLocks noGrp="1"/>
          </p:cNvSpPr>
          <p:nvPr>
            <p:ph idx="1"/>
          </p:nvPr>
        </p:nvSpPr>
        <p:spPr>
          <a:xfrm>
            <a:off x="76200" y="1371600"/>
            <a:ext cx="6553200" cy="5334000"/>
          </a:xfrm>
        </p:spPr>
        <p:txBody>
          <a:bodyPr>
            <a:normAutofit fontScale="92500" lnSpcReduction="20000"/>
          </a:bodyPr>
          <a:lstStyle/>
          <a:p>
            <a:r>
              <a:rPr lang="en-US" b="1" dirty="0" smtClean="0"/>
              <a:t>In 1946, the president of the Screen Actors Guild was negotiating a labor strike in Hollywood and was threatened by communists in the labor union, who said they’d disfigure his face so he could never get work as a leading-man actor again.</a:t>
            </a:r>
          </a:p>
          <a:p>
            <a:r>
              <a:rPr lang="en-US" b="1" dirty="0" smtClean="0"/>
              <a:t>A Democrat, he later read </a:t>
            </a:r>
            <a:r>
              <a:rPr lang="en-US" b="1" i="1" dirty="0" smtClean="0"/>
              <a:t>Witness</a:t>
            </a:r>
            <a:r>
              <a:rPr lang="en-US" b="1" dirty="0" smtClean="0"/>
              <a:t> by confessed former communist Whittaker Chambers, switched to the Republican Party, became a politician, and devoted his career to the fight against communist totalitarianism.</a:t>
            </a:r>
          </a:p>
          <a:p>
            <a:r>
              <a:rPr lang="en-US" b="1" dirty="0" smtClean="0"/>
              <a:t>Who was he?</a:t>
            </a:r>
          </a:p>
          <a:p>
            <a:r>
              <a:rPr lang="en-US" b="1" dirty="0" smtClean="0"/>
              <a:t>Ronald Reagan, who would be elected president in 1980 and play a decisive role in the U.S. winning the Cold War.</a:t>
            </a:r>
            <a:endParaRPr lang="en-US" b="1" dirty="0"/>
          </a:p>
        </p:txBody>
      </p:sp>
      <p:pic>
        <p:nvPicPr>
          <p:cNvPr id="4" name="Picture 3" descr="Photo of young Ronald Reagan smiling and looking away from the camer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399309"/>
            <a:ext cx="2212468" cy="2943707"/>
          </a:xfrm>
          <a:prstGeom prst="rect">
            <a:avLst/>
          </a:prstGeom>
        </p:spPr>
      </p:pic>
    </p:spTree>
    <p:extLst>
      <p:ext uri="{BB962C8B-B14F-4D97-AF65-F5344CB8AC3E}">
        <p14:creationId xmlns:p14="http://schemas.microsoft.com/office/powerpoint/2010/main" val="30360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Hollywood Ten</a:t>
            </a:r>
            <a:endParaRPr lang="en-US" b="1" dirty="0"/>
          </a:p>
        </p:txBody>
      </p:sp>
      <p:sp>
        <p:nvSpPr>
          <p:cNvPr id="3" name="Content Placeholder 2"/>
          <p:cNvSpPr>
            <a:spLocks noGrp="1"/>
          </p:cNvSpPr>
          <p:nvPr>
            <p:ph idx="1"/>
          </p:nvPr>
        </p:nvSpPr>
        <p:spPr>
          <a:xfrm>
            <a:off x="76200" y="1295400"/>
            <a:ext cx="6705600" cy="5486400"/>
          </a:xfrm>
        </p:spPr>
        <p:txBody>
          <a:bodyPr>
            <a:normAutofit fontScale="92500" lnSpcReduction="20000"/>
          </a:bodyPr>
          <a:lstStyle/>
          <a:p>
            <a:r>
              <a:rPr lang="en-US" b="1" dirty="0" smtClean="0"/>
              <a:t>In 1947, HUAC’s investigation of communists in the movie industry led to 10 movie directors, writers, &amp; producers being boycotted by the studios after they refused to answer HUAC’s question:  “Are you now, or have you ever been, a communist?”</a:t>
            </a:r>
          </a:p>
          <a:p>
            <a:r>
              <a:rPr lang="en-US" b="1" dirty="0" smtClean="0"/>
              <a:t>They were also cited for contempt of Congress.</a:t>
            </a:r>
          </a:p>
          <a:p>
            <a:pPr lvl="1"/>
            <a:r>
              <a:rPr lang="en-US" b="1" dirty="0" smtClean="0"/>
              <a:t>Later, Hollywood Ten screenwriter Dalton Trumbo admitted to having been a communist, and screenwriter Lester Cole admitted in 1981 that all of the Hollywood Ten were actually communists.</a:t>
            </a:r>
          </a:p>
          <a:p>
            <a:r>
              <a:rPr lang="en-US" b="1" dirty="0" smtClean="0"/>
              <a:t>Eventually, over 300 Hollywood figures were blacklisted by the studios – this meant that the studios wouldn’t hire them to work, except occasionally under false names.</a:t>
            </a:r>
            <a:endParaRPr lang="en-US" b="1" dirty="0"/>
          </a:p>
        </p:txBody>
      </p:sp>
      <p:pic>
        <p:nvPicPr>
          <p:cNvPr id="4" name="Picture 3" descr="Photo of the Hollywood Ten on a staircas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524" y="1447800"/>
            <a:ext cx="2171700" cy="1828800"/>
          </a:xfrm>
          <a:prstGeom prst="rect">
            <a:avLst/>
          </a:prstGeom>
        </p:spPr>
      </p:pic>
    </p:spTree>
    <p:extLst>
      <p:ext uri="{BB962C8B-B14F-4D97-AF65-F5344CB8AC3E}">
        <p14:creationId xmlns:p14="http://schemas.microsoft.com/office/powerpoint/2010/main" val="28265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4648200" cy="591312"/>
          </a:xfrm>
        </p:spPr>
        <p:txBody>
          <a:bodyPr>
            <a:normAutofit fontScale="90000"/>
          </a:bodyPr>
          <a:lstStyle/>
          <a:p>
            <a:pPr algn="ctr"/>
            <a:r>
              <a:rPr lang="en-US" b="1" dirty="0" smtClean="0"/>
              <a:t>The Cold War</a:t>
            </a:r>
            <a:endParaRPr lang="en-US" b="1" dirty="0"/>
          </a:p>
        </p:txBody>
      </p:sp>
      <p:sp>
        <p:nvSpPr>
          <p:cNvPr id="3" name="Content Placeholder 2"/>
          <p:cNvSpPr>
            <a:spLocks noGrp="1"/>
          </p:cNvSpPr>
          <p:nvPr>
            <p:ph idx="1"/>
          </p:nvPr>
        </p:nvSpPr>
        <p:spPr>
          <a:xfrm>
            <a:off x="76200" y="1295400"/>
            <a:ext cx="6172200" cy="5486400"/>
          </a:xfrm>
        </p:spPr>
        <p:txBody>
          <a:bodyPr>
            <a:normAutofit fontScale="92500"/>
          </a:bodyPr>
          <a:lstStyle/>
          <a:p>
            <a:pPr lvl="0">
              <a:buClr>
                <a:srgbClr val="0BD0D9"/>
              </a:buClr>
            </a:pPr>
            <a:r>
              <a:rPr lang="en-US" b="1" dirty="0" smtClean="0"/>
              <a:t>The Cold War was </a:t>
            </a:r>
            <a:r>
              <a:rPr lang="en-US" b="1" dirty="0">
                <a:solidFill>
                  <a:prstClr val="black"/>
                </a:solidFill>
              </a:rPr>
              <a:t>a period of political tension between the U.S. and USSR following WWII and continuing until the fall of Communism in the USSR at the end of the 1980s.</a:t>
            </a:r>
          </a:p>
          <a:p>
            <a:r>
              <a:rPr lang="en-US" b="1" dirty="0" smtClean="0"/>
              <a:t>Starting &amp; ending dates of the Cold War vary by source:  some say it started immediately after WWII in 1945; others say it didn’t really begin until the USSR got its first atom bomb in 1949; some say it ended when the Berlin Wall came down in 1989; others say it ended when the USSR fell in 1991.</a:t>
            </a:r>
            <a:endParaRPr lang="en-US" b="1" dirty="0"/>
          </a:p>
        </p:txBody>
      </p:sp>
      <p:pic>
        <p:nvPicPr>
          <p:cNvPr id="5" name="Picture 4" descr="Shows comic-book style images of President Kennedy and Soveit leader in front of the American and Russian Flag. " title="Cold War CNN Series Pos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290637"/>
            <a:ext cx="2504904" cy="3433763"/>
          </a:xfrm>
          <a:prstGeom prst="rect">
            <a:avLst/>
          </a:prstGeom>
        </p:spPr>
      </p:pic>
    </p:spTree>
    <p:extLst>
      <p:ext uri="{BB962C8B-B14F-4D97-AF65-F5344CB8AC3E}">
        <p14:creationId xmlns:p14="http://schemas.microsoft.com/office/powerpoint/2010/main" val="6419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343400" cy="609600"/>
          </a:xfrm>
        </p:spPr>
        <p:txBody>
          <a:bodyPr>
            <a:normAutofit/>
          </a:bodyPr>
          <a:lstStyle/>
          <a:p>
            <a:pPr algn="ctr"/>
            <a:r>
              <a:rPr lang="en-US" sz="3600" b="1" dirty="0" smtClean="0"/>
              <a:t>Hollywood Patriotism</a:t>
            </a:r>
            <a:endParaRPr lang="en-US" sz="3600" b="1" dirty="0"/>
          </a:p>
        </p:txBody>
      </p:sp>
      <p:sp>
        <p:nvSpPr>
          <p:cNvPr id="3" name="Content Placeholder 2"/>
          <p:cNvSpPr>
            <a:spLocks noGrp="1"/>
          </p:cNvSpPr>
          <p:nvPr>
            <p:ph idx="1"/>
          </p:nvPr>
        </p:nvSpPr>
        <p:spPr>
          <a:xfrm>
            <a:off x="76200" y="1295400"/>
            <a:ext cx="4648200" cy="5486400"/>
          </a:xfrm>
        </p:spPr>
        <p:txBody>
          <a:bodyPr>
            <a:normAutofit fontScale="92500" lnSpcReduction="20000"/>
          </a:bodyPr>
          <a:lstStyle/>
          <a:p>
            <a:r>
              <a:rPr lang="en-US" sz="2800" b="1" dirty="0" smtClean="0"/>
              <a:t>To show the public that it really was patriotic and not a haven for communists, Hollywood studios made anti-communist movies like </a:t>
            </a:r>
            <a:r>
              <a:rPr lang="en-US" sz="2800" b="1" i="1" dirty="0" smtClean="0"/>
              <a:t>The Red Menace </a:t>
            </a:r>
            <a:r>
              <a:rPr lang="en-US" sz="2800" b="1" dirty="0" smtClean="0"/>
              <a:t>and </a:t>
            </a:r>
            <a:r>
              <a:rPr lang="en-US" sz="2800" b="1" i="1" dirty="0" smtClean="0"/>
              <a:t>Big Jim McLain</a:t>
            </a:r>
            <a:r>
              <a:rPr lang="en-US" sz="2800" b="1" dirty="0" smtClean="0"/>
              <a:t> (which starred John Wayne).</a:t>
            </a:r>
          </a:p>
          <a:p>
            <a:r>
              <a:rPr lang="en-US" sz="2800" b="1" dirty="0" smtClean="0"/>
              <a:t>Science fiction movies also often had anti-communist Cold War themes, such as </a:t>
            </a:r>
            <a:r>
              <a:rPr lang="en-US" sz="2800" b="1" i="1" dirty="0" smtClean="0"/>
              <a:t>Invasion of the Body Snatchers</a:t>
            </a:r>
            <a:r>
              <a:rPr lang="en-US" sz="2800" b="1" dirty="0" smtClean="0"/>
              <a:t> and </a:t>
            </a:r>
            <a:r>
              <a:rPr lang="en-US" sz="2800" b="1" i="1" dirty="0" smtClean="0"/>
              <a:t>The Thing From Another World.</a:t>
            </a:r>
            <a:endParaRPr lang="en-US" sz="2800" b="1" dirty="0"/>
          </a:p>
        </p:txBody>
      </p:sp>
      <p:pic>
        <p:nvPicPr>
          <p:cNvPr id="5" name="Picture 4" descr="Movie poster for John Wayne's &quot;Big Jim McLain&quo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219200"/>
            <a:ext cx="3298934" cy="5181600"/>
          </a:xfrm>
          <a:prstGeom prst="rect">
            <a:avLst/>
          </a:prstGeom>
        </p:spPr>
      </p:pic>
    </p:spTree>
    <p:extLst>
      <p:ext uri="{BB962C8B-B14F-4D97-AF65-F5344CB8AC3E}">
        <p14:creationId xmlns:p14="http://schemas.microsoft.com/office/powerpoint/2010/main" val="23613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Alger Hiss</a:t>
            </a:r>
            <a:endParaRPr lang="en-US" b="1" dirty="0"/>
          </a:p>
        </p:txBody>
      </p:sp>
      <p:sp>
        <p:nvSpPr>
          <p:cNvPr id="3" name="Content Placeholder 2"/>
          <p:cNvSpPr>
            <a:spLocks noGrp="1"/>
          </p:cNvSpPr>
          <p:nvPr>
            <p:ph idx="1"/>
          </p:nvPr>
        </p:nvSpPr>
        <p:spPr>
          <a:xfrm>
            <a:off x="457200" y="1935480"/>
            <a:ext cx="4191000" cy="4389120"/>
          </a:xfrm>
        </p:spPr>
        <p:txBody>
          <a:bodyPr>
            <a:normAutofit fontScale="92500" lnSpcReduction="10000"/>
          </a:bodyPr>
          <a:lstStyle/>
          <a:p>
            <a:r>
              <a:rPr lang="en-US" b="1" dirty="0" smtClean="0"/>
              <a:t>Alger Hiss worked for the State Department in WWII &amp; advised FDR at the Yalta Conference.</a:t>
            </a:r>
          </a:p>
          <a:p>
            <a:r>
              <a:rPr lang="en-US" b="1" dirty="0" smtClean="0"/>
              <a:t>HUAC charged Hiss with being a Soviet spy in 1946, based on information from former communist Whittaker Chambers.</a:t>
            </a:r>
          </a:p>
          <a:p>
            <a:r>
              <a:rPr lang="en-US" b="1" dirty="0" smtClean="0"/>
              <a:t>Hiss denied being a spy and later sued Chambers for slander.</a:t>
            </a:r>
          </a:p>
          <a:p>
            <a:pPr marL="0" indent="0">
              <a:buNone/>
            </a:pPr>
            <a:endParaRPr lang="en-US" b="1" dirty="0"/>
          </a:p>
        </p:txBody>
      </p:sp>
      <p:pic>
        <p:nvPicPr>
          <p:cNvPr id="4" name="Picture 3" descr="Photo of Alger Hiss speaking into a microphon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81200"/>
            <a:ext cx="3456825" cy="4350327"/>
          </a:xfrm>
          <a:prstGeom prst="rect">
            <a:avLst/>
          </a:prstGeom>
        </p:spPr>
      </p:pic>
    </p:spTree>
    <p:extLst>
      <p:ext uri="{BB962C8B-B14F-4D97-AF65-F5344CB8AC3E}">
        <p14:creationId xmlns:p14="http://schemas.microsoft.com/office/powerpoint/2010/main" val="4001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Hiss vs. Chambers</a:t>
            </a:r>
            <a:endParaRPr lang="en-US" b="1" dirty="0"/>
          </a:p>
        </p:txBody>
      </p:sp>
      <p:sp>
        <p:nvSpPr>
          <p:cNvPr id="3" name="Content Placeholder 2"/>
          <p:cNvSpPr>
            <a:spLocks noGrp="1"/>
          </p:cNvSpPr>
          <p:nvPr>
            <p:ph idx="1"/>
          </p:nvPr>
        </p:nvSpPr>
        <p:spPr>
          <a:xfrm>
            <a:off x="76200" y="1295400"/>
            <a:ext cx="8991600" cy="2590800"/>
          </a:xfrm>
        </p:spPr>
        <p:txBody>
          <a:bodyPr>
            <a:normAutofit fontScale="92500" lnSpcReduction="20000"/>
          </a:bodyPr>
          <a:lstStyle/>
          <a:p>
            <a:r>
              <a:rPr lang="en-US" b="1" dirty="0" smtClean="0"/>
              <a:t>During the slander lawsuit, Chambers produced new evidence (the “Pumpkin Papers”) that Hiss knew him and was a spy.</a:t>
            </a:r>
          </a:p>
          <a:p>
            <a:r>
              <a:rPr lang="en-US" b="1" dirty="0" smtClean="0"/>
              <a:t>The federal government then charged Hiss with perjury (he’d stated under oath to HUAC that he did NOT know Chambers).</a:t>
            </a:r>
          </a:p>
          <a:p>
            <a:r>
              <a:rPr lang="en-US" b="1" dirty="0" smtClean="0"/>
              <a:t>On June 25, 1950, Hiss was found guilty on 2 counts of perjury &amp; sentenced to 5 years in prison.</a:t>
            </a:r>
            <a:endParaRPr lang="en-US" b="1" dirty="0"/>
          </a:p>
        </p:txBody>
      </p:sp>
      <p:pic>
        <p:nvPicPr>
          <p:cNvPr id="4" name="Picture 3" descr="Photo of Alger Hiss speaking into a micropho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886200"/>
            <a:ext cx="1824054" cy="2295525"/>
          </a:xfrm>
          <a:prstGeom prst="rect">
            <a:avLst/>
          </a:prstGeom>
        </p:spPr>
      </p:pic>
      <p:pic>
        <p:nvPicPr>
          <p:cNvPr id="5" name="Picture 4" descr="Photo of Chambers looking away from the camer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886200"/>
            <a:ext cx="1676524" cy="2288454"/>
          </a:xfrm>
          <a:prstGeom prst="rect">
            <a:avLst/>
          </a:prstGeom>
        </p:spPr>
      </p:pic>
    </p:spTree>
    <p:extLst>
      <p:ext uri="{BB962C8B-B14F-4D97-AF65-F5344CB8AC3E}">
        <p14:creationId xmlns:p14="http://schemas.microsoft.com/office/powerpoint/2010/main" val="27431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dirty="0" smtClean="0"/>
              <a:t>Hiss’s Defenders</a:t>
            </a:r>
            <a:endParaRPr lang="en-US" dirty="0"/>
          </a:p>
        </p:txBody>
      </p:sp>
      <p:sp>
        <p:nvSpPr>
          <p:cNvPr id="3" name="Content Placeholder 2"/>
          <p:cNvSpPr>
            <a:spLocks noGrp="1"/>
          </p:cNvSpPr>
          <p:nvPr>
            <p:ph idx="1"/>
          </p:nvPr>
        </p:nvSpPr>
        <p:spPr>
          <a:xfrm>
            <a:off x="76200" y="1219200"/>
            <a:ext cx="5410200" cy="5486400"/>
          </a:xfrm>
        </p:spPr>
        <p:txBody>
          <a:bodyPr>
            <a:normAutofit fontScale="92500" lnSpcReduction="20000"/>
          </a:bodyPr>
          <a:lstStyle/>
          <a:p>
            <a:r>
              <a:rPr lang="en-US" dirty="0" smtClean="0"/>
              <a:t>Early in WWII, Chambers had reported to Adolf </a:t>
            </a:r>
            <a:r>
              <a:rPr lang="en-US" dirty="0" err="1" smtClean="0"/>
              <a:t>Berle</a:t>
            </a:r>
            <a:r>
              <a:rPr lang="en-US" dirty="0" smtClean="0"/>
              <a:t> (FDR’s assistant secretary of state) that both Alger Hiss and his brother, Donald Hiss – who both worked at the State Dept. – were really Soviet spies.</a:t>
            </a:r>
          </a:p>
          <a:p>
            <a:r>
              <a:rPr lang="en-US" dirty="0" err="1" smtClean="0"/>
              <a:t>Berle</a:t>
            </a:r>
            <a:r>
              <a:rPr lang="en-US" dirty="0" smtClean="0"/>
              <a:t> reported this to FDR, but FDR – who liked the Hiss brothers – refused to believe him.  </a:t>
            </a:r>
            <a:r>
              <a:rPr lang="en-US" dirty="0" err="1" smtClean="0"/>
              <a:t>Berle</a:t>
            </a:r>
            <a:r>
              <a:rPr lang="en-US" dirty="0" smtClean="0"/>
              <a:t> later told Dean Acheson, who also blew him off.</a:t>
            </a:r>
          </a:p>
          <a:p>
            <a:r>
              <a:rPr lang="en-US" dirty="0" smtClean="0"/>
              <a:t>Hiss’s defenders often pointed out that Hiss couldn’t be guilty because he came from an elite family &amp; went to Harvard Law School.</a:t>
            </a:r>
          </a:p>
          <a:p>
            <a:r>
              <a:rPr lang="en-US" dirty="0" smtClean="0"/>
              <a:t>They dismissed Chambers as being fat, sweaty, and having bad teeth!</a:t>
            </a:r>
            <a:endParaRPr lang="en-US" dirty="0"/>
          </a:p>
        </p:txBody>
      </p:sp>
      <p:pic>
        <p:nvPicPr>
          <p:cNvPr id="4" name="Picture 3" descr="Photo of Fraklin Roosevel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86399" y="1295400"/>
            <a:ext cx="3366957" cy="3962400"/>
          </a:xfrm>
          <a:prstGeom prst="rect">
            <a:avLst/>
          </a:prstGeom>
        </p:spPr>
      </p:pic>
    </p:spTree>
    <p:extLst>
      <p:ext uri="{BB962C8B-B14F-4D97-AF65-F5344CB8AC3E}">
        <p14:creationId xmlns:p14="http://schemas.microsoft.com/office/powerpoint/2010/main" val="37791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pPr algn="ctr"/>
            <a:r>
              <a:rPr lang="en-US" dirty="0" smtClean="0"/>
              <a:t>Chambers’ Critics</a:t>
            </a:r>
            <a:endParaRPr lang="en-US" dirty="0"/>
          </a:p>
        </p:txBody>
      </p:sp>
      <p:sp>
        <p:nvSpPr>
          <p:cNvPr id="3" name="Content Placeholder 2"/>
          <p:cNvSpPr>
            <a:spLocks noGrp="1"/>
          </p:cNvSpPr>
          <p:nvPr>
            <p:ph idx="1"/>
          </p:nvPr>
        </p:nvSpPr>
        <p:spPr>
          <a:xfrm>
            <a:off x="76200" y="1143000"/>
            <a:ext cx="7239000" cy="5638800"/>
          </a:xfrm>
        </p:spPr>
        <p:txBody>
          <a:bodyPr>
            <a:normAutofit fontScale="92500" lnSpcReduction="20000"/>
          </a:bodyPr>
          <a:lstStyle/>
          <a:p>
            <a:r>
              <a:rPr lang="en-US" dirty="0" smtClean="0"/>
              <a:t>Besides calling him a fat, sweaty guy with bad teeth, Chambers’ critics also accused him of being a closet homosexual – Hiss called Chambers a “queer” four times in his written response to HUAC!</a:t>
            </a:r>
          </a:p>
          <a:p>
            <a:r>
              <a:rPr lang="en-US" dirty="0" smtClean="0"/>
              <a:t>It’s uncertain whether Chambers was gay, but a common accusation during the Red Scare by accused communists was to say that anti-communists were homosexuals.  Several leading anti-communists:  Chambers, Roy Cohn, Senator Joe McCarthy, FBI Director Hoover – were accused of being gay and/or cross-dressers.</a:t>
            </a:r>
          </a:p>
          <a:p>
            <a:pPr lvl="1"/>
            <a:r>
              <a:rPr lang="en-US" dirty="0" smtClean="0"/>
              <a:t>This actually worked in both directions:  McCarthy &amp; Cohn (who really was gay) reportedly had many government employees fired for being gay – this was called “the lavender scare.”</a:t>
            </a:r>
          </a:p>
          <a:p>
            <a:r>
              <a:rPr lang="en-US" dirty="0" smtClean="0"/>
              <a:t>In the case of Chambers, there was even a plan to claim that his brother had committed suicide due to a homosexual affair between them!</a:t>
            </a:r>
            <a:endParaRPr lang="en-US" dirty="0"/>
          </a:p>
        </p:txBody>
      </p:sp>
      <p:pic>
        <p:nvPicPr>
          <p:cNvPr id="4" name="Picture 3" descr="Cartoon of Chambe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838200"/>
            <a:ext cx="1488281" cy="1905000"/>
          </a:xfrm>
          <a:prstGeom prst="rect">
            <a:avLst/>
          </a:prstGeom>
        </p:spPr>
      </p:pic>
    </p:spTree>
    <p:extLst>
      <p:ext uri="{BB962C8B-B14F-4D97-AF65-F5344CB8AC3E}">
        <p14:creationId xmlns:p14="http://schemas.microsoft.com/office/powerpoint/2010/main" val="263983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419600" cy="591312"/>
          </a:xfrm>
        </p:spPr>
        <p:txBody>
          <a:bodyPr>
            <a:normAutofit fontScale="90000"/>
          </a:bodyPr>
          <a:lstStyle/>
          <a:p>
            <a:pPr algn="ctr"/>
            <a:r>
              <a:rPr lang="en-US" dirty="0" smtClean="0"/>
              <a:t>Aftermath</a:t>
            </a:r>
            <a:endParaRPr lang="en-US" dirty="0"/>
          </a:p>
        </p:txBody>
      </p:sp>
      <p:sp>
        <p:nvSpPr>
          <p:cNvPr id="3" name="Content Placeholder 2"/>
          <p:cNvSpPr>
            <a:spLocks noGrp="1"/>
          </p:cNvSpPr>
          <p:nvPr>
            <p:ph idx="1"/>
          </p:nvPr>
        </p:nvSpPr>
        <p:spPr>
          <a:xfrm>
            <a:off x="76200" y="1371600"/>
            <a:ext cx="5334000" cy="5334000"/>
          </a:xfrm>
        </p:spPr>
        <p:txBody>
          <a:bodyPr>
            <a:normAutofit lnSpcReduction="10000"/>
          </a:bodyPr>
          <a:lstStyle/>
          <a:p>
            <a:r>
              <a:rPr lang="en-US" dirty="0" smtClean="0"/>
              <a:t>Many critics claimed Hiss was really innocent and that Chambers was a liar who’d made up the story out of jealousy, etc.</a:t>
            </a:r>
          </a:p>
          <a:p>
            <a:r>
              <a:rPr lang="en-US" dirty="0" smtClean="0"/>
              <a:t>Hiss became a celebrity after his prison time ended, appearing as a regular guest lecturer at colleges; Bard College even established the “Alger Hiss Chair of Social Studies” in his honor.</a:t>
            </a:r>
          </a:p>
          <a:p>
            <a:r>
              <a:rPr lang="en-US" dirty="0" smtClean="0"/>
              <a:t>Chambers’ book, </a:t>
            </a:r>
            <a:r>
              <a:rPr lang="en-US" i="1" dirty="0" smtClean="0"/>
              <a:t>Witness,</a:t>
            </a:r>
            <a:r>
              <a:rPr lang="en-US" dirty="0" smtClean="0"/>
              <a:t> was a huge best-seller, but he later died in obscurity.</a:t>
            </a:r>
            <a:endParaRPr lang="en-US" dirty="0"/>
          </a:p>
        </p:txBody>
      </p:sp>
      <p:pic>
        <p:nvPicPr>
          <p:cNvPr id="4" name="Picture 3" descr="Photo of Hiss walking out of court with the title &quot;Alger Hiss, Spy or Victim?&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00200"/>
            <a:ext cx="3411734" cy="4343400"/>
          </a:xfrm>
          <a:prstGeom prst="rect">
            <a:avLst/>
          </a:prstGeom>
        </p:spPr>
      </p:pic>
    </p:spTree>
    <p:extLst>
      <p:ext uri="{BB962C8B-B14F-4D97-AF65-F5344CB8AC3E}">
        <p14:creationId xmlns:p14="http://schemas.microsoft.com/office/powerpoint/2010/main" val="1505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029200" cy="1143000"/>
          </a:xfrm>
        </p:spPr>
        <p:txBody>
          <a:bodyPr>
            <a:normAutofit fontScale="90000"/>
          </a:bodyPr>
          <a:lstStyle/>
          <a:p>
            <a:pPr algn="ctr"/>
            <a:r>
              <a:rPr lang="en-US" b="1" dirty="0" smtClean="0"/>
              <a:t>Who told the truth?</a:t>
            </a:r>
            <a:endParaRPr lang="en-US" b="1" dirty="0"/>
          </a:p>
        </p:txBody>
      </p:sp>
      <p:sp>
        <p:nvSpPr>
          <p:cNvPr id="3" name="Content Placeholder 2"/>
          <p:cNvSpPr>
            <a:spLocks noGrp="1"/>
          </p:cNvSpPr>
          <p:nvPr>
            <p:ph idx="1"/>
          </p:nvPr>
        </p:nvSpPr>
        <p:spPr>
          <a:xfrm>
            <a:off x="457200" y="1935480"/>
            <a:ext cx="4191000" cy="4389120"/>
          </a:xfrm>
        </p:spPr>
        <p:txBody>
          <a:bodyPr>
            <a:normAutofit fontScale="92500"/>
          </a:bodyPr>
          <a:lstStyle/>
          <a:p>
            <a:r>
              <a:rPr lang="en-US" b="1" dirty="0" smtClean="0"/>
              <a:t>Hiss denied to his dying day having ever been a communist or a spy.</a:t>
            </a:r>
          </a:p>
          <a:p>
            <a:r>
              <a:rPr lang="en-US" b="1" dirty="0" smtClean="0"/>
              <a:t>But on July 11, 1995, the </a:t>
            </a:r>
            <a:r>
              <a:rPr lang="en-US" b="1" i="1" dirty="0" err="1" smtClean="0"/>
              <a:t>Venona</a:t>
            </a:r>
            <a:r>
              <a:rPr lang="en-US" b="1" dirty="0" smtClean="0"/>
              <a:t> project’s files were unsealed – along with declassified Soviet documents, these proved that Hiss really WAS a Soviet spy – so Chambers had told the truth.</a:t>
            </a:r>
            <a:endParaRPr lang="en-US" b="1" dirty="0"/>
          </a:p>
        </p:txBody>
      </p:sp>
      <p:pic>
        <p:nvPicPr>
          <p:cNvPr id="4" name="Picture 3" descr="Photo of Cha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00200"/>
            <a:ext cx="2952429" cy="4030065"/>
          </a:xfrm>
          <a:prstGeom prst="rect">
            <a:avLst/>
          </a:prstGeom>
        </p:spPr>
      </p:pic>
    </p:spTree>
    <p:extLst>
      <p:ext uri="{BB962C8B-B14F-4D97-AF65-F5344CB8AC3E}">
        <p14:creationId xmlns:p14="http://schemas.microsoft.com/office/powerpoint/2010/main" val="13582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495800" cy="609600"/>
          </a:xfrm>
        </p:spPr>
        <p:txBody>
          <a:bodyPr>
            <a:normAutofit fontScale="90000"/>
          </a:bodyPr>
          <a:lstStyle/>
          <a:p>
            <a:pPr algn="ctr"/>
            <a:r>
              <a:rPr lang="en-US" b="1" dirty="0" smtClean="0"/>
              <a:t>1949</a:t>
            </a:r>
            <a:endParaRPr lang="en-US" b="1" dirty="0"/>
          </a:p>
        </p:txBody>
      </p:sp>
      <p:sp>
        <p:nvSpPr>
          <p:cNvPr id="3" name="Content Placeholder 2"/>
          <p:cNvSpPr>
            <a:spLocks noGrp="1"/>
          </p:cNvSpPr>
          <p:nvPr>
            <p:ph idx="1"/>
          </p:nvPr>
        </p:nvSpPr>
        <p:spPr>
          <a:xfrm>
            <a:off x="76200" y="1143000"/>
            <a:ext cx="5181600" cy="5638800"/>
          </a:xfrm>
        </p:spPr>
        <p:txBody>
          <a:bodyPr>
            <a:normAutofit fontScale="92500" lnSpcReduction="20000"/>
          </a:bodyPr>
          <a:lstStyle/>
          <a:p>
            <a:r>
              <a:rPr lang="en-US" b="1" dirty="0" smtClean="0"/>
              <a:t>Americans became more fearful of communism in 1949 because:</a:t>
            </a:r>
          </a:p>
          <a:p>
            <a:pPr marL="850392" lvl="1" indent="-457200">
              <a:buAutoNum type="arabicPeriod"/>
            </a:pPr>
            <a:r>
              <a:rPr lang="en-US" b="1" dirty="0" smtClean="0"/>
              <a:t>President Truman “lost” China (China became the communist People’s Republic of China, led by Mao Zedong; the old Chinese government fled to Taiwan).</a:t>
            </a:r>
          </a:p>
          <a:p>
            <a:pPr marL="850392" lvl="1" indent="-457200">
              <a:buAutoNum type="arabicPeriod"/>
            </a:pPr>
            <a:r>
              <a:rPr lang="en-US" b="1" dirty="0" smtClean="0"/>
              <a:t>The USSR tested its first A-bomb.  Soviets weren’t expected to have the bomb so soon, but spies in the U.S. had given nuclear secrets to them.</a:t>
            </a:r>
          </a:p>
          <a:p>
            <a:r>
              <a:rPr lang="en-US" b="1" dirty="0" smtClean="0"/>
              <a:t>Cold War historians often consider 1949 the real beginning of the Cold War because it’s the year that the Soviets got “the bomb” and were seen as equally powerful to the U.S.</a:t>
            </a:r>
            <a:endParaRPr lang="en-US" b="1" dirty="0"/>
          </a:p>
        </p:txBody>
      </p:sp>
      <p:pic>
        <p:nvPicPr>
          <p:cNvPr id="5" name="Picture 4" descr="Photo of a newspaper with the headline &quot;Russia Has Atomic Bomb&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360718"/>
            <a:ext cx="3727094" cy="2352963"/>
          </a:xfrm>
          <a:prstGeom prst="rect">
            <a:avLst/>
          </a:prstGeom>
        </p:spPr>
      </p:pic>
      <p:pic>
        <p:nvPicPr>
          <p:cNvPr id="6" name="Picture 5" descr="Cartoon image of three Chinese men with many raising their fists behing them with the title &quot;Chinese Communism&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739" y="1143000"/>
            <a:ext cx="3534580" cy="2671762"/>
          </a:xfrm>
          <a:prstGeom prst="rect">
            <a:avLst/>
          </a:prstGeom>
        </p:spPr>
      </p:pic>
    </p:spTree>
    <p:extLst>
      <p:ext uri="{BB962C8B-B14F-4D97-AF65-F5344CB8AC3E}">
        <p14:creationId xmlns:p14="http://schemas.microsoft.com/office/powerpoint/2010/main" val="34686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962400" cy="591312"/>
          </a:xfrm>
        </p:spPr>
        <p:txBody>
          <a:bodyPr>
            <a:normAutofit fontScale="90000"/>
          </a:bodyPr>
          <a:lstStyle/>
          <a:p>
            <a:pPr algn="ctr"/>
            <a:r>
              <a:rPr lang="en-US" b="1" dirty="0" smtClean="0"/>
              <a:t>The </a:t>
            </a:r>
            <a:r>
              <a:rPr lang="en-US" b="1" dirty="0" err="1" smtClean="0"/>
              <a:t>Rosenbergs</a:t>
            </a:r>
            <a:endParaRPr lang="en-US" b="1" dirty="0"/>
          </a:p>
        </p:txBody>
      </p:sp>
      <p:sp>
        <p:nvSpPr>
          <p:cNvPr id="3" name="Content Placeholder 2"/>
          <p:cNvSpPr>
            <a:spLocks noGrp="1"/>
          </p:cNvSpPr>
          <p:nvPr>
            <p:ph idx="1"/>
          </p:nvPr>
        </p:nvSpPr>
        <p:spPr>
          <a:xfrm>
            <a:off x="76200" y="1295400"/>
            <a:ext cx="4876800" cy="5486400"/>
          </a:xfrm>
        </p:spPr>
        <p:txBody>
          <a:bodyPr>
            <a:normAutofit fontScale="85000" lnSpcReduction="20000"/>
          </a:bodyPr>
          <a:lstStyle/>
          <a:p>
            <a:r>
              <a:rPr lang="en-US" b="1" dirty="0" smtClean="0"/>
              <a:t>After the Soviet A-bomb test, Americans were angered to learn that American spies had helped the Soviets get the bomb, and demanded justice.</a:t>
            </a:r>
          </a:p>
          <a:p>
            <a:r>
              <a:rPr lang="en-US" b="1" dirty="0" smtClean="0"/>
              <a:t>Ethel and Julius Rosenberg were American citizens found guilty of giving nuclear secrets to the USSR – they were executed in 1953.</a:t>
            </a:r>
          </a:p>
          <a:p>
            <a:pPr lvl="1"/>
            <a:r>
              <a:rPr lang="en-US" b="1" dirty="0" smtClean="0"/>
              <a:t>A key witness against them was Ethel’s brother, David </a:t>
            </a:r>
            <a:r>
              <a:rPr lang="en-US" b="1" dirty="0" err="1" smtClean="0"/>
              <a:t>Greenglass</a:t>
            </a:r>
            <a:r>
              <a:rPr lang="en-US" b="1" dirty="0" smtClean="0"/>
              <a:t>.</a:t>
            </a:r>
          </a:p>
          <a:p>
            <a:r>
              <a:rPr lang="en-US" b="1" dirty="0" smtClean="0"/>
              <a:t>As with Alger Hiss, defenders of the </a:t>
            </a:r>
            <a:r>
              <a:rPr lang="en-US" b="1" dirty="0" err="1" smtClean="0"/>
              <a:t>Rosenbergs</a:t>
            </a:r>
            <a:r>
              <a:rPr lang="en-US" b="1" dirty="0" smtClean="0"/>
              <a:t> insisted they’d been framed – 40 years later, the American Bar Association held a mock trial and found them “not guilty.”</a:t>
            </a:r>
            <a:endParaRPr lang="en-US" b="1" dirty="0"/>
          </a:p>
        </p:txBody>
      </p:sp>
      <p:pic>
        <p:nvPicPr>
          <p:cNvPr id="4" name="Picture 3" descr="Photo of Ethel Rosenberg in front of Julius Rosenberg with a fence separating the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47800"/>
            <a:ext cx="4102002" cy="3733800"/>
          </a:xfrm>
          <a:prstGeom prst="rect">
            <a:avLst/>
          </a:prstGeom>
        </p:spPr>
      </p:pic>
    </p:spTree>
    <p:extLst>
      <p:ext uri="{BB962C8B-B14F-4D97-AF65-F5344CB8AC3E}">
        <p14:creationId xmlns:p14="http://schemas.microsoft.com/office/powerpoint/2010/main" val="1417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WERE the </a:t>
            </a:r>
            <a:r>
              <a:rPr lang="en-US" b="1" dirty="0" err="1" smtClean="0"/>
              <a:t>Rosenbergs</a:t>
            </a:r>
            <a:r>
              <a:rPr lang="en-US" b="1" dirty="0" smtClean="0"/>
              <a:t> Guilty?</a:t>
            </a:r>
            <a:endParaRPr lang="en-US" b="1" dirty="0"/>
          </a:p>
        </p:txBody>
      </p:sp>
      <p:sp>
        <p:nvSpPr>
          <p:cNvPr id="3" name="Content Placeholder 2"/>
          <p:cNvSpPr>
            <a:spLocks noGrp="1"/>
          </p:cNvSpPr>
          <p:nvPr>
            <p:ph idx="1"/>
          </p:nvPr>
        </p:nvSpPr>
        <p:spPr>
          <a:xfrm>
            <a:off x="76200" y="1371600"/>
            <a:ext cx="5181600" cy="5410200"/>
          </a:xfrm>
        </p:spPr>
        <p:txBody>
          <a:bodyPr>
            <a:normAutofit fontScale="92500" lnSpcReduction="10000"/>
          </a:bodyPr>
          <a:lstStyle/>
          <a:p>
            <a:r>
              <a:rPr lang="en-US" b="1" dirty="0" smtClean="0"/>
              <a:t>YES</a:t>
            </a:r>
            <a:r>
              <a:rPr lang="en-US" b="1" smtClean="0"/>
              <a:t>!!! </a:t>
            </a:r>
          </a:p>
          <a:p>
            <a:r>
              <a:rPr lang="en-US" b="1" smtClean="0"/>
              <a:t>The </a:t>
            </a:r>
            <a:r>
              <a:rPr lang="en-US" b="1" i="1" dirty="0" err="1" smtClean="0"/>
              <a:t>Venona</a:t>
            </a:r>
            <a:r>
              <a:rPr lang="en-US" b="1" dirty="0" smtClean="0"/>
              <a:t> files, declassified Soviet files, and former Soviets all eventually confirmed that Julius (Soviet code name:  LIBERAL) was the leader of a spy ring, and Ethel was complicit (knew what Julius was doing and went along with it).</a:t>
            </a:r>
          </a:p>
          <a:p>
            <a:r>
              <a:rPr lang="en-US" b="1" dirty="0" smtClean="0"/>
              <a:t>The Justice Department was prepared to commute Ethel’s death sentence to life in prison if Julius confessed to being a spy, but he never did – so they both went to the electric chair.</a:t>
            </a:r>
            <a:endParaRPr lang="en-US" b="1" dirty="0"/>
          </a:p>
        </p:txBody>
      </p:sp>
      <p:pic>
        <p:nvPicPr>
          <p:cNvPr id="4" name="Picture 3" descr="Newspaper article with the headline &quot;Rosenbergs Die: Pair Executed for Atom Spying&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84744"/>
            <a:ext cx="3804937" cy="3925455"/>
          </a:xfrm>
          <a:prstGeom prst="rect">
            <a:avLst/>
          </a:prstGeom>
        </p:spPr>
      </p:pic>
    </p:spTree>
    <p:extLst>
      <p:ext uri="{BB962C8B-B14F-4D97-AF65-F5344CB8AC3E}">
        <p14:creationId xmlns:p14="http://schemas.microsoft.com/office/powerpoint/2010/main" val="19843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5105400" cy="667512"/>
          </a:xfrm>
        </p:spPr>
        <p:txBody>
          <a:bodyPr>
            <a:normAutofit fontScale="90000"/>
          </a:bodyPr>
          <a:lstStyle/>
          <a:p>
            <a:pPr algn="ctr"/>
            <a:r>
              <a:rPr lang="en-US" b="1" dirty="0" smtClean="0"/>
              <a:t>The Iron Curtain</a:t>
            </a:r>
            <a:endParaRPr lang="en-US" b="1" dirty="0"/>
          </a:p>
        </p:txBody>
      </p:sp>
      <p:sp>
        <p:nvSpPr>
          <p:cNvPr id="3" name="Content Placeholder 2"/>
          <p:cNvSpPr>
            <a:spLocks noGrp="1"/>
          </p:cNvSpPr>
          <p:nvPr>
            <p:ph idx="1"/>
          </p:nvPr>
        </p:nvSpPr>
        <p:spPr>
          <a:xfrm>
            <a:off x="76199" y="1524000"/>
            <a:ext cx="6400799" cy="5181600"/>
          </a:xfrm>
        </p:spPr>
        <p:txBody>
          <a:bodyPr>
            <a:normAutofit fontScale="92500" lnSpcReduction="10000"/>
          </a:bodyPr>
          <a:lstStyle/>
          <a:p>
            <a:r>
              <a:rPr lang="en-US" b="1" dirty="0" smtClean="0"/>
              <a:t>The “Iron Curtain” became a common term to describe Soviet-Communist control of </a:t>
            </a:r>
            <a:r>
              <a:rPr lang="en-US" b="1" dirty="0"/>
              <a:t>E</a:t>
            </a:r>
            <a:r>
              <a:rPr lang="en-US" b="1" dirty="0" smtClean="0"/>
              <a:t>astern Europe after WWII, following a speech by Winston Churchill on March 5, 1946.</a:t>
            </a:r>
          </a:p>
          <a:p>
            <a:r>
              <a:rPr lang="en-US" b="1" dirty="0" smtClean="0"/>
              <a:t>In the speech, Churchill said:  “From Stettin in the Baltic to Trieste in the Adriatic, an Iron Curtain has descended across the Continent.  Behind that line lie all the capitals of the ancient states of Central and Eastern Europe….”  He went on to say that all of these were now controlled by communist governments led by the Soviet Union.</a:t>
            </a:r>
            <a:endParaRPr lang="en-US" b="1" dirty="0"/>
          </a:p>
        </p:txBody>
      </p:sp>
      <p:pic>
        <p:nvPicPr>
          <p:cNvPr id="5" name="Picture 4" descr="Image shows black and white photo of Winston Churchill posing to get his picture taken. " title="Winston Church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9" y="1643062"/>
            <a:ext cx="2413715" cy="3081338"/>
          </a:xfrm>
          <a:prstGeom prst="rect">
            <a:avLst/>
          </a:prstGeom>
        </p:spPr>
      </p:pic>
    </p:spTree>
    <p:extLst>
      <p:ext uri="{BB962C8B-B14F-4D97-AF65-F5344CB8AC3E}">
        <p14:creationId xmlns:p14="http://schemas.microsoft.com/office/powerpoint/2010/main" val="23753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114800" cy="685800"/>
          </a:xfrm>
        </p:spPr>
        <p:txBody>
          <a:bodyPr>
            <a:normAutofit fontScale="90000"/>
          </a:bodyPr>
          <a:lstStyle/>
          <a:p>
            <a:pPr algn="ctr"/>
            <a:r>
              <a:rPr lang="en-US" b="1" dirty="0" smtClean="0"/>
              <a:t>“McCarthyism”</a:t>
            </a:r>
            <a:endParaRPr lang="en-US" b="1" dirty="0"/>
          </a:p>
        </p:txBody>
      </p:sp>
      <p:sp>
        <p:nvSpPr>
          <p:cNvPr id="3" name="Content Placeholder 2"/>
          <p:cNvSpPr>
            <a:spLocks noGrp="1"/>
          </p:cNvSpPr>
          <p:nvPr>
            <p:ph idx="1"/>
          </p:nvPr>
        </p:nvSpPr>
        <p:spPr>
          <a:xfrm>
            <a:off x="76200" y="1371600"/>
            <a:ext cx="4789707" cy="5410200"/>
          </a:xfrm>
        </p:spPr>
        <p:txBody>
          <a:bodyPr>
            <a:normAutofit fontScale="92500" lnSpcReduction="10000"/>
          </a:bodyPr>
          <a:lstStyle/>
          <a:p>
            <a:r>
              <a:rPr lang="en-US" b="1" dirty="0" smtClean="0"/>
              <a:t>McCarthyism is a general term for the entire Cold War Red Scare, when 10,000 to 12,000 government employees were fired as security risks.</a:t>
            </a:r>
          </a:p>
          <a:p>
            <a:r>
              <a:rPr lang="en-US" b="1" dirty="0" smtClean="0"/>
              <a:t>Although it is named after Senator Joseph McCarthy, McCarthyism also includes the work of HUAC and Truman’s Federal Employee Loyalty Program (actually, these two, not McCarthy himself, were responsible for the majority of firings due to “McCarthyism”).</a:t>
            </a:r>
            <a:endParaRPr lang="en-US" b="1" dirty="0"/>
          </a:p>
        </p:txBody>
      </p:sp>
      <p:pic>
        <p:nvPicPr>
          <p:cNvPr id="4" name="Picture 3" descr="Photo of Joseph McCarthy speaking with the headline &quot;McCarthyism The Fight For America&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295400"/>
            <a:ext cx="3328276" cy="4343400"/>
          </a:xfrm>
          <a:prstGeom prst="rect">
            <a:avLst/>
          </a:prstGeom>
        </p:spPr>
      </p:pic>
    </p:spTree>
    <p:extLst>
      <p:ext uri="{BB962C8B-B14F-4D97-AF65-F5344CB8AC3E}">
        <p14:creationId xmlns:p14="http://schemas.microsoft.com/office/powerpoint/2010/main" val="305007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pPr algn="ctr"/>
            <a:r>
              <a:rPr lang="en-US" b="1" dirty="0" smtClean="0"/>
              <a:t>McCarthy’s Crusade Begins</a:t>
            </a:r>
            <a:endParaRPr lang="en-US" b="1" dirty="0"/>
          </a:p>
        </p:txBody>
      </p:sp>
      <p:sp>
        <p:nvSpPr>
          <p:cNvPr id="3" name="Content Placeholder 2"/>
          <p:cNvSpPr>
            <a:spLocks noGrp="1"/>
          </p:cNvSpPr>
          <p:nvPr>
            <p:ph idx="1"/>
          </p:nvPr>
        </p:nvSpPr>
        <p:spPr>
          <a:xfrm>
            <a:off x="76200" y="1219200"/>
            <a:ext cx="4953000" cy="5562600"/>
          </a:xfrm>
        </p:spPr>
        <p:txBody>
          <a:bodyPr>
            <a:normAutofit fontScale="92500" lnSpcReduction="10000"/>
          </a:bodyPr>
          <a:lstStyle/>
          <a:p>
            <a:r>
              <a:rPr lang="en-US" b="1" dirty="0" smtClean="0"/>
              <a:t>McCarthy’s fame began with a speech he gave in Wheeling, W. Va., on February 9, 1950 (about two weeks after Alger Hiss was convicted).</a:t>
            </a:r>
          </a:p>
          <a:p>
            <a:r>
              <a:rPr lang="en-US" b="1" dirty="0" smtClean="0"/>
              <a:t>In this speech, McCarthy claimed to have the names of 57 (some say he said 205) “known security risks” still employed in the State Department.</a:t>
            </a:r>
          </a:p>
          <a:p>
            <a:r>
              <a:rPr lang="en-US" b="1" dirty="0" smtClean="0"/>
              <a:t>McCarthy became popular nationwide for calling attention to this communist threat.</a:t>
            </a:r>
            <a:endParaRPr lang="en-US" b="1" dirty="0"/>
          </a:p>
        </p:txBody>
      </p:sp>
      <p:pic>
        <p:nvPicPr>
          <p:cNvPr id="4" name="Picture 3" descr="Photo of McCarthy speaking in front of a map of the United Stat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828800"/>
            <a:ext cx="4038600" cy="2692400"/>
          </a:xfrm>
          <a:prstGeom prst="rect">
            <a:avLst/>
          </a:prstGeom>
        </p:spPr>
      </p:pic>
    </p:spTree>
    <p:extLst>
      <p:ext uri="{BB962C8B-B14F-4D97-AF65-F5344CB8AC3E}">
        <p14:creationId xmlns:p14="http://schemas.microsoft.com/office/powerpoint/2010/main" val="41402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4953000" cy="743712"/>
          </a:xfrm>
        </p:spPr>
        <p:txBody>
          <a:bodyPr>
            <a:normAutofit fontScale="90000"/>
          </a:bodyPr>
          <a:lstStyle/>
          <a:p>
            <a:pPr algn="ctr"/>
            <a:r>
              <a:rPr lang="en-US" dirty="0" smtClean="0"/>
              <a:t>McCarthy’s Critics</a:t>
            </a:r>
            <a:endParaRPr lang="en-US" dirty="0"/>
          </a:p>
        </p:txBody>
      </p:sp>
      <p:sp>
        <p:nvSpPr>
          <p:cNvPr id="3" name="Content Placeholder 2"/>
          <p:cNvSpPr>
            <a:spLocks noGrp="1"/>
          </p:cNvSpPr>
          <p:nvPr>
            <p:ph idx="1"/>
          </p:nvPr>
        </p:nvSpPr>
        <p:spPr>
          <a:xfrm>
            <a:off x="76200" y="1524000"/>
            <a:ext cx="5410200" cy="5181600"/>
          </a:xfrm>
        </p:spPr>
        <p:txBody>
          <a:bodyPr>
            <a:normAutofit fontScale="92500" lnSpcReduction="10000"/>
          </a:bodyPr>
          <a:lstStyle/>
          <a:p>
            <a:r>
              <a:rPr lang="en-US" dirty="0" smtClean="0"/>
              <a:t>Critics called McCarthy a bully – he often accused people he didn’t like of being communists, and punched reporter Drew Pearson for spreading a rumor that McCarthy was homosexual (which he was not – and his wife, Jean Kerr, had been voted “most beautiful woman” at George Washington University in her college days).</a:t>
            </a:r>
          </a:p>
          <a:p>
            <a:r>
              <a:rPr lang="en-US" dirty="0" smtClean="0"/>
              <a:t>Another McCarthy critic was Dean Acheson – McCarthy didn’t like him, either, calling him “The Red Dean of Fashion” after Acheson appeared on a best-dressed list.</a:t>
            </a:r>
          </a:p>
        </p:txBody>
      </p:sp>
      <p:pic>
        <p:nvPicPr>
          <p:cNvPr id="5" name="Picture 4" descr="Photo of Drew Pea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094994"/>
            <a:ext cx="1495425" cy="1724025"/>
          </a:xfrm>
          <a:prstGeom prst="rect">
            <a:avLst/>
          </a:prstGeom>
        </p:spPr>
      </p:pic>
      <p:pic>
        <p:nvPicPr>
          <p:cNvPr id="6" name="Picture 5" descr="Photo of Dean Aches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429000"/>
            <a:ext cx="1973580" cy="2667000"/>
          </a:xfrm>
          <a:prstGeom prst="rect">
            <a:avLst/>
          </a:prstGeom>
        </p:spPr>
      </p:pic>
    </p:spTree>
    <p:extLst>
      <p:ext uri="{BB962C8B-B14F-4D97-AF65-F5344CB8AC3E}">
        <p14:creationId xmlns:p14="http://schemas.microsoft.com/office/powerpoint/2010/main" val="26071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McCarthy’s Friends</a:t>
            </a:r>
            <a:endParaRPr lang="en-US" dirty="0"/>
          </a:p>
        </p:txBody>
      </p:sp>
      <p:sp>
        <p:nvSpPr>
          <p:cNvPr id="3" name="Content Placeholder 2"/>
          <p:cNvSpPr>
            <a:spLocks noGrp="1"/>
          </p:cNvSpPr>
          <p:nvPr>
            <p:ph idx="1"/>
          </p:nvPr>
        </p:nvSpPr>
        <p:spPr>
          <a:xfrm>
            <a:off x="76200" y="1371600"/>
            <a:ext cx="4953000" cy="5410200"/>
          </a:xfrm>
        </p:spPr>
        <p:txBody>
          <a:bodyPr>
            <a:normAutofit fontScale="92500"/>
          </a:bodyPr>
          <a:lstStyle/>
          <a:p>
            <a:r>
              <a:rPr lang="en-US" dirty="0" smtClean="0"/>
              <a:t>Although McCarthy was a Republican and they were Democrats, John F. Kennedy and Bobby Kennedy were both close with McCarthy – all were Irish Catholics, and the Kennedys were anti-communists, too.</a:t>
            </a:r>
          </a:p>
          <a:p>
            <a:r>
              <a:rPr lang="en-US" dirty="0" smtClean="0"/>
              <a:t>Bobby Kennedy worked for McCarthy at one time and even had McCarthy as godfather to his first child.</a:t>
            </a:r>
          </a:p>
          <a:p>
            <a:r>
              <a:rPr lang="en-US" dirty="0" smtClean="0"/>
              <a:t>In a speech at Harvard, JFK called McCarthy “a great American patriot.”</a:t>
            </a:r>
            <a:endParaRPr lang="en-US" dirty="0"/>
          </a:p>
        </p:txBody>
      </p:sp>
      <p:pic>
        <p:nvPicPr>
          <p:cNvPr id="4" name="Picture 3" descr="Photo of John F. Kenne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0" y="1828800"/>
            <a:ext cx="2794000" cy="3568700"/>
          </a:xfrm>
          <a:prstGeom prst="rect">
            <a:avLst/>
          </a:prstGeom>
        </p:spPr>
      </p:pic>
    </p:spTree>
    <p:extLst>
      <p:ext uri="{BB962C8B-B14F-4D97-AF65-F5344CB8AC3E}">
        <p14:creationId xmlns:p14="http://schemas.microsoft.com/office/powerpoint/2010/main" val="15674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McCarthy Blames Truman</a:t>
            </a:r>
            <a:endParaRPr lang="en-US" dirty="0"/>
          </a:p>
        </p:txBody>
      </p:sp>
      <p:sp>
        <p:nvSpPr>
          <p:cNvPr id="3" name="Content Placeholder 2"/>
          <p:cNvSpPr>
            <a:spLocks noGrp="1"/>
          </p:cNvSpPr>
          <p:nvPr>
            <p:ph idx="1"/>
          </p:nvPr>
        </p:nvSpPr>
        <p:spPr>
          <a:xfrm>
            <a:off x="76200" y="1935480"/>
            <a:ext cx="5029200" cy="4770120"/>
          </a:xfrm>
        </p:spPr>
        <p:txBody>
          <a:bodyPr>
            <a:normAutofit fontScale="92500"/>
          </a:bodyPr>
          <a:lstStyle/>
          <a:p>
            <a:r>
              <a:rPr lang="en-US" dirty="0" smtClean="0"/>
              <a:t>McCarthy said that President Truman and Secretary of State George Marshall were to blame for China’s turn to communism – they “lost China” by not supporting the Chinese Nationalists enough in their civil war with Mao’s Chinese Communists.</a:t>
            </a:r>
          </a:p>
          <a:p>
            <a:r>
              <a:rPr lang="en-US" dirty="0" smtClean="0"/>
              <a:t>He also criticized Truman for firing General Douglas MacArthur during the Korean War.</a:t>
            </a:r>
            <a:endParaRPr lang="en-US" dirty="0"/>
          </a:p>
        </p:txBody>
      </p:sp>
      <p:pic>
        <p:nvPicPr>
          <p:cNvPr id="4" name="Picture 3" descr="Photo of Tru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138035"/>
            <a:ext cx="2497988" cy="3500765"/>
          </a:xfrm>
          <a:prstGeom prst="rect">
            <a:avLst/>
          </a:prstGeom>
        </p:spPr>
      </p:pic>
    </p:spTree>
    <p:extLst>
      <p:ext uri="{BB962C8B-B14F-4D97-AF65-F5344CB8AC3E}">
        <p14:creationId xmlns:p14="http://schemas.microsoft.com/office/powerpoint/2010/main" val="1830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McCarthy Investigates the Army</a:t>
            </a:r>
            <a:endParaRPr lang="en-US" dirty="0"/>
          </a:p>
        </p:txBody>
      </p:sp>
      <p:sp>
        <p:nvSpPr>
          <p:cNvPr id="3" name="Content Placeholder 2"/>
          <p:cNvSpPr>
            <a:spLocks noGrp="1"/>
          </p:cNvSpPr>
          <p:nvPr>
            <p:ph idx="1"/>
          </p:nvPr>
        </p:nvSpPr>
        <p:spPr>
          <a:xfrm>
            <a:off x="76200" y="1935480"/>
            <a:ext cx="5029200" cy="4846320"/>
          </a:xfrm>
        </p:spPr>
        <p:txBody>
          <a:bodyPr>
            <a:normAutofit/>
          </a:bodyPr>
          <a:lstStyle/>
          <a:p>
            <a:r>
              <a:rPr lang="en-US" dirty="0" smtClean="0"/>
              <a:t>McCarthy said even the Army was full of communists.</a:t>
            </a:r>
          </a:p>
          <a:p>
            <a:r>
              <a:rPr lang="en-US" dirty="0" smtClean="0"/>
              <a:t>President Eisenhower – a Republican, like McCarthy – turned against McCarthy for this accusation (remember, Ike was a soldier before he was a politician).</a:t>
            </a:r>
          </a:p>
        </p:txBody>
      </p:sp>
      <p:pic>
        <p:nvPicPr>
          <p:cNvPr id="5" name="Picture 4" descr="Photo of Eisenhow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286000"/>
            <a:ext cx="2952615" cy="3733800"/>
          </a:xfrm>
          <a:prstGeom prst="rect">
            <a:avLst/>
          </a:prstGeom>
        </p:spPr>
      </p:pic>
    </p:spTree>
    <p:extLst>
      <p:ext uri="{BB962C8B-B14F-4D97-AF65-F5344CB8AC3E}">
        <p14:creationId xmlns:p14="http://schemas.microsoft.com/office/powerpoint/2010/main" val="242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What did he find?</a:t>
            </a:r>
            <a:endParaRPr lang="en-US" dirty="0"/>
          </a:p>
        </p:txBody>
      </p:sp>
      <p:sp>
        <p:nvSpPr>
          <p:cNvPr id="3" name="Content Placeholder 2"/>
          <p:cNvSpPr>
            <a:spLocks noGrp="1"/>
          </p:cNvSpPr>
          <p:nvPr>
            <p:ph idx="1"/>
          </p:nvPr>
        </p:nvSpPr>
        <p:spPr>
          <a:xfrm>
            <a:off x="76200" y="1371600"/>
            <a:ext cx="4648200" cy="5410200"/>
          </a:xfrm>
        </p:spPr>
        <p:txBody>
          <a:bodyPr>
            <a:normAutofit/>
          </a:bodyPr>
          <a:lstStyle/>
          <a:p>
            <a:pPr lvl="0">
              <a:buClr>
                <a:srgbClr val="0BD0D9"/>
              </a:buClr>
            </a:pPr>
            <a:r>
              <a:rPr lang="en-US" sz="2400" dirty="0">
                <a:solidFill>
                  <a:prstClr val="black"/>
                </a:solidFill>
              </a:rPr>
              <a:t>McCarthy criticized General Ralph </a:t>
            </a:r>
            <a:r>
              <a:rPr lang="en-US" sz="2400" dirty="0" err="1" smtClean="0">
                <a:solidFill>
                  <a:prstClr val="black"/>
                </a:solidFill>
              </a:rPr>
              <a:t>Zwicker</a:t>
            </a:r>
            <a:r>
              <a:rPr lang="en-US" sz="2400" dirty="0" smtClean="0">
                <a:solidFill>
                  <a:prstClr val="black"/>
                </a:solidFill>
              </a:rPr>
              <a:t> </a:t>
            </a:r>
            <a:r>
              <a:rPr lang="en-US" sz="2400" dirty="0">
                <a:solidFill>
                  <a:prstClr val="black"/>
                </a:solidFill>
              </a:rPr>
              <a:t>for promoting an army dentist with communist ties (Irving </a:t>
            </a:r>
            <a:r>
              <a:rPr lang="en-US" sz="2400" dirty="0" err="1">
                <a:solidFill>
                  <a:prstClr val="black"/>
                </a:solidFill>
              </a:rPr>
              <a:t>Peress</a:t>
            </a:r>
            <a:r>
              <a:rPr lang="en-US" sz="2400" dirty="0">
                <a:solidFill>
                  <a:prstClr val="black"/>
                </a:solidFill>
              </a:rPr>
              <a:t>, aka the “Pink Dentist”) before discharging him, but </a:t>
            </a:r>
            <a:r>
              <a:rPr lang="en-US" sz="2400" dirty="0" err="1" smtClean="0">
                <a:solidFill>
                  <a:prstClr val="black"/>
                </a:solidFill>
              </a:rPr>
              <a:t>Zwicker</a:t>
            </a:r>
            <a:r>
              <a:rPr lang="en-US" sz="2400" dirty="0" smtClean="0">
                <a:solidFill>
                  <a:prstClr val="black"/>
                </a:solidFill>
              </a:rPr>
              <a:t> </a:t>
            </a:r>
            <a:r>
              <a:rPr lang="en-US" sz="2400" dirty="0">
                <a:solidFill>
                  <a:prstClr val="black"/>
                </a:solidFill>
              </a:rPr>
              <a:t>was just following </a:t>
            </a:r>
            <a:r>
              <a:rPr lang="en-US" sz="2400" dirty="0" smtClean="0">
                <a:solidFill>
                  <a:prstClr val="black"/>
                </a:solidFill>
              </a:rPr>
              <a:t>normal procedure</a:t>
            </a:r>
            <a:r>
              <a:rPr lang="en-US" sz="2400" dirty="0">
                <a:solidFill>
                  <a:prstClr val="black"/>
                </a:solidFill>
              </a:rPr>
              <a:t>.</a:t>
            </a:r>
          </a:p>
          <a:p>
            <a:pPr lvl="0">
              <a:buClr>
                <a:srgbClr val="0BD0D9"/>
              </a:buClr>
            </a:pPr>
            <a:r>
              <a:rPr lang="en-US" sz="2400" dirty="0">
                <a:solidFill>
                  <a:prstClr val="black"/>
                </a:solidFill>
              </a:rPr>
              <a:t>In the end, McCarthy didn’t “find” many communists in the Army, but did point out many known suspected communists who had never been dealt with before.</a:t>
            </a:r>
          </a:p>
          <a:p>
            <a:pPr marL="0" indent="0">
              <a:buNone/>
            </a:pPr>
            <a:endParaRPr lang="en-US" b="1" dirty="0"/>
          </a:p>
        </p:txBody>
      </p:sp>
      <p:pic>
        <p:nvPicPr>
          <p:cNvPr id="4" name="Picture 3" descr="Photo of Ralph Zwick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00200"/>
            <a:ext cx="3437914" cy="4267200"/>
          </a:xfrm>
          <a:prstGeom prst="rect">
            <a:avLst/>
          </a:prstGeom>
        </p:spPr>
      </p:pic>
    </p:spTree>
    <p:extLst>
      <p:ext uri="{BB962C8B-B14F-4D97-AF65-F5344CB8AC3E}">
        <p14:creationId xmlns:p14="http://schemas.microsoft.com/office/powerpoint/2010/main" val="26085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Army-McCarthy Hearings</a:t>
            </a:r>
            <a:endParaRPr lang="en-US" b="1" dirty="0"/>
          </a:p>
        </p:txBody>
      </p:sp>
      <p:sp>
        <p:nvSpPr>
          <p:cNvPr id="3" name="Content Placeholder 2"/>
          <p:cNvSpPr>
            <a:spLocks noGrp="1"/>
          </p:cNvSpPr>
          <p:nvPr>
            <p:ph idx="1"/>
          </p:nvPr>
        </p:nvSpPr>
        <p:spPr>
          <a:xfrm>
            <a:off x="76200" y="1935480"/>
            <a:ext cx="4648200" cy="4846320"/>
          </a:xfrm>
        </p:spPr>
        <p:txBody>
          <a:bodyPr>
            <a:normAutofit fontScale="92500" lnSpcReduction="10000"/>
          </a:bodyPr>
          <a:lstStyle/>
          <a:p>
            <a:r>
              <a:rPr lang="en-US" b="1" dirty="0" smtClean="0"/>
              <a:t>In 1954, the Army charged McCarthy and Roy Cohn (a lawyer who worked for McCarthy) with demanding preferential treatment for former McCarthy employee David </a:t>
            </a:r>
            <a:r>
              <a:rPr lang="en-US" b="1" dirty="0" err="1" smtClean="0"/>
              <a:t>Schine</a:t>
            </a:r>
            <a:r>
              <a:rPr lang="en-US" b="1" dirty="0"/>
              <a:t> </a:t>
            </a:r>
            <a:r>
              <a:rPr lang="en-US" b="1" dirty="0" smtClean="0"/>
              <a:t>(who’d been drafted).</a:t>
            </a:r>
          </a:p>
          <a:p>
            <a:r>
              <a:rPr lang="en-US" b="1" dirty="0" smtClean="0"/>
              <a:t>Hearings were televised live for 36 days, averaging 20 million viewers.</a:t>
            </a:r>
          </a:p>
          <a:p>
            <a:r>
              <a:rPr lang="en-US" b="1" dirty="0" smtClean="0"/>
              <a:t>McCarthy came across as bullying &amp; arrogant – even he admitted this later.</a:t>
            </a:r>
            <a:endParaRPr lang="en-US" b="1" dirty="0"/>
          </a:p>
        </p:txBody>
      </p:sp>
    </p:spTree>
    <p:extLst>
      <p:ext uri="{BB962C8B-B14F-4D97-AF65-F5344CB8AC3E}">
        <p14:creationId xmlns:p14="http://schemas.microsoft.com/office/powerpoint/2010/main" val="4204413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McCarthy vs. Welch</a:t>
            </a:r>
            <a:endParaRPr lang="en-US" b="1" dirty="0"/>
          </a:p>
        </p:txBody>
      </p:sp>
      <p:sp>
        <p:nvSpPr>
          <p:cNvPr id="3" name="Content Placeholder 2"/>
          <p:cNvSpPr>
            <a:spLocks noGrp="1"/>
          </p:cNvSpPr>
          <p:nvPr>
            <p:ph idx="1"/>
          </p:nvPr>
        </p:nvSpPr>
        <p:spPr>
          <a:xfrm>
            <a:off x="76200" y="1295400"/>
            <a:ext cx="4953000" cy="5486400"/>
          </a:xfrm>
        </p:spPr>
        <p:txBody>
          <a:bodyPr>
            <a:normAutofit fontScale="85000" lnSpcReduction="10000"/>
          </a:bodyPr>
          <a:lstStyle/>
          <a:p>
            <a:r>
              <a:rPr lang="en-US" b="1" dirty="0" smtClean="0"/>
              <a:t>The Army’s lead attorney, Joseph Welch, used the hearings to hint that McCarthy assistant Roy Cohn was gay (referring to “pixies” and “fairies” when he was obviously talking about Cohn).</a:t>
            </a:r>
          </a:p>
          <a:p>
            <a:r>
              <a:rPr lang="en-US" b="1" dirty="0" smtClean="0"/>
              <a:t>When McCarthy pointed out that Fred Fisher, a lawyer at Welch’s law firm, belonged to a group with communist ties, Welch accused McCarthy of having “no sense of decency” and appeared on the verge of crying. </a:t>
            </a:r>
          </a:p>
          <a:p>
            <a:r>
              <a:rPr lang="en-US" b="1" dirty="0" smtClean="0"/>
              <a:t>The gallery erupted in applause for Welch’s defense of Fisher.</a:t>
            </a:r>
            <a:endParaRPr lang="en-US" b="1" dirty="0"/>
          </a:p>
        </p:txBody>
      </p:sp>
      <p:pic>
        <p:nvPicPr>
          <p:cNvPr id="4" name="Picture 3" descr="Photo of Joseph McCarthy next to a photo of Joseph Wel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71600"/>
            <a:ext cx="3810000" cy="2143125"/>
          </a:xfrm>
          <a:prstGeom prst="rect">
            <a:avLst/>
          </a:prstGeom>
        </p:spPr>
      </p:pic>
    </p:spTree>
    <p:extLst>
      <p:ext uri="{BB962C8B-B14F-4D97-AF65-F5344CB8AC3E}">
        <p14:creationId xmlns:p14="http://schemas.microsoft.com/office/powerpoint/2010/main" val="18465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McCarthy’s Downfall</a:t>
            </a:r>
            <a:endParaRPr lang="en-US" b="1" dirty="0"/>
          </a:p>
        </p:txBody>
      </p:sp>
      <p:sp>
        <p:nvSpPr>
          <p:cNvPr id="3" name="Content Placeholder 2"/>
          <p:cNvSpPr>
            <a:spLocks noGrp="1"/>
          </p:cNvSpPr>
          <p:nvPr>
            <p:ph idx="1"/>
          </p:nvPr>
        </p:nvSpPr>
        <p:spPr>
          <a:xfrm>
            <a:off x="76200" y="1447800"/>
            <a:ext cx="5029200" cy="5334000"/>
          </a:xfrm>
        </p:spPr>
        <p:txBody>
          <a:bodyPr>
            <a:normAutofit fontScale="92500" lnSpcReduction="10000"/>
          </a:bodyPr>
          <a:lstStyle/>
          <a:p>
            <a:r>
              <a:rPr lang="en-US" b="1" dirty="0" smtClean="0"/>
              <a:t>Reporters disliked McCarthy &amp; harshly criticized him during the hearings (also, taped broadcasts of the hearing were edited to make McCarthy look worse).</a:t>
            </a:r>
          </a:p>
          <a:p>
            <a:r>
              <a:rPr lang="en-US" b="1" dirty="0" smtClean="0"/>
              <a:t>Famous reporters like Edward R. Murrow and I.F. Stone were key in turning public opinion against McCarthy (after his death, it was learned that Stone was actually a communist spy!).</a:t>
            </a:r>
          </a:p>
          <a:p>
            <a:r>
              <a:rPr lang="en-US" b="1" dirty="0" smtClean="0"/>
              <a:t>The Senate later censured McCarthy – his career ruined, he died in 1957 at the age of 48.</a:t>
            </a:r>
            <a:endParaRPr lang="en-US" b="1" dirty="0"/>
          </a:p>
        </p:txBody>
      </p:sp>
    </p:spTree>
    <p:extLst>
      <p:ext uri="{BB962C8B-B14F-4D97-AF65-F5344CB8AC3E}">
        <p14:creationId xmlns:p14="http://schemas.microsoft.com/office/powerpoint/2010/main" val="5065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pPr algn="ctr"/>
            <a:r>
              <a:rPr lang="en-US" b="1" dirty="0" smtClean="0"/>
              <a:t>A map of the Iron Curtain</a:t>
            </a:r>
            <a:endParaRPr lang="en-US" b="1" dirty="0"/>
          </a:p>
        </p:txBody>
      </p:sp>
      <p:sp>
        <p:nvSpPr>
          <p:cNvPr id="3" name="Content Placeholder 2"/>
          <p:cNvSpPr>
            <a:spLocks noGrp="1"/>
          </p:cNvSpPr>
          <p:nvPr>
            <p:ph idx="1"/>
          </p:nvPr>
        </p:nvSpPr>
        <p:spPr>
          <a:xfrm>
            <a:off x="76200" y="1143000"/>
            <a:ext cx="3124200" cy="5638800"/>
          </a:xfrm>
        </p:spPr>
        <p:txBody>
          <a:bodyPr>
            <a:normAutofit fontScale="92500" lnSpcReduction="10000"/>
          </a:bodyPr>
          <a:lstStyle/>
          <a:p>
            <a:r>
              <a:rPr lang="en-US" b="1" dirty="0" smtClean="0"/>
              <a:t>For the rest of the Cold War, anything described as being “behind the Iron Curtain” was something that occurred in the USSR or Soviet-controlled Eastern Europe.</a:t>
            </a:r>
          </a:p>
          <a:p>
            <a:r>
              <a:rPr lang="en-US" sz="2100" b="1" dirty="0" smtClean="0"/>
              <a:t>Worth mentioning: although communist, Yugoslavia avoided direct Soviet control due to the strong leadership of its dictator, Marshal Tito.</a:t>
            </a:r>
            <a:endParaRPr lang="en-US" sz="2100" b="1" dirty="0"/>
          </a:p>
        </p:txBody>
      </p:sp>
      <p:pic>
        <p:nvPicPr>
          <p:cNvPr id="4" name="Picture 3" descr="Map of Europe showing the Iron Curta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24000"/>
            <a:ext cx="5943600" cy="3810000"/>
          </a:xfrm>
          <a:prstGeom prst="rect">
            <a:avLst/>
          </a:prstGeom>
        </p:spPr>
      </p:pic>
    </p:spTree>
    <p:extLst>
      <p:ext uri="{BB962C8B-B14F-4D97-AF65-F5344CB8AC3E}">
        <p14:creationId xmlns:p14="http://schemas.microsoft.com/office/powerpoint/2010/main" val="15200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Opinions on McCarthy Today</a:t>
            </a:r>
            <a:endParaRPr lang="en-US" b="1" dirty="0"/>
          </a:p>
        </p:txBody>
      </p:sp>
      <p:sp>
        <p:nvSpPr>
          <p:cNvPr id="3" name="Content Placeholder 2"/>
          <p:cNvSpPr>
            <a:spLocks noGrp="1"/>
          </p:cNvSpPr>
          <p:nvPr>
            <p:ph idx="1"/>
          </p:nvPr>
        </p:nvSpPr>
        <p:spPr>
          <a:xfrm>
            <a:off x="76200" y="1371600"/>
            <a:ext cx="5638800" cy="5410200"/>
          </a:xfrm>
        </p:spPr>
        <p:txBody>
          <a:bodyPr>
            <a:normAutofit fontScale="85000" lnSpcReduction="20000"/>
          </a:bodyPr>
          <a:lstStyle/>
          <a:p>
            <a:r>
              <a:rPr lang="en-US" b="1" dirty="0" smtClean="0"/>
              <a:t>Overall view is still that he was a bully, however…</a:t>
            </a:r>
          </a:p>
          <a:p>
            <a:r>
              <a:rPr lang="en-US" b="1" dirty="0" smtClean="0"/>
              <a:t>McCarthy has more supporters today because newer evidence (</a:t>
            </a:r>
            <a:r>
              <a:rPr lang="en-US" b="1" i="1" dirty="0" err="1" smtClean="0"/>
              <a:t>Venona</a:t>
            </a:r>
            <a:r>
              <a:rPr lang="en-US" b="1" i="1" dirty="0" smtClean="0"/>
              <a:t>,</a:t>
            </a:r>
            <a:r>
              <a:rPr lang="en-US" b="1" dirty="0" smtClean="0"/>
              <a:t> Soviet files, etc.) has proven that there WERE many communist spies in the U.S.</a:t>
            </a:r>
          </a:p>
          <a:p>
            <a:r>
              <a:rPr lang="en-US" b="1" dirty="0" smtClean="0"/>
              <a:t>Historians John Earl Haynes (top) and Harvey </a:t>
            </a:r>
            <a:r>
              <a:rPr lang="en-US" b="1" dirty="0" err="1" smtClean="0"/>
              <a:t>Klehr</a:t>
            </a:r>
            <a:r>
              <a:rPr lang="en-US" b="1" dirty="0" smtClean="0"/>
              <a:t> (below) found that at least 9 of 159 people identified or referenced by McCarthy </a:t>
            </a:r>
            <a:r>
              <a:rPr lang="en-US" b="1" u="sng" dirty="0" smtClean="0"/>
              <a:t>were</a:t>
            </a:r>
            <a:r>
              <a:rPr lang="en-US" b="1" dirty="0" smtClean="0"/>
              <a:t> Soviet spies, and a majority of the rest may have been legit security risks.</a:t>
            </a:r>
          </a:p>
          <a:p>
            <a:r>
              <a:rPr lang="en-US" b="1" dirty="0" smtClean="0"/>
              <a:t>Many believe that McCarthy actually hurt anti-communism by making it a Republican partisan issue, which turned off Democrats &amp; independents:  before McCarthy, all had widely supported anti-communism.</a:t>
            </a:r>
            <a:endParaRPr lang="en-US" b="1" dirty="0"/>
          </a:p>
        </p:txBody>
      </p:sp>
      <p:pic>
        <p:nvPicPr>
          <p:cNvPr id="4" name="Picture 3" descr="Photo of John Earl Hay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47800"/>
            <a:ext cx="1874601" cy="2819400"/>
          </a:xfrm>
          <a:prstGeom prst="rect">
            <a:avLst/>
          </a:prstGeom>
        </p:spPr>
      </p:pic>
      <p:pic>
        <p:nvPicPr>
          <p:cNvPr id="5" name="Picture 4" descr="Photo of Harvey Kleh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3796144"/>
            <a:ext cx="1787237" cy="2680855"/>
          </a:xfrm>
          <a:prstGeom prst="rect">
            <a:avLst/>
          </a:prstGeom>
        </p:spPr>
      </p:pic>
    </p:spTree>
    <p:extLst>
      <p:ext uri="{BB962C8B-B14F-4D97-AF65-F5344CB8AC3E}">
        <p14:creationId xmlns:p14="http://schemas.microsoft.com/office/powerpoint/2010/main" val="16636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15112"/>
          </a:xfrm>
        </p:spPr>
        <p:txBody>
          <a:bodyPr>
            <a:noAutofit/>
          </a:bodyPr>
          <a:lstStyle/>
          <a:p>
            <a:pPr algn="ctr"/>
            <a:r>
              <a:rPr lang="en-US" sz="3600" b="1" dirty="0" smtClean="0"/>
              <a:t>Where Did the Anti-Communists Go Wrong?</a:t>
            </a:r>
            <a:endParaRPr lang="en-US" sz="3600" b="1" dirty="0"/>
          </a:p>
        </p:txBody>
      </p:sp>
      <p:sp>
        <p:nvSpPr>
          <p:cNvPr id="3" name="Content Placeholder 2"/>
          <p:cNvSpPr>
            <a:spLocks noGrp="1"/>
          </p:cNvSpPr>
          <p:nvPr>
            <p:ph idx="1"/>
          </p:nvPr>
        </p:nvSpPr>
        <p:spPr>
          <a:xfrm>
            <a:off x="76200" y="1371600"/>
            <a:ext cx="4267200" cy="5410200"/>
          </a:xfrm>
        </p:spPr>
        <p:txBody>
          <a:bodyPr>
            <a:normAutofit fontScale="85000" lnSpcReduction="10000"/>
          </a:bodyPr>
          <a:lstStyle/>
          <a:p>
            <a:r>
              <a:rPr lang="en-US" b="1" dirty="0" smtClean="0"/>
              <a:t>Although we now know that the anti-communists were often right about there being communists and Soviet spies doing evil in the U.S., it is the anti-communists who are still often described as witch hunters and “the real bad guys.”  Why?</a:t>
            </a:r>
          </a:p>
          <a:p>
            <a:r>
              <a:rPr lang="en-US" b="1" dirty="0"/>
              <a:t>Shelby, Montana native Dr. Vernon Pedersen, Ph.D., now a professor at the American University of Sharjah, is an expert on the history of the Cold War and the Soviet Union</a:t>
            </a:r>
            <a:r>
              <a:rPr lang="en-US" b="1" dirty="0" smtClean="0"/>
              <a:t>.  See next slide for his opinions on this question.</a:t>
            </a:r>
            <a:endParaRPr lang="en-US" b="1" dirty="0"/>
          </a:p>
          <a:p>
            <a:endParaRPr lang="en-US" b="1" dirty="0" smtClean="0"/>
          </a:p>
        </p:txBody>
      </p:sp>
      <p:pic>
        <p:nvPicPr>
          <p:cNvPr id="7" name="Picture 6" descr="Photo of Dr. Vernon Peders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828800"/>
            <a:ext cx="4327212" cy="4015692"/>
          </a:xfrm>
          <a:prstGeom prst="rect">
            <a:avLst/>
          </a:prstGeom>
        </p:spPr>
      </p:pic>
    </p:spTree>
    <p:extLst>
      <p:ext uri="{BB962C8B-B14F-4D97-AF65-F5344CB8AC3E}">
        <p14:creationId xmlns:p14="http://schemas.microsoft.com/office/powerpoint/2010/main" val="15079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A Montana Cold War Expert’s Take</a:t>
            </a:r>
            <a:endParaRPr lang="en-US" b="1" dirty="0"/>
          </a:p>
        </p:txBody>
      </p:sp>
      <p:sp>
        <p:nvSpPr>
          <p:cNvPr id="3" name="Content Placeholder 2"/>
          <p:cNvSpPr>
            <a:spLocks noGrp="1"/>
          </p:cNvSpPr>
          <p:nvPr>
            <p:ph idx="1"/>
          </p:nvPr>
        </p:nvSpPr>
        <p:spPr>
          <a:xfrm>
            <a:off x="76200" y="1219200"/>
            <a:ext cx="5334000" cy="5562600"/>
          </a:xfrm>
        </p:spPr>
        <p:txBody>
          <a:bodyPr>
            <a:normAutofit fontScale="85000" lnSpcReduction="20000"/>
          </a:bodyPr>
          <a:lstStyle/>
          <a:p>
            <a:r>
              <a:rPr lang="en-US" b="1" dirty="0" smtClean="0"/>
              <a:t>Four reasons Pedersen identifies for the anti-communists’ downfall:</a:t>
            </a:r>
          </a:p>
          <a:p>
            <a:pPr marL="514350" indent="-514350">
              <a:buAutoNum type="arabicPeriod"/>
            </a:pPr>
            <a:r>
              <a:rPr lang="en-US" b="1" dirty="0" smtClean="0"/>
              <a:t>Their best evidence had to be kept top-secret </a:t>
            </a:r>
            <a:r>
              <a:rPr lang="en-US" b="1" i="1" dirty="0" smtClean="0"/>
              <a:t>(</a:t>
            </a:r>
            <a:r>
              <a:rPr lang="en-US" b="1" i="1" dirty="0" err="1" smtClean="0"/>
              <a:t>Venona</a:t>
            </a:r>
            <a:r>
              <a:rPr lang="en-US" b="1" dirty="0" smtClean="0"/>
              <a:t> files, etc.)</a:t>
            </a:r>
            <a:r>
              <a:rPr lang="en-US" b="1" i="1" dirty="0" smtClean="0"/>
              <a:t>.</a:t>
            </a:r>
          </a:p>
          <a:p>
            <a:pPr marL="514350" indent="-514350">
              <a:buAutoNum type="arabicPeriod"/>
            </a:pPr>
            <a:r>
              <a:rPr lang="en-US" b="1" dirty="0" smtClean="0"/>
              <a:t>Their witnesses and champions (Whittaker Chambers, Joe McCarthy) were often unattractive &amp; unappealing.</a:t>
            </a:r>
          </a:p>
          <a:p>
            <a:pPr marL="514350" indent="-514350">
              <a:buAutoNum type="arabicPeriod"/>
            </a:pPr>
            <a:r>
              <a:rPr lang="en-US" b="1" dirty="0" smtClean="0"/>
              <a:t>Communists were great at hiding behind noble causes &amp; sentiments, and their poster-boys (like Alger Hiss) were attractive and seemed trustworthy.</a:t>
            </a:r>
          </a:p>
          <a:p>
            <a:pPr marL="514350" indent="-514350">
              <a:buAutoNum type="arabicPeriod"/>
            </a:pPr>
            <a:r>
              <a:rPr lang="en-US" b="1" dirty="0" smtClean="0"/>
              <a:t>Anti-communists then got frustrated and overplayed their hand, making claims they couldn’t back up, even when they were basically truthful.</a:t>
            </a:r>
            <a:endParaRPr lang="en-US" b="1" dirty="0"/>
          </a:p>
        </p:txBody>
      </p:sp>
      <p:pic>
        <p:nvPicPr>
          <p:cNvPr id="4" name="Picture 3" descr="Photo of Dr. Vernon Peders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468" y="1447800"/>
            <a:ext cx="3612896" cy="3352800"/>
          </a:xfrm>
          <a:prstGeom prst="rect">
            <a:avLst/>
          </a:prstGeom>
        </p:spPr>
      </p:pic>
    </p:spTree>
    <p:extLst>
      <p:ext uri="{BB962C8B-B14F-4D97-AF65-F5344CB8AC3E}">
        <p14:creationId xmlns:p14="http://schemas.microsoft.com/office/powerpoint/2010/main" val="42594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An Assassination Attempt</a:t>
            </a:r>
            <a:endParaRPr lang="en-US" dirty="0"/>
          </a:p>
        </p:txBody>
      </p:sp>
      <p:sp>
        <p:nvSpPr>
          <p:cNvPr id="3" name="Content Placeholder 2"/>
          <p:cNvSpPr>
            <a:spLocks noGrp="1"/>
          </p:cNvSpPr>
          <p:nvPr>
            <p:ph idx="1"/>
          </p:nvPr>
        </p:nvSpPr>
        <p:spPr>
          <a:xfrm>
            <a:off x="152400" y="1295400"/>
            <a:ext cx="4572000" cy="5486400"/>
          </a:xfrm>
        </p:spPr>
        <p:txBody>
          <a:bodyPr>
            <a:normAutofit fontScale="85000" lnSpcReduction="10000"/>
          </a:bodyPr>
          <a:lstStyle/>
          <a:p>
            <a:r>
              <a:rPr lang="en-US" dirty="0" smtClean="0"/>
              <a:t>November 1, 1950:  Puerto Rican nationalists </a:t>
            </a:r>
            <a:r>
              <a:rPr lang="en-US" dirty="0" err="1" smtClean="0"/>
              <a:t>Griselio</a:t>
            </a:r>
            <a:r>
              <a:rPr lang="en-US" dirty="0" smtClean="0"/>
              <a:t> </a:t>
            </a:r>
            <a:r>
              <a:rPr lang="en-US" dirty="0" err="1" smtClean="0"/>
              <a:t>Torresola</a:t>
            </a:r>
            <a:r>
              <a:rPr lang="en-US" dirty="0" smtClean="0"/>
              <a:t> and Oscar Collazo tried to assassinate President Truman at Blair House (his temporary residence during remodeling of the White House).</a:t>
            </a:r>
          </a:p>
          <a:p>
            <a:r>
              <a:rPr lang="en-US" dirty="0" err="1" smtClean="0"/>
              <a:t>Torresola</a:t>
            </a:r>
            <a:r>
              <a:rPr lang="en-US" dirty="0" smtClean="0"/>
              <a:t> was killed by White House police &amp; Secret Service agents (a W.H. policeman was also killed).</a:t>
            </a:r>
          </a:p>
          <a:p>
            <a:r>
              <a:rPr lang="en-US" dirty="0" smtClean="0"/>
              <a:t>Collazo (top right) was sentenced to death, but Truman commuted that to life in prison in 1952 – in 1979, President Carter pardoned Collazo.</a:t>
            </a:r>
            <a:endParaRPr lang="en-US" dirty="0"/>
          </a:p>
        </p:txBody>
      </p:sp>
      <p:pic>
        <p:nvPicPr>
          <p:cNvPr id="6" name="Picture 5" descr="Photo of the Blair Hou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600200"/>
            <a:ext cx="3933191" cy="2624819"/>
          </a:xfrm>
          <a:prstGeom prst="rect">
            <a:avLst/>
          </a:prstGeom>
        </p:spPr>
      </p:pic>
    </p:spTree>
    <p:extLst>
      <p:ext uri="{BB962C8B-B14F-4D97-AF65-F5344CB8AC3E}">
        <p14:creationId xmlns:p14="http://schemas.microsoft.com/office/powerpoint/2010/main" val="5740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704088"/>
            <a:ext cx="4883437" cy="667512"/>
          </a:xfrm>
        </p:spPr>
        <p:txBody>
          <a:bodyPr>
            <a:normAutofit fontScale="90000"/>
          </a:bodyPr>
          <a:lstStyle/>
          <a:p>
            <a:pPr algn="ctr"/>
            <a:r>
              <a:rPr lang="en-US" b="1" dirty="0" smtClean="0"/>
              <a:t>The Korean War</a:t>
            </a:r>
            <a:endParaRPr lang="en-US" b="1" dirty="0"/>
          </a:p>
        </p:txBody>
      </p:sp>
      <p:sp>
        <p:nvSpPr>
          <p:cNvPr id="3" name="Content Placeholder 2"/>
          <p:cNvSpPr>
            <a:spLocks noGrp="1"/>
          </p:cNvSpPr>
          <p:nvPr>
            <p:ph idx="1"/>
          </p:nvPr>
        </p:nvSpPr>
        <p:spPr>
          <a:xfrm>
            <a:off x="152400" y="1371600"/>
            <a:ext cx="4953000" cy="5410200"/>
          </a:xfrm>
        </p:spPr>
        <p:txBody>
          <a:bodyPr>
            <a:normAutofit fontScale="92500"/>
          </a:bodyPr>
          <a:lstStyle/>
          <a:p>
            <a:r>
              <a:rPr lang="en-US" dirty="0" smtClean="0"/>
              <a:t>When WWII ended, the Soviet Union occupied the northern part of Korea; the U.S. occupied the south. </a:t>
            </a:r>
          </a:p>
          <a:p>
            <a:r>
              <a:rPr lang="en-US" dirty="0" smtClean="0"/>
              <a:t>It was decided that these regions would become two separate countries until ready for reunification:  North Korea was established as a Soviet-backed communist state, with South Korea as a U.S.-backed free state.</a:t>
            </a:r>
          </a:p>
          <a:p>
            <a:r>
              <a:rPr lang="en-US" b="1" dirty="0" smtClean="0"/>
              <a:t>On June 25, 1950, North Korea invaded South Korea, starting the Korean War.</a:t>
            </a:r>
            <a:endParaRPr lang="en-US" b="1" dirty="0"/>
          </a:p>
        </p:txBody>
      </p:sp>
      <p:pic>
        <p:nvPicPr>
          <p:cNvPr id="6" name="Picture 5" descr="Map of Korea during the Korean War with the 38th parallel separating North and South Kore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821" y="1524000"/>
            <a:ext cx="3171825" cy="4626100"/>
          </a:xfrm>
          <a:prstGeom prst="rect">
            <a:avLst/>
          </a:prstGeom>
        </p:spPr>
      </p:pic>
    </p:spTree>
    <p:extLst>
      <p:ext uri="{BB962C8B-B14F-4D97-AF65-F5344CB8AC3E}">
        <p14:creationId xmlns:p14="http://schemas.microsoft.com/office/powerpoint/2010/main" val="8393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pPr algn="ctr"/>
            <a:r>
              <a:rPr lang="en-US" b="1" dirty="0" smtClean="0"/>
              <a:t>Not a war, a “police action”</a:t>
            </a:r>
            <a:endParaRPr lang="en-US" b="1" dirty="0"/>
          </a:p>
        </p:txBody>
      </p:sp>
      <p:sp>
        <p:nvSpPr>
          <p:cNvPr id="3" name="Content Placeholder 2"/>
          <p:cNvSpPr>
            <a:spLocks noGrp="1"/>
          </p:cNvSpPr>
          <p:nvPr>
            <p:ph idx="1"/>
          </p:nvPr>
        </p:nvSpPr>
        <p:spPr>
          <a:xfrm>
            <a:off x="76200" y="1219200"/>
            <a:ext cx="4724400" cy="5638800"/>
          </a:xfrm>
        </p:spPr>
        <p:txBody>
          <a:bodyPr>
            <a:normAutofit fontScale="85000" lnSpcReduction="10000"/>
          </a:bodyPr>
          <a:lstStyle/>
          <a:p>
            <a:r>
              <a:rPr lang="en-US" b="1" dirty="0" smtClean="0"/>
              <a:t>The United Nations voted to send an international force in a “police action” to drive out North Korea’s unlawful invasion of South Korea.</a:t>
            </a:r>
          </a:p>
          <a:p>
            <a:pPr lvl="1"/>
            <a:r>
              <a:rPr lang="en-US" b="1" dirty="0" smtClean="0"/>
              <a:t>This force consisted of about 600,000 South Korean, 330,000 U.S., and 14,000 British troops – plus a handful of troops from 19 other nations.</a:t>
            </a:r>
          </a:p>
          <a:p>
            <a:r>
              <a:rPr lang="en-US" b="1" dirty="0" smtClean="0"/>
              <a:t>The Soviets, who had encouraged the invasion, walked out of the U.N. proceedings.</a:t>
            </a:r>
          </a:p>
          <a:p>
            <a:r>
              <a:rPr lang="en-US" b="1" dirty="0" smtClean="0"/>
              <a:t>President Truman appointed WWII hero General Douglas MacArthur to command all U.N. troops in Korea.</a:t>
            </a:r>
            <a:endParaRPr lang="en-US" b="1" dirty="0"/>
          </a:p>
        </p:txBody>
      </p:sp>
      <p:pic>
        <p:nvPicPr>
          <p:cNvPr id="4" name="Picture 3" descr="Image of the United Nations Flag. Shows an aerial view of the world surrounded by olive branches in white over a light blue 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96342"/>
            <a:ext cx="3657600" cy="2438400"/>
          </a:xfrm>
          <a:prstGeom prst="rect">
            <a:avLst/>
          </a:prstGeom>
        </p:spPr>
      </p:pic>
      <p:pic>
        <p:nvPicPr>
          <p:cNvPr id="6" name="Picture 5" descr="Picture of General Douglas MacArth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800600"/>
            <a:ext cx="3241964" cy="1828800"/>
          </a:xfrm>
          <a:prstGeom prst="rect">
            <a:avLst/>
          </a:prstGeom>
        </p:spPr>
      </p:pic>
    </p:spTree>
    <p:extLst>
      <p:ext uri="{BB962C8B-B14F-4D97-AF65-F5344CB8AC3E}">
        <p14:creationId xmlns:p14="http://schemas.microsoft.com/office/powerpoint/2010/main" val="24879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smtClean="0"/>
              <a:t>The war started badly</a:t>
            </a:r>
            <a:endParaRPr lang="en-US" dirty="0"/>
          </a:p>
        </p:txBody>
      </p:sp>
      <p:sp>
        <p:nvSpPr>
          <p:cNvPr id="3" name="Content Placeholder 2"/>
          <p:cNvSpPr>
            <a:spLocks noGrp="1"/>
          </p:cNvSpPr>
          <p:nvPr>
            <p:ph idx="1"/>
          </p:nvPr>
        </p:nvSpPr>
        <p:spPr>
          <a:xfrm>
            <a:off x="76200" y="1219200"/>
            <a:ext cx="4495800" cy="5105400"/>
          </a:xfrm>
        </p:spPr>
        <p:txBody>
          <a:bodyPr>
            <a:normAutofit/>
          </a:bodyPr>
          <a:lstStyle/>
          <a:p>
            <a:r>
              <a:rPr lang="en-US" dirty="0" smtClean="0"/>
              <a:t>Soviet-equipped North Korea (about 270,000 troops total) quickly smashed through South Korea’s forces, captured Seoul (the capital), and drove U.N. troops to the southern tip of South Korea at Pusan.</a:t>
            </a:r>
          </a:p>
          <a:p>
            <a:pPr lvl="1"/>
            <a:r>
              <a:rPr lang="en-US" dirty="0" smtClean="0"/>
              <a:t>U.N. troops were confined inside a small area called the Pusan Perimeter.</a:t>
            </a:r>
          </a:p>
        </p:txBody>
      </p:sp>
      <p:pic>
        <p:nvPicPr>
          <p:cNvPr id="4" name="Picture 3" descr="Map of Korea showing routes of North Korean invasion, UN offensive, and Communist Chinese offens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95400"/>
            <a:ext cx="3429000" cy="5308092"/>
          </a:xfrm>
          <a:prstGeom prst="rect">
            <a:avLst/>
          </a:prstGeom>
        </p:spPr>
      </p:pic>
    </p:spTree>
    <p:extLst>
      <p:ext uri="{BB962C8B-B14F-4D97-AF65-F5344CB8AC3E}">
        <p14:creationId xmlns:p14="http://schemas.microsoft.com/office/powerpoint/2010/main" val="10691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Inchon Landing</a:t>
            </a:r>
            <a:endParaRPr lang="en-US" b="1" dirty="0"/>
          </a:p>
        </p:txBody>
      </p:sp>
      <p:sp>
        <p:nvSpPr>
          <p:cNvPr id="3" name="Content Placeholder 2"/>
          <p:cNvSpPr>
            <a:spLocks noGrp="1"/>
          </p:cNvSpPr>
          <p:nvPr>
            <p:ph idx="1"/>
          </p:nvPr>
        </p:nvSpPr>
        <p:spPr>
          <a:xfrm>
            <a:off x="76200" y="1295400"/>
            <a:ext cx="4724400" cy="5486400"/>
          </a:xfrm>
        </p:spPr>
        <p:txBody>
          <a:bodyPr>
            <a:normAutofit fontScale="92500"/>
          </a:bodyPr>
          <a:lstStyle/>
          <a:p>
            <a:r>
              <a:rPr lang="en-US" b="1" dirty="0" smtClean="0"/>
              <a:t>MacArthur surprised the North Koreans with a massive troop landing at Inchon, near the North-South Korea border.</a:t>
            </a:r>
          </a:p>
          <a:p>
            <a:r>
              <a:rPr lang="en-US" dirty="0" smtClean="0"/>
              <a:t>At the same time, U.N. forces launched a strong counterattack out of Pusan to drive the North Koreans out of South Korea.</a:t>
            </a:r>
          </a:p>
          <a:p>
            <a:r>
              <a:rPr lang="en-US" dirty="0" smtClean="0"/>
              <a:t>By November 1950, Seoul was liberated, and the North Korean army was driven all the way back to northern North Korea – almost to the Chinese border.</a:t>
            </a:r>
            <a:endParaRPr lang="en-US" dirty="0"/>
          </a:p>
        </p:txBody>
      </p:sp>
    </p:spTree>
    <p:extLst>
      <p:ext uri="{BB962C8B-B14F-4D97-AF65-F5344CB8AC3E}">
        <p14:creationId xmlns:p14="http://schemas.microsoft.com/office/powerpoint/2010/main" val="9609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China Intervenes</a:t>
            </a:r>
            <a:endParaRPr lang="en-US" b="1" dirty="0"/>
          </a:p>
        </p:txBody>
      </p:sp>
      <p:sp>
        <p:nvSpPr>
          <p:cNvPr id="3" name="Content Placeholder 2"/>
          <p:cNvSpPr>
            <a:spLocks noGrp="1"/>
          </p:cNvSpPr>
          <p:nvPr>
            <p:ph idx="1"/>
          </p:nvPr>
        </p:nvSpPr>
        <p:spPr>
          <a:xfrm>
            <a:off x="76200" y="1219200"/>
            <a:ext cx="5105400" cy="5638800"/>
          </a:xfrm>
        </p:spPr>
        <p:txBody>
          <a:bodyPr>
            <a:normAutofit fontScale="92500" lnSpcReduction="10000"/>
          </a:bodyPr>
          <a:lstStyle/>
          <a:p>
            <a:r>
              <a:rPr lang="en-US" b="1" dirty="0" smtClean="0"/>
              <a:t>Communist China crossed the Yalu River into North Korea &amp; attacked U.N. forces there with 300,000 troops (eventually 1,350,000 Chinese fought in Korea).</a:t>
            </a:r>
          </a:p>
          <a:p>
            <a:r>
              <a:rPr lang="en-US" b="1" dirty="0" smtClean="0"/>
              <a:t>This onslaught drove U.N. forces back into South Korea, and the communists recaptured Seoul.</a:t>
            </a:r>
          </a:p>
          <a:p>
            <a:r>
              <a:rPr lang="en-US" dirty="0" smtClean="0"/>
              <a:t>U.S. Army &amp; Marines trapped at </a:t>
            </a:r>
            <a:r>
              <a:rPr lang="en-US" dirty="0" err="1" smtClean="0"/>
              <a:t>Chosin</a:t>
            </a:r>
            <a:r>
              <a:rPr lang="en-US" dirty="0" smtClean="0"/>
              <a:t> Reservoir had to fight their way to the coast to be picked up by ships &amp; returned to South Korea – suffered heavy casualties from both the enemy and severe frostbite at “the Frozen </a:t>
            </a:r>
            <a:r>
              <a:rPr lang="en-US" dirty="0" err="1" smtClean="0"/>
              <a:t>Chosin</a:t>
            </a:r>
            <a:r>
              <a:rPr lang="en-US" dirty="0" smtClean="0"/>
              <a:t>.”</a:t>
            </a:r>
            <a:endParaRPr lang="en-US" dirty="0"/>
          </a:p>
        </p:txBody>
      </p:sp>
      <p:pic>
        <p:nvPicPr>
          <p:cNvPr id="4" name="Picture 3" descr="Map of Korea showing area occupoed by Communist and UN forces and their move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333210"/>
            <a:ext cx="3657600" cy="5335509"/>
          </a:xfrm>
          <a:prstGeom prst="rect">
            <a:avLst/>
          </a:prstGeom>
        </p:spPr>
      </p:pic>
    </p:spTree>
    <p:extLst>
      <p:ext uri="{BB962C8B-B14F-4D97-AF65-F5344CB8AC3E}">
        <p14:creationId xmlns:p14="http://schemas.microsoft.com/office/powerpoint/2010/main" val="12138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181600" cy="591312"/>
          </a:xfrm>
        </p:spPr>
        <p:txBody>
          <a:bodyPr>
            <a:noAutofit/>
          </a:bodyPr>
          <a:lstStyle/>
          <a:p>
            <a:pPr algn="ctr"/>
            <a:r>
              <a:rPr lang="en-US" sz="4000" b="1" dirty="0" smtClean="0"/>
              <a:t>Truman Fires MacArthur</a:t>
            </a:r>
            <a:endParaRPr lang="en-US" sz="4000" b="1" dirty="0"/>
          </a:p>
        </p:txBody>
      </p:sp>
      <p:sp>
        <p:nvSpPr>
          <p:cNvPr id="3" name="Content Placeholder 2"/>
          <p:cNvSpPr>
            <a:spLocks noGrp="1"/>
          </p:cNvSpPr>
          <p:nvPr>
            <p:ph idx="1"/>
          </p:nvPr>
        </p:nvSpPr>
        <p:spPr>
          <a:xfrm>
            <a:off x="76199" y="1295400"/>
            <a:ext cx="5321431" cy="5486400"/>
          </a:xfrm>
        </p:spPr>
        <p:txBody>
          <a:bodyPr>
            <a:normAutofit fontScale="85000" lnSpcReduction="10000"/>
          </a:bodyPr>
          <a:lstStyle/>
          <a:p>
            <a:r>
              <a:rPr lang="en-US" b="1" dirty="0" smtClean="0"/>
              <a:t>After China’s attack, MacArthur wanted to invade China and use nuclear weapons.</a:t>
            </a:r>
          </a:p>
          <a:p>
            <a:r>
              <a:rPr lang="en-US" b="1" dirty="0" smtClean="0"/>
              <a:t>President Truman wanted to limit the war to only the Korean peninsula – was afraid MacArthur’s strategy would start World War III.</a:t>
            </a:r>
          </a:p>
          <a:p>
            <a:r>
              <a:rPr lang="en-US" b="1" dirty="0" smtClean="0"/>
              <a:t>After MacArthur publicly questioned Truman’s authority over him, Truman fired MacArthur for insubordination in April 1951.</a:t>
            </a:r>
          </a:p>
          <a:p>
            <a:r>
              <a:rPr lang="en-US" b="1" dirty="0" smtClean="0"/>
              <a:t>Truman lost much of his popularity because of this, while MacArthur was given a hero’s welcome when he returned to the U.S.</a:t>
            </a:r>
            <a:endParaRPr lang="en-US" b="1" dirty="0"/>
          </a:p>
        </p:txBody>
      </p:sp>
      <p:pic>
        <p:nvPicPr>
          <p:cNvPr id="5" name="Picture 4" descr="Photo of a newspaper with the headline &quot;N.Y. Gives M'Arthur Biggest Mass Tribute In American History&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3429000" cy="2743200"/>
          </a:xfrm>
          <a:prstGeom prst="rect">
            <a:avLst/>
          </a:prstGeom>
        </p:spPr>
      </p:pic>
    </p:spTree>
    <p:extLst>
      <p:ext uri="{BB962C8B-B14F-4D97-AF65-F5344CB8AC3E}">
        <p14:creationId xmlns:p14="http://schemas.microsoft.com/office/powerpoint/2010/main" val="24388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Truman Doctrine</a:t>
            </a:r>
            <a:endParaRPr lang="en-US" b="1" dirty="0"/>
          </a:p>
        </p:txBody>
      </p:sp>
      <p:sp>
        <p:nvSpPr>
          <p:cNvPr id="3" name="Content Placeholder 2"/>
          <p:cNvSpPr>
            <a:spLocks noGrp="1"/>
          </p:cNvSpPr>
          <p:nvPr>
            <p:ph idx="1"/>
          </p:nvPr>
        </p:nvSpPr>
        <p:spPr>
          <a:xfrm>
            <a:off x="152400" y="1935480"/>
            <a:ext cx="4876800" cy="4389120"/>
          </a:xfrm>
        </p:spPr>
        <p:txBody>
          <a:bodyPr>
            <a:normAutofit lnSpcReduction="10000"/>
          </a:bodyPr>
          <a:lstStyle/>
          <a:p>
            <a:pPr lvl="0">
              <a:buClr>
                <a:srgbClr val="0BD0D9"/>
              </a:buClr>
            </a:pPr>
            <a:r>
              <a:rPr lang="en-US" b="1" dirty="0" smtClean="0"/>
              <a:t>Named for President Harry Truman, the Truman Doctrine was a </a:t>
            </a:r>
            <a:r>
              <a:rPr lang="en-US" b="1" dirty="0">
                <a:solidFill>
                  <a:prstClr val="black"/>
                </a:solidFill>
              </a:rPr>
              <a:t>U.S. policy, created in 1947, of giving </a:t>
            </a:r>
            <a:r>
              <a:rPr lang="en-US" b="1" u="sng" dirty="0">
                <a:solidFill>
                  <a:prstClr val="black"/>
                </a:solidFill>
              </a:rPr>
              <a:t>military</a:t>
            </a:r>
            <a:r>
              <a:rPr lang="en-US" b="1" dirty="0">
                <a:solidFill>
                  <a:prstClr val="black"/>
                </a:solidFill>
              </a:rPr>
              <a:t> aid to countries threatened by communism.</a:t>
            </a:r>
          </a:p>
          <a:p>
            <a:pPr lvl="0">
              <a:buClr>
                <a:srgbClr val="0BD0D9"/>
              </a:buClr>
            </a:pPr>
            <a:r>
              <a:rPr lang="en-US" b="1" dirty="0">
                <a:solidFill>
                  <a:prstClr val="black"/>
                </a:solidFill>
              </a:rPr>
              <a:t>Greece &amp; Turkey were first countries to receive aid under Truman </a:t>
            </a:r>
            <a:r>
              <a:rPr lang="en-US" b="1" dirty="0" smtClean="0">
                <a:solidFill>
                  <a:prstClr val="black"/>
                </a:solidFill>
              </a:rPr>
              <a:t>Doctrine, and it worked </a:t>
            </a:r>
            <a:r>
              <a:rPr lang="en-US" b="1" dirty="0">
                <a:solidFill>
                  <a:prstClr val="black"/>
                </a:solidFill>
              </a:rPr>
              <a:t>– </a:t>
            </a:r>
            <a:r>
              <a:rPr lang="en-US" b="1" u="sng" dirty="0">
                <a:solidFill>
                  <a:prstClr val="black"/>
                </a:solidFill>
              </a:rPr>
              <a:t>both stayed non-communist</a:t>
            </a:r>
            <a:r>
              <a:rPr lang="en-US" b="1" dirty="0">
                <a:solidFill>
                  <a:prstClr val="black"/>
                </a:solidFill>
              </a:rPr>
              <a:t>.</a:t>
            </a:r>
          </a:p>
          <a:p>
            <a:endParaRPr lang="en-US" b="1" dirty="0"/>
          </a:p>
        </p:txBody>
      </p:sp>
      <p:pic>
        <p:nvPicPr>
          <p:cNvPr id="4" name="Picture 3" descr="Headshot of President Harry Tru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133599"/>
            <a:ext cx="2657475" cy="3724275"/>
          </a:xfrm>
          <a:prstGeom prst="rect">
            <a:avLst/>
          </a:prstGeom>
        </p:spPr>
      </p:pic>
    </p:spTree>
    <p:extLst>
      <p:ext uri="{BB962C8B-B14F-4D97-AF65-F5344CB8AC3E}">
        <p14:creationId xmlns:p14="http://schemas.microsoft.com/office/powerpoint/2010/main" val="23398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4038600" cy="667512"/>
          </a:xfrm>
        </p:spPr>
        <p:txBody>
          <a:bodyPr>
            <a:normAutofit fontScale="90000"/>
          </a:bodyPr>
          <a:lstStyle/>
          <a:p>
            <a:pPr algn="ctr"/>
            <a:r>
              <a:rPr lang="en-US" b="1" dirty="0" smtClean="0"/>
              <a:t>Stalemate</a:t>
            </a:r>
            <a:endParaRPr lang="en-US" b="1" dirty="0"/>
          </a:p>
        </p:txBody>
      </p:sp>
      <p:sp>
        <p:nvSpPr>
          <p:cNvPr id="3" name="Content Placeholder 2"/>
          <p:cNvSpPr>
            <a:spLocks noGrp="1"/>
          </p:cNvSpPr>
          <p:nvPr>
            <p:ph idx="1"/>
          </p:nvPr>
        </p:nvSpPr>
        <p:spPr>
          <a:xfrm>
            <a:off x="76200" y="1371600"/>
            <a:ext cx="4114800" cy="5410200"/>
          </a:xfrm>
        </p:spPr>
        <p:txBody>
          <a:bodyPr>
            <a:normAutofit fontScale="92500"/>
          </a:bodyPr>
          <a:lstStyle/>
          <a:p>
            <a:r>
              <a:rPr lang="en-US" b="1" dirty="0" smtClean="0"/>
              <a:t>After recovering from China’s unexpected attack, U.N. forces counterattacked again &amp; liberated Seoul (again).</a:t>
            </a:r>
          </a:p>
          <a:p>
            <a:r>
              <a:rPr lang="en-US" b="1" dirty="0" smtClean="0"/>
              <a:t>The communists were driven back into North Korea once more.</a:t>
            </a:r>
          </a:p>
          <a:p>
            <a:r>
              <a:rPr lang="en-US" b="1" dirty="0" smtClean="0"/>
              <a:t>The war then settled into a stalemate near the 38</a:t>
            </a:r>
            <a:r>
              <a:rPr lang="en-US" b="1" baseline="30000" dirty="0" smtClean="0"/>
              <a:t>th</a:t>
            </a:r>
            <a:r>
              <a:rPr lang="en-US" b="1" dirty="0" smtClean="0"/>
              <a:t> Parallel (the line separating North Korea from South Korea).</a:t>
            </a:r>
            <a:endParaRPr lang="en-US" b="1" dirty="0"/>
          </a:p>
        </p:txBody>
      </p:sp>
      <p:pic>
        <p:nvPicPr>
          <p:cNvPr id="4" name="Picture 3" descr="Image showing a military car passing a sign reading &quot;You are now crossing the 38th parallel&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425" y="1524000"/>
            <a:ext cx="4933950" cy="3498619"/>
          </a:xfrm>
          <a:prstGeom prst="rect">
            <a:avLst/>
          </a:prstGeom>
        </p:spPr>
      </p:pic>
    </p:spTree>
    <p:extLst>
      <p:ext uri="{BB962C8B-B14F-4D97-AF65-F5344CB8AC3E}">
        <p14:creationId xmlns:p14="http://schemas.microsoft.com/office/powerpoint/2010/main" val="20939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4495800" cy="667512"/>
          </a:xfrm>
        </p:spPr>
        <p:txBody>
          <a:bodyPr>
            <a:normAutofit fontScale="90000"/>
          </a:bodyPr>
          <a:lstStyle/>
          <a:p>
            <a:pPr algn="ctr"/>
            <a:r>
              <a:rPr lang="en-US" b="1" dirty="0" smtClean="0"/>
              <a:t>The First Jet War</a:t>
            </a:r>
            <a:endParaRPr lang="en-US" b="1" dirty="0"/>
          </a:p>
        </p:txBody>
      </p:sp>
      <p:sp>
        <p:nvSpPr>
          <p:cNvPr id="3" name="Content Placeholder 2"/>
          <p:cNvSpPr>
            <a:spLocks noGrp="1"/>
          </p:cNvSpPr>
          <p:nvPr>
            <p:ph idx="1"/>
          </p:nvPr>
        </p:nvSpPr>
        <p:spPr>
          <a:xfrm>
            <a:off x="76200" y="1447800"/>
            <a:ext cx="4419600" cy="5334000"/>
          </a:xfrm>
        </p:spPr>
        <p:txBody>
          <a:bodyPr>
            <a:normAutofit fontScale="92500" lnSpcReduction="20000"/>
          </a:bodyPr>
          <a:lstStyle/>
          <a:p>
            <a:r>
              <a:rPr lang="en-US" b="1" dirty="0" smtClean="0"/>
              <a:t>Korea was the first war in which jet planes  and helicopters were widely used.</a:t>
            </a:r>
          </a:p>
          <a:p>
            <a:r>
              <a:rPr lang="en-US" b="1" dirty="0" smtClean="0"/>
              <a:t>The best U.S. jet fighter was the F-86 Sabre, while the reds used the Soviet MIG-15.</a:t>
            </a:r>
          </a:p>
          <a:p>
            <a:r>
              <a:rPr lang="en-US" b="1" dirty="0" smtClean="0"/>
              <a:t>Many Russian pilots secretly flew for North Korea – if shot down, they were supposed to commit suicide instead of being captured, since the Soviet Union was officially “not involved” in Korea.</a:t>
            </a:r>
            <a:endParaRPr lang="en-US" b="1" dirty="0"/>
          </a:p>
        </p:txBody>
      </p:sp>
      <p:pic>
        <p:nvPicPr>
          <p:cNvPr id="4" name="Picture 3" descr="Image of the F-86 in f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2400"/>
            <a:ext cx="4572000" cy="3051810"/>
          </a:xfrm>
          <a:prstGeom prst="rect">
            <a:avLst/>
          </a:prstGeom>
        </p:spPr>
      </p:pic>
      <p:pic>
        <p:nvPicPr>
          <p:cNvPr id="5" name="Picture 4" descr="Photo of the MIG-15 in fligh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657600"/>
            <a:ext cx="4495800" cy="3000947"/>
          </a:xfrm>
          <a:prstGeom prst="rect">
            <a:avLst/>
          </a:prstGeom>
        </p:spPr>
      </p:pic>
    </p:spTree>
    <p:extLst>
      <p:ext uri="{BB962C8B-B14F-4D97-AF65-F5344CB8AC3E}">
        <p14:creationId xmlns:p14="http://schemas.microsoft.com/office/powerpoint/2010/main" val="3601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Ike Takes Over</a:t>
            </a:r>
            <a:endParaRPr lang="en-US" b="1" dirty="0"/>
          </a:p>
        </p:txBody>
      </p:sp>
      <p:sp>
        <p:nvSpPr>
          <p:cNvPr id="3" name="Content Placeholder 2"/>
          <p:cNvSpPr>
            <a:spLocks noGrp="1"/>
          </p:cNvSpPr>
          <p:nvPr>
            <p:ph idx="1"/>
          </p:nvPr>
        </p:nvSpPr>
        <p:spPr>
          <a:xfrm>
            <a:off x="76200" y="1447800"/>
            <a:ext cx="4343400" cy="5334000"/>
          </a:xfrm>
        </p:spPr>
        <p:txBody>
          <a:bodyPr>
            <a:normAutofit fontScale="92500" lnSpcReduction="20000"/>
          </a:bodyPr>
          <a:lstStyle/>
          <a:p>
            <a:r>
              <a:rPr lang="en-US" b="1" dirty="0" smtClean="0"/>
              <a:t>Dwight D. Eisenhower was elected president in 1952 and stated that he would consider using nuclear weapons in Korea if necessary.</a:t>
            </a:r>
          </a:p>
          <a:p>
            <a:r>
              <a:rPr lang="en-US" b="1" dirty="0" smtClean="0"/>
              <a:t>Peace talks at Panmunjom had been stalled since early in the war, but now an agreement was reached fairly soon.</a:t>
            </a:r>
          </a:p>
          <a:p>
            <a:r>
              <a:rPr lang="en-US" b="1" dirty="0" smtClean="0"/>
              <a:t>July 27, 1953:  both sides agreed to a cease-fire, and the war ended with Korea still divided along the 38</a:t>
            </a:r>
            <a:r>
              <a:rPr lang="en-US" b="1" baseline="30000" dirty="0" smtClean="0"/>
              <a:t>th</a:t>
            </a:r>
            <a:r>
              <a:rPr lang="en-US" b="1" dirty="0" smtClean="0"/>
              <a:t> Parallel.</a:t>
            </a:r>
            <a:endParaRPr lang="en-US" b="1" dirty="0"/>
          </a:p>
        </p:txBody>
      </p:sp>
      <p:pic>
        <p:nvPicPr>
          <p:cNvPr id="6" name="Picture 5" descr="Photo of a newspaper with the headline &quot;Korea Armistice Signed; Hostilities Cease Today&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3674877" cy="2440348"/>
          </a:xfrm>
          <a:prstGeom prst="rect">
            <a:avLst/>
          </a:prstGeom>
        </p:spPr>
      </p:pic>
    </p:spTree>
    <p:extLst>
      <p:ext uri="{BB962C8B-B14F-4D97-AF65-F5344CB8AC3E}">
        <p14:creationId xmlns:p14="http://schemas.microsoft.com/office/powerpoint/2010/main" val="35265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5029200" cy="591312"/>
          </a:xfrm>
        </p:spPr>
        <p:txBody>
          <a:bodyPr>
            <a:noAutofit/>
          </a:bodyPr>
          <a:lstStyle/>
          <a:p>
            <a:pPr algn="ctr"/>
            <a:r>
              <a:rPr lang="en-US" sz="4400" dirty="0" smtClean="0"/>
              <a:t>The Cost of Victory</a:t>
            </a:r>
            <a:endParaRPr lang="en-US" sz="4400" dirty="0"/>
          </a:p>
        </p:txBody>
      </p:sp>
      <p:sp>
        <p:nvSpPr>
          <p:cNvPr id="3" name="Content Placeholder 2"/>
          <p:cNvSpPr>
            <a:spLocks noGrp="1"/>
          </p:cNvSpPr>
          <p:nvPr>
            <p:ph idx="1"/>
          </p:nvPr>
        </p:nvSpPr>
        <p:spPr>
          <a:xfrm>
            <a:off x="152400" y="1371600"/>
            <a:ext cx="5334000" cy="5334000"/>
          </a:xfrm>
        </p:spPr>
        <p:txBody>
          <a:bodyPr>
            <a:normAutofit lnSpcReduction="10000"/>
          </a:bodyPr>
          <a:lstStyle/>
          <a:p>
            <a:r>
              <a:rPr lang="en-US" dirty="0" smtClean="0"/>
              <a:t>The Korean War is seen as a victory for the U.S. in the Cold War because the spread of communism to South Korea was stopped.</a:t>
            </a:r>
          </a:p>
          <a:p>
            <a:r>
              <a:rPr lang="en-US" dirty="0" smtClean="0"/>
              <a:t>The U.S. had lost 34,000 men killed; South Korea had lost 138,000; North Korea had lost 215,000; China had lost 400,000; and the USSR had lost 282.</a:t>
            </a:r>
          </a:p>
          <a:p>
            <a:r>
              <a:rPr lang="en-US" dirty="0" smtClean="0"/>
              <a:t>Greatest loss:  2.5 million Korean civilians were also killed or wounded.</a:t>
            </a:r>
            <a:endParaRPr lang="en-US" dirty="0"/>
          </a:p>
        </p:txBody>
      </p:sp>
      <p:pic>
        <p:nvPicPr>
          <p:cNvPr id="4" name="Picture 3" descr="Map of North and South Korea with bor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125" y="914400"/>
            <a:ext cx="2852251" cy="5562600"/>
          </a:xfrm>
          <a:prstGeom prst="rect">
            <a:avLst/>
          </a:prstGeom>
        </p:spPr>
      </p:pic>
    </p:spTree>
    <p:extLst>
      <p:ext uri="{BB962C8B-B14F-4D97-AF65-F5344CB8AC3E}">
        <p14:creationId xmlns:p14="http://schemas.microsoft.com/office/powerpoint/2010/main" val="28817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Ike as President, 1953-1961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371600"/>
            <a:ext cx="4648200" cy="5334000"/>
          </a:xfrm>
        </p:spPr>
        <p:txBody>
          <a:bodyPr>
            <a:normAutofit fontScale="92500"/>
          </a:bodyPr>
          <a:lstStyle/>
          <a:p>
            <a:r>
              <a:rPr lang="en-US" b="1" dirty="0" smtClean="0"/>
              <a:t>Dwight D. Eisenhower (“Ike”) ran as the Republican candidate in 1952, winning in a landslide over Democrat Adlai Stevenson.</a:t>
            </a:r>
          </a:p>
          <a:p>
            <a:r>
              <a:rPr lang="en-US" b="1" dirty="0" smtClean="0"/>
              <a:t>Ike again defeated Stevenson in a landslide in 1956.</a:t>
            </a:r>
          </a:p>
          <a:p>
            <a:r>
              <a:rPr lang="en-US" b="1" dirty="0" smtClean="0"/>
              <a:t>During the 1950s, Eisenhower was one of the most popular presidents in history, and “I like Ike” was a common phrase in daily life.</a:t>
            </a:r>
            <a:endParaRPr lang="en-US" b="1" dirty="0"/>
          </a:p>
        </p:txBody>
      </p:sp>
      <p:pic>
        <p:nvPicPr>
          <p:cNvPr id="5" name="Picture 4" descr="Photo of a marketing poster in the colors red, white, and blue with the slogan &quot;I Like Ike&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277" y="1752600"/>
            <a:ext cx="3364523" cy="3352800"/>
          </a:xfrm>
          <a:prstGeom prst="rect">
            <a:avLst/>
          </a:prstGeom>
        </p:spPr>
      </p:pic>
    </p:spTree>
    <p:extLst>
      <p:ext uri="{BB962C8B-B14F-4D97-AF65-F5344CB8AC3E}">
        <p14:creationId xmlns:p14="http://schemas.microsoft.com/office/powerpoint/2010/main" val="41528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Ike’s Foreign Policy</a:t>
            </a:r>
            <a:endParaRPr lang="en-US" b="1" dirty="0"/>
          </a:p>
        </p:txBody>
      </p:sp>
      <p:sp>
        <p:nvSpPr>
          <p:cNvPr id="3" name="Content Placeholder 2"/>
          <p:cNvSpPr>
            <a:spLocks noGrp="1"/>
          </p:cNvSpPr>
          <p:nvPr>
            <p:ph idx="1"/>
          </p:nvPr>
        </p:nvSpPr>
        <p:spPr>
          <a:xfrm>
            <a:off x="76200" y="1295400"/>
            <a:ext cx="5334000" cy="5486400"/>
          </a:xfrm>
        </p:spPr>
        <p:txBody>
          <a:bodyPr>
            <a:normAutofit fontScale="92500" lnSpcReduction="10000"/>
          </a:bodyPr>
          <a:lstStyle/>
          <a:p>
            <a:r>
              <a:rPr lang="en-US" b="1" dirty="0" smtClean="0"/>
              <a:t>Reduced the size of the armed forces with a “New Look” military that placed more emphasis on nuclear weapons.</a:t>
            </a:r>
          </a:p>
          <a:p>
            <a:r>
              <a:rPr lang="en-US" b="1" dirty="0" smtClean="0"/>
              <a:t>Hydrogen bomb, created by U.S. in 1952, added greatly to nuclear strength – the H-bomb was </a:t>
            </a:r>
            <a:r>
              <a:rPr lang="en-US" b="1" u="sng" dirty="0" smtClean="0"/>
              <a:t>500 times</a:t>
            </a:r>
            <a:r>
              <a:rPr lang="en-US" b="1" dirty="0" smtClean="0"/>
              <a:t> more powerful than the A-bombs used against Japan in WWII!</a:t>
            </a:r>
          </a:p>
          <a:p>
            <a:r>
              <a:rPr lang="en-US" b="1" dirty="0" smtClean="0"/>
              <a:t>Brinkmanship:  Ike’s secretary of state, John Foster Dulles, promised that the U.S. would go “to the brink of war” to preserve peace.</a:t>
            </a:r>
            <a:endParaRPr lang="en-US" b="1" dirty="0"/>
          </a:p>
        </p:txBody>
      </p:sp>
      <p:pic>
        <p:nvPicPr>
          <p:cNvPr id="4" name="Picture 3" descr="Photo of a nuclear clou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429327"/>
            <a:ext cx="3581400" cy="3581400"/>
          </a:xfrm>
          <a:prstGeom prst="rect">
            <a:avLst/>
          </a:prstGeom>
        </p:spPr>
      </p:pic>
    </p:spTree>
    <p:extLst>
      <p:ext uri="{BB962C8B-B14F-4D97-AF65-F5344CB8AC3E}">
        <p14:creationId xmlns:p14="http://schemas.microsoft.com/office/powerpoint/2010/main" val="17363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Godzilla and Bikinis</a:t>
            </a:r>
            <a:endParaRPr lang="en-US" b="1" dirty="0"/>
          </a:p>
        </p:txBody>
      </p:sp>
      <p:sp>
        <p:nvSpPr>
          <p:cNvPr id="3" name="Content Placeholder 2"/>
          <p:cNvSpPr>
            <a:spLocks noGrp="1"/>
          </p:cNvSpPr>
          <p:nvPr>
            <p:ph idx="1"/>
          </p:nvPr>
        </p:nvSpPr>
        <p:spPr>
          <a:xfrm>
            <a:off x="76200" y="1219200"/>
            <a:ext cx="3352800" cy="5486400"/>
          </a:xfrm>
        </p:spPr>
        <p:txBody>
          <a:bodyPr>
            <a:normAutofit fontScale="92500" lnSpcReduction="20000"/>
          </a:bodyPr>
          <a:lstStyle/>
          <a:p>
            <a:r>
              <a:rPr lang="en-US" b="1" dirty="0" smtClean="0"/>
              <a:t>We now know that the H-bomb tests were really just an ill-advised attempt to kill Godzilla.  They failed, of course, and lucky for us he doesn’t seem to hold a grudge about it. </a:t>
            </a:r>
            <a:endParaRPr lang="en-US" b="1" dirty="0" smtClean="0">
              <a:sym typeface="Wingdings" panose="05000000000000000000" pitchFamily="2" charset="2"/>
            </a:endParaRPr>
          </a:p>
          <a:p>
            <a:r>
              <a:rPr lang="en-US" b="1" dirty="0" smtClean="0">
                <a:sym typeface="Wingdings" panose="05000000000000000000" pitchFamily="2" charset="2"/>
              </a:rPr>
              <a:t>Also, the bikini swimsuit was named after Bikini Atoll, site of a famous nuclear bomb test.  Seriously, it was.</a:t>
            </a:r>
            <a:endParaRPr lang="en-US" b="1" dirty="0"/>
          </a:p>
        </p:txBody>
      </p:sp>
      <p:pic>
        <p:nvPicPr>
          <p:cNvPr id="6" name="Picture 5" descr="Photo of an ad saying &quot;Miss Bikini 1955 the 'Sparkling Sequin'&quot; with a photo of a woman in a bikini smiling at the cam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81200"/>
            <a:ext cx="2549652" cy="3200400"/>
          </a:xfrm>
          <a:prstGeom prst="rect">
            <a:avLst/>
          </a:prstGeom>
        </p:spPr>
      </p:pic>
    </p:spTree>
    <p:extLst>
      <p:ext uri="{BB962C8B-B14F-4D97-AF65-F5344CB8AC3E}">
        <p14:creationId xmlns:p14="http://schemas.microsoft.com/office/powerpoint/2010/main" val="27232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4572000" cy="591312"/>
          </a:xfrm>
        </p:spPr>
        <p:txBody>
          <a:bodyPr>
            <a:normAutofit fontScale="90000"/>
          </a:bodyPr>
          <a:lstStyle/>
          <a:p>
            <a:pPr algn="ctr"/>
            <a:r>
              <a:rPr lang="en-US" b="1" dirty="0" smtClean="0"/>
              <a:t>War in Indochina</a:t>
            </a:r>
            <a:endParaRPr lang="en-US" b="1" dirty="0"/>
          </a:p>
        </p:txBody>
      </p:sp>
      <p:sp>
        <p:nvSpPr>
          <p:cNvPr id="3" name="Content Placeholder 2"/>
          <p:cNvSpPr>
            <a:spLocks noGrp="1"/>
          </p:cNvSpPr>
          <p:nvPr>
            <p:ph idx="1"/>
          </p:nvPr>
        </p:nvSpPr>
        <p:spPr>
          <a:xfrm>
            <a:off x="0" y="1295400"/>
            <a:ext cx="4876800" cy="5029200"/>
          </a:xfrm>
        </p:spPr>
        <p:txBody>
          <a:bodyPr>
            <a:normAutofit lnSpcReduction="10000"/>
          </a:bodyPr>
          <a:lstStyle/>
          <a:p>
            <a:r>
              <a:rPr lang="en-US" dirty="0" smtClean="0"/>
              <a:t>In the 1950s, the countries of Vietnam, Laos, and Cambodia were still known as French Indochina.</a:t>
            </a:r>
          </a:p>
          <a:p>
            <a:r>
              <a:rPr lang="en-US" dirty="0" smtClean="0"/>
              <a:t>Japan had taken Indochina during WWII; after the war, the French wanted Indochina back.</a:t>
            </a:r>
          </a:p>
          <a:p>
            <a:r>
              <a:rPr lang="en-US" dirty="0" smtClean="0"/>
              <a:t>Communist guerrillas called the Vietminh, led by Ho Chi Minh, fought to drive the French out and make Vietnam a communist country.</a:t>
            </a:r>
            <a:endParaRPr lang="en-US" dirty="0"/>
          </a:p>
        </p:txBody>
      </p:sp>
      <p:pic>
        <p:nvPicPr>
          <p:cNvPr id="4" name="Picture 3" descr="Map of Indochi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362075"/>
            <a:ext cx="2862072" cy="3996687"/>
          </a:xfrm>
          <a:prstGeom prst="rect">
            <a:avLst/>
          </a:prstGeom>
        </p:spPr>
      </p:pic>
    </p:spTree>
    <p:extLst>
      <p:ext uri="{BB962C8B-B14F-4D97-AF65-F5344CB8AC3E}">
        <p14:creationId xmlns:p14="http://schemas.microsoft.com/office/powerpoint/2010/main" val="29686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Domino Theory</a:t>
            </a:r>
            <a:endParaRPr lang="en-US" b="1" dirty="0"/>
          </a:p>
        </p:txBody>
      </p:sp>
      <p:sp>
        <p:nvSpPr>
          <p:cNvPr id="3" name="Content Placeholder 2"/>
          <p:cNvSpPr>
            <a:spLocks noGrp="1"/>
          </p:cNvSpPr>
          <p:nvPr>
            <p:ph idx="1"/>
          </p:nvPr>
        </p:nvSpPr>
        <p:spPr>
          <a:xfrm>
            <a:off x="76200" y="1371600"/>
            <a:ext cx="3655800" cy="5410200"/>
          </a:xfrm>
        </p:spPr>
        <p:txBody>
          <a:bodyPr>
            <a:normAutofit fontScale="85000" lnSpcReduction="10000"/>
          </a:bodyPr>
          <a:lstStyle/>
          <a:p>
            <a:r>
              <a:rPr lang="en-US" b="1" dirty="0" smtClean="0"/>
              <a:t>U.S. aided the French in Vietnam because of the Domino Theory.</a:t>
            </a:r>
          </a:p>
          <a:p>
            <a:r>
              <a:rPr lang="en-US" b="1" dirty="0" smtClean="0"/>
              <a:t>The Domino Theory held that if one country fell to communism, countries surrounding it would also become communist – Ike first described this in 1954.</a:t>
            </a:r>
          </a:p>
          <a:p>
            <a:r>
              <a:rPr lang="en-US" dirty="0" smtClean="0"/>
              <a:t>U.S. aid to France not only helped our old ally keep its colony, but helped prevent the Domino Theory from taking effect.</a:t>
            </a:r>
            <a:endParaRPr lang="en-US" dirty="0"/>
          </a:p>
        </p:txBody>
      </p:sp>
      <p:pic>
        <p:nvPicPr>
          <p:cNvPr id="4" name="Picture 3" descr="Political cartoon showing a man with 'Vietcong' on his hat pushing a series of dominos and a soldier leaning up against the last domino. The dominos are labeled, Vietnam, Laos, Cambodia, Thailand, Burma, India, and Banglades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000" y="1447800"/>
            <a:ext cx="5412000" cy="2863850"/>
          </a:xfrm>
          <a:prstGeom prst="rect">
            <a:avLst/>
          </a:prstGeom>
        </p:spPr>
      </p:pic>
    </p:spTree>
    <p:extLst>
      <p:ext uri="{BB962C8B-B14F-4D97-AF65-F5344CB8AC3E}">
        <p14:creationId xmlns:p14="http://schemas.microsoft.com/office/powerpoint/2010/main" val="274837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France Loses Vietnam</a:t>
            </a:r>
            <a:endParaRPr lang="en-US" dirty="0"/>
          </a:p>
        </p:txBody>
      </p:sp>
      <p:sp>
        <p:nvSpPr>
          <p:cNvPr id="3" name="Content Placeholder 2"/>
          <p:cNvSpPr>
            <a:spLocks noGrp="1"/>
          </p:cNvSpPr>
          <p:nvPr>
            <p:ph idx="1"/>
          </p:nvPr>
        </p:nvSpPr>
        <p:spPr>
          <a:xfrm>
            <a:off x="76200" y="1295400"/>
            <a:ext cx="3886200" cy="5486400"/>
          </a:xfrm>
        </p:spPr>
        <p:txBody>
          <a:bodyPr>
            <a:normAutofit lnSpcReduction="10000"/>
          </a:bodyPr>
          <a:lstStyle/>
          <a:p>
            <a:r>
              <a:rPr lang="en-US" dirty="0" smtClean="0"/>
              <a:t>French forces in Vietnam were trapped and defeated by the Vietminh at </a:t>
            </a:r>
            <a:r>
              <a:rPr lang="en-US" dirty="0" err="1" smtClean="0"/>
              <a:t>Dien</a:t>
            </a:r>
            <a:r>
              <a:rPr lang="en-US" dirty="0" smtClean="0"/>
              <a:t> Bien </a:t>
            </a:r>
            <a:r>
              <a:rPr lang="en-US" dirty="0" err="1" smtClean="0"/>
              <a:t>Phu</a:t>
            </a:r>
            <a:r>
              <a:rPr lang="en-US" dirty="0" smtClean="0"/>
              <a:t> in 1954; the French then left Vietnam.</a:t>
            </a:r>
          </a:p>
          <a:p>
            <a:r>
              <a:rPr lang="en-US" dirty="0" smtClean="0"/>
              <a:t>Also in 1954, an international conference in Geneva agreed that Vietnam would be “temporarily” divided into North and South at the 17</a:t>
            </a:r>
            <a:r>
              <a:rPr lang="en-US" baseline="30000" dirty="0" smtClean="0"/>
              <a:t>th</a:t>
            </a:r>
            <a:r>
              <a:rPr lang="en-US" dirty="0" smtClean="0"/>
              <a:t> Parallel.</a:t>
            </a:r>
          </a:p>
          <a:p>
            <a:pPr marL="0" indent="0">
              <a:buNone/>
            </a:pPr>
            <a:endParaRPr lang="en-US" b="1" dirty="0"/>
          </a:p>
        </p:txBody>
      </p:sp>
      <p:pic>
        <p:nvPicPr>
          <p:cNvPr id="5" name="Picture 4" descr="Map of Vietnam showing the border between North and South Vietna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76400"/>
            <a:ext cx="4038600" cy="4038600"/>
          </a:xfrm>
          <a:prstGeom prst="rect">
            <a:avLst/>
          </a:prstGeom>
        </p:spPr>
      </p:pic>
    </p:spTree>
    <p:extLst>
      <p:ext uri="{BB962C8B-B14F-4D97-AF65-F5344CB8AC3E}">
        <p14:creationId xmlns:p14="http://schemas.microsoft.com/office/powerpoint/2010/main" val="26425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The Marshall Plan</a:t>
            </a:r>
            <a:endParaRPr lang="en-US" b="1" dirty="0"/>
          </a:p>
        </p:txBody>
      </p:sp>
      <p:sp>
        <p:nvSpPr>
          <p:cNvPr id="3" name="Content Placeholder 2"/>
          <p:cNvSpPr>
            <a:spLocks noGrp="1"/>
          </p:cNvSpPr>
          <p:nvPr>
            <p:ph idx="1"/>
          </p:nvPr>
        </p:nvSpPr>
        <p:spPr>
          <a:xfrm>
            <a:off x="76200" y="1143000"/>
            <a:ext cx="6705600" cy="5638800"/>
          </a:xfrm>
        </p:spPr>
        <p:txBody>
          <a:bodyPr>
            <a:normAutofit/>
          </a:bodyPr>
          <a:lstStyle/>
          <a:p>
            <a:pPr lvl="0">
              <a:buClr>
                <a:srgbClr val="0BD0D9"/>
              </a:buClr>
            </a:pPr>
            <a:r>
              <a:rPr lang="en-US" sz="2400" b="1" dirty="0">
                <a:solidFill>
                  <a:prstClr val="black"/>
                </a:solidFill>
              </a:rPr>
              <a:t>A</a:t>
            </a:r>
            <a:r>
              <a:rPr lang="en-US" sz="2400" b="1" dirty="0" smtClean="0">
                <a:solidFill>
                  <a:prstClr val="black"/>
                </a:solidFill>
              </a:rPr>
              <a:t>lso </a:t>
            </a:r>
            <a:r>
              <a:rPr lang="en-US" sz="2400" b="1" dirty="0">
                <a:solidFill>
                  <a:prstClr val="black"/>
                </a:solidFill>
              </a:rPr>
              <a:t>known as the European Recovery </a:t>
            </a:r>
            <a:r>
              <a:rPr lang="en-US" sz="2400" b="1" dirty="0" smtClean="0">
                <a:solidFill>
                  <a:prstClr val="black"/>
                </a:solidFill>
              </a:rPr>
              <a:t>Program, the Marshall Plan was proposed </a:t>
            </a:r>
            <a:r>
              <a:rPr lang="en-US" sz="2400" b="1" dirty="0">
                <a:solidFill>
                  <a:prstClr val="black"/>
                </a:solidFill>
              </a:rPr>
              <a:t>in 1947 by U.S. Secretary of State George Marshall – </a:t>
            </a:r>
            <a:r>
              <a:rPr lang="en-US" sz="2400" b="1" dirty="0" smtClean="0">
                <a:solidFill>
                  <a:prstClr val="black"/>
                </a:solidFill>
              </a:rPr>
              <a:t>it was a policy </a:t>
            </a:r>
            <a:r>
              <a:rPr lang="en-US" sz="2400" b="1" dirty="0">
                <a:solidFill>
                  <a:prstClr val="black"/>
                </a:solidFill>
              </a:rPr>
              <a:t>of giving </a:t>
            </a:r>
            <a:r>
              <a:rPr lang="en-US" sz="2400" b="1" u="sng" dirty="0">
                <a:solidFill>
                  <a:prstClr val="black"/>
                </a:solidFill>
              </a:rPr>
              <a:t>economic</a:t>
            </a:r>
            <a:r>
              <a:rPr lang="en-US" sz="2400" b="1" dirty="0">
                <a:solidFill>
                  <a:prstClr val="black"/>
                </a:solidFill>
              </a:rPr>
              <a:t> aid </a:t>
            </a:r>
            <a:r>
              <a:rPr lang="en-US" sz="2400" b="1" dirty="0" smtClean="0">
                <a:solidFill>
                  <a:prstClr val="black"/>
                </a:solidFill>
              </a:rPr>
              <a:t>($12 billion worth) to </a:t>
            </a:r>
            <a:r>
              <a:rPr lang="en-US" sz="2400" b="1" dirty="0">
                <a:solidFill>
                  <a:prstClr val="black"/>
                </a:solidFill>
              </a:rPr>
              <a:t>help rebuild Europe after WWII, so European countries wouldn’t become communist.  </a:t>
            </a:r>
          </a:p>
          <a:p>
            <a:pPr lvl="1">
              <a:buClr>
                <a:srgbClr val="0F6FC6"/>
              </a:buClr>
            </a:pPr>
            <a:r>
              <a:rPr lang="en-US" sz="2200" b="1" dirty="0">
                <a:solidFill>
                  <a:prstClr val="black"/>
                </a:solidFill>
              </a:rPr>
              <a:t>Theory was that communism was only attractive to countries with major economic problems.</a:t>
            </a:r>
          </a:p>
          <a:p>
            <a:pPr lvl="0">
              <a:buClr>
                <a:srgbClr val="0BD0D9"/>
              </a:buClr>
            </a:pPr>
            <a:r>
              <a:rPr lang="en-US" sz="2400" b="1" u="sng" dirty="0">
                <a:solidFill>
                  <a:prstClr val="black"/>
                </a:solidFill>
              </a:rPr>
              <a:t>Marshall Plan succeeded</a:t>
            </a:r>
            <a:r>
              <a:rPr lang="en-US" sz="2400" b="1" dirty="0">
                <a:solidFill>
                  <a:prstClr val="black"/>
                </a:solidFill>
              </a:rPr>
              <a:t> – communism didn’t spread to Western Europe.</a:t>
            </a:r>
          </a:p>
          <a:p>
            <a:pPr lvl="0">
              <a:buClr>
                <a:srgbClr val="0BD0D9"/>
              </a:buClr>
            </a:pPr>
            <a:r>
              <a:rPr lang="en-US" sz="2400" b="1" dirty="0">
                <a:solidFill>
                  <a:prstClr val="black"/>
                </a:solidFill>
              </a:rPr>
              <a:t>Marshall Plan </a:t>
            </a:r>
            <a:r>
              <a:rPr lang="en-US" sz="2400" b="1" u="sng" dirty="0">
                <a:solidFill>
                  <a:prstClr val="black"/>
                </a:solidFill>
              </a:rPr>
              <a:t>also offered aid to USSR</a:t>
            </a:r>
            <a:r>
              <a:rPr lang="en-US" sz="2400" b="1" dirty="0">
                <a:solidFill>
                  <a:prstClr val="black"/>
                </a:solidFill>
              </a:rPr>
              <a:t> &amp; its satellite states, </a:t>
            </a:r>
            <a:r>
              <a:rPr lang="en-US" sz="2400" b="1" u="sng" dirty="0">
                <a:solidFill>
                  <a:prstClr val="black"/>
                </a:solidFill>
              </a:rPr>
              <a:t>but they turned it down</a:t>
            </a:r>
            <a:r>
              <a:rPr lang="en-US" sz="2400" b="1" dirty="0">
                <a:solidFill>
                  <a:prstClr val="black"/>
                </a:solidFill>
              </a:rPr>
              <a:t>.</a:t>
            </a:r>
          </a:p>
          <a:p>
            <a:endParaRPr lang="en-US" dirty="0"/>
          </a:p>
        </p:txBody>
      </p:sp>
      <p:pic>
        <p:nvPicPr>
          <p:cNvPr id="4" name="Picture 3" descr="Black and white headshot of George Marshall in front of an American flag looking away from the cam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371600"/>
            <a:ext cx="2152650" cy="2865954"/>
          </a:xfrm>
          <a:prstGeom prst="rect">
            <a:avLst/>
          </a:prstGeom>
        </p:spPr>
      </p:pic>
    </p:spTree>
    <p:extLst>
      <p:ext uri="{BB962C8B-B14F-4D97-AF65-F5344CB8AC3E}">
        <p14:creationId xmlns:p14="http://schemas.microsoft.com/office/powerpoint/2010/main" val="38841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410200" cy="515112"/>
          </a:xfrm>
        </p:spPr>
        <p:txBody>
          <a:bodyPr>
            <a:normAutofit fontScale="90000"/>
          </a:bodyPr>
          <a:lstStyle/>
          <a:p>
            <a:pPr algn="ctr"/>
            <a:r>
              <a:rPr lang="en-US" b="1" dirty="0" smtClean="0"/>
              <a:t>A Divided Vietnam</a:t>
            </a:r>
            <a:endParaRPr lang="en-US" b="1" dirty="0"/>
          </a:p>
        </p:txBody>
      </p:sp>
      <p:sp>
        <p:nvSpPr>
          <p:cNvPr id="3" name="Content Placeholder 2"/>
          <p:cNvSpPr>
            <a:spLocks noGrp="1"/>
          </p:cNvSpPr>
          <p:nvPr>
            <p:ph idx="1"/>
          </p:nvPr>
        </p:nvSpPr>
        <p:spPr>
          <a:xfrm>
            <a:off x="76200" y="1219200"/>
            <a:ext cx="5334000" cy="5562600"/>
          </a:xfrm>
        </p:spPr>
        <p:txBody>
          <a:bodyPr>
            <a:normAutofit fontScale="92500" lnSpcReduction="20000"/>
          </a:bodyPr>
          <a:lstStyle/>
          <a:p>
            <a:r>
              <a:rPr lang="en-US" dirty="0" smtClean="0"/>
              <a:t>National Vietnamese elections were supposed to be held in 1956 so that one government could be selected for the entire country, but the elections never took place – mainly because the U.S. feared that Ho Chi Minh’s communists ( possibly by cheating) would win the election and make all of Vietnam communist – allowing the Domino Theory to take effect.</a:t>
            </a:r>
          </a:p>
          <a:p>
            <a:r>
              <a:rPr lang="en-US" dirty="0" smtClean="0"/>
              <a:t>Vietnam remained divided into a communist North and a U.S.-backed South; fighting between the North and South became the Vietnam War.</a:t>
            </a:r>
          </a:p>
          <a:p>
            <a:r>
              <a:rPr lang="en-US" dirty="0" smtClean="0"/>
              <a:t>U.S. involvement in the Vietnam War began with Ike sending military advisers to South Vietnam.</a:t>
            </a:r>
            <a:endParaRPr lang="en-US" dirty="0"/>
          </a:p>
        </p:txBody>
      </p:sp>
      <p:pic>
        <p:nvPicPr>
          <p:cNvPr id="5" name="Picture 4" descr="Photo of Ho Chi Min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371600"/>
            <a:ext cx="3248526" cy="3429000"/>
          </a:xfrm>
          <a:prstGeom prst="rect">
            <a:avLst/>
          </a:prstGeom>
        </p:spPr>
      </p:pic>
    </p:spTree>
    <p:extLst>
      <p:ext uri="{BB962C8B-B14F-4D97-AF65-F5344CB8AC3E}">
        <p14:creationId xmlns:p14="http://schemas.microsoft.com/office/powerpoint/2010/main" val="26999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a:t>
            </a:r>
            <a:r>
              <a:rPr lang="en-US" b="1" dirty="0" err="1" smtClean="0"/>
              <a:t>Pactomania</a:t>
            </a:r>
            <a:r>
              <a:rPr lang="en-US" b="1" dirty="0" smtClean="0"/>
              <a:t>”</a:t>
            </a:r>
            <a:endParaRPr lang="en-US" b="1" dirty="0"/>
          </a:p>
        </p:txBody>
      </p:sp>
      <p:sp>
        <p:nvSpPr>
          <p:cNvPr id="3" name="Content Placeholder 2"/>
          <p:cNvSpPr>
            <a:spLocks noGrp="1"/>
          </p:cNvSpPr>
          <p:nvPr>
            <p:ph idx="1"/>
          </p:nvPr>
        </p:nvSpPr>
        <p:spPr>
          <a:xfrm>
            <a:off x="76200" y="1447800"/>
            <a:ext cx="8610600" cy="5334000"/>
          </a:xfrm>
        </p:spPr>
        <p:txBody>
          <a:bodyPr>
            <a:normAutofit/>
          </a:bodyPr>
          <a:lstStyle/>
          <a:p>
            <a:r>
              <a:rPr lang="en-US" b="1" dirty="0" smtClean="0"/>
              <a:t>Eisenhower &amp; Dulles’ critics referred to Dulles’ strategy of using treaties to surround communist countries with U.S.-backed countries “</a:t>
            </a:r>
            <a:r>
              <a:rPr lang="en-US" b="1" dirty="0" err="1" smtClean="0"/>
              <a:t>pactomania</a:t>
            </a:r>
            <a:r>
              <a:rPr lang="en-US" b="1" dirty="0" smtClean="0"/>
              <a:t>” (as if it were a psychological disorder of Dulles’).</a:t>
            </a:r>
          </a:p>
          <a:p>
            <a:r>
              <a:rPr lang="en-US" b="1" dirty="0" smtClean="0"/>
              <a:t>There WERE several U.S.-backed treaty organizations to resist communism:  NATO, SEATO, and METO.</a:t>
            </a:r>
          </a:p>
          <a:p>
            <a:r>
              <a:rPr lang="en-US" dirty="0" smtClean="0"/>
              <a:t>While John Foster Dulles was Ike’s secretary of state, his brother Allen Dulles was CIA director for Ike and (briefly) JFK.</a:t>
            </a:r>
            <a:endParaRPr lang="en-US" dirty="0"/>
          </a:p>
        </p:txBody>
      </p:sp>
    </p:spTree>
    <p:extLst>
      <p:ext uri="{BB962C8B-B14F-4D97-AF65-F5344CB8AC3E}">
        <p14:creationId xmlns:p14="http://schemas.microsoft.com/office/powerpoint/2010/main" val="290354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pPr algn="ctr"/>
            <a:r>
              <a:rPr lang="en-US" b="1" dirty="0" smtClean="0"/>
              <a:t>NATO vs. the Warsaw Pact</a:t>
            </a:r>
            <a:endParaRPr lang="en-US" b="1" dirty="0"/>
          </a:p>
        </p:txBody>
      </p:sp>
      <p:sp>
        <p:nvSpPr>
          <p:cNvPr id="3" name="Content Placeholder 2"/>
          <p:cNvSpPr>
            <a:spLocks noGrp="1"/>
          </p:cNvSpPr>
          <p:nvPr>
            <p:ph idx="1"/>
          </p:nvPr>
        </p:nvSpPr>
        <p:spPr>
          <a:xfrm>
            <a:off x="0" y="914400"/>
            <a:ext cx="9144000" cy="3048000"/>
          </a:xfrm>
        </p:spPr>
        <p:txBody>
          <a:bodyPr>
            <a:normAutofit fontScale="85000" lnSpcReduction="10000"/>
          </a:bodyPr>
          <a:lstStyle/>
          <a:p>
            <a:r>
              <a:rPr lang="en-US" b="1" dirty="0" smtClean="0"/>
              <a:t>The North Atlantic Treaty Organization (NATO) was actually not formed by Dulles &amp; Eisenhower – it was created in 1949, when Truman was still president.</a:t>
            </a:r>
          </a:p>
          <a:p>
            <a:r>
              <a:rPr lang="en-US" b="1" dirty="0" smtClean="0"/>
              <a:t>NATO’s purpose:  mutual defense of the U.S. and its North American &amp; European allies (an attack on one is an attack on all).</a:t>
            </a:r>
          </a:p>
          <a:p>
            <a:r>
              <a:rPr lang="en-US" b="1" dirty="0" smtClean="0"/>
              <a:t>Soviets responded by announcing the Warsaw Pact in 1955:  USSR and its communist satellite states in Eastern Europe were allied against NATO.</a:t>
            </a:r>
          </a:p>
          <a:p>
            <a:pPr lvl="1"/>
            <a:r>
              <a:rPr lang="en-US" b="1" dirty="0" smtClean="0"/>
              <a:t>NATO countries are in shades of blue; Warsaw Pact in red shades.</a:t>
            </a:r>
          </a:p>
          <a:p>
            <a:pPr lvl="1"/>
            <a:endParaRPr lang="en-US" b="1" dirty="0"/>
          </a:p>
        </p:txBody>
      </p:sp>
      <p:pic>
        <p:nvPicPr>
          <p:cNvPr id="4" name="Picture 3" descr="Map of the world showing the countries that were in NATO and those in the Warsaw Pac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 y="3962400"/>
            <a:ext cx="9144000" cy="2395904"/>
          </a:xfrm>
          <a:prstGeom prst="rect">
            <a:avLst/>
          </a:prstGeom>
        </p:spPr>
      </p:pic>
    </p:spTree>
    <p:extLst>
      <p:ext uri="{BB962C8B-B14F-4D97-AF65-F5344CB8AC3E}">
        <p14:creationId xmlns:p14="http://schemas.microsoft.com/office/powerpoint/2010/main" val="13784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SEATO and METO</a:t>
            </a:r>
            <a:endParaRPr lang="en-US" dirty="0"/>
          </a:p>
        </p:txBody>
      </p:sp>
      <p:sp>
        <p:nvSpPr>
          <p:cNvPr id="3" name="Content Placeholder 2"/>
          <p:cNvSpPr>
            <a:spLocks noGrp="1"/>
          </p:cNvSpPr>
          <p:nvPr>
            <p:ph idx="1"/>
          </p:nvPr>
        </p:nvSpPr>
        <p:spPr>
          <a:xfrm>
            <a:off x="76200" y="1295400"/>
            <a:ext cx="9067800" cy="5029200"/>
          </a:xfrm>
        </p:spPr>
        <p:txBody>
          <a:bodyPr>
            <a:normAutofit/>
          </a:bodyPr>
          <a:lstStyle/>
          <a:p>
            <a:r>
              <a:rPr lang="en-US" dirty="0" smtClean="0"/>
              <a:t>In the 1950s, Dulles got anti-communist governments in Asia and the Pacific to join the U.S. to form SEATO (Southeast Asia Treaty Organization).</a:t>
            </a:r>
          </a:p>
          <a:p>
            <a:r>
              <a:rPr lang="en-US" dirty="0" smtClean="0"/>
              <a:t>The U.S. also promoted (but didn’t join) METO (Middle East Treaty Organization). </a:t>
            </a:r>
          </a:p>
          <a:p>
            <a:r>
              <a:rPr lang="en-US" dirty="0" smtClean="0"/>
              <a:t>Purpose of both groups was to resist Soviet/communist aggression in those parts of the world.</a:t>
            </a:r>
          </a:p>
          <a:p>
            <a:pPr marL="393192" lvl="1" indent="0">
              <a:buNone/>
            </a:pPr>
            <a:endParaRPr lang="en-US" dirty="0"/>
          </a:p>
        </p:txBody>
      </p:sp>
    </p:spTree>
    <p:extLst>
      <p:ext uri="{BB962C8B-B14F-4D97-AF65-F5344CB8AC3E}">
        <p14:creationId xmlns:p14="http://schemas.microsoft.com/office/powerpoint/2010/main" val="27146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Dulles’ Foreign Policy</a:t>
            </a:r>
            <a:endParaRPr lang="en-US" b="1" dirty="0"/>
          </a:p>
        </p:txBody>
      </p:sp>
      <p:sp>
        <p:nvSpPr>
          <p:cNvPr id="3" name="Content Placeholder 2"/>
          <p:cNvSpPr>
            <a:spLocks noGrp="1"/>
          </p:cNvSpPr>
          <p:nvPr>
            <p:ph idx="1"/>
          </p:nvPr>
        </p:nvSpPr>
        <p:spPr>
          <a:xfrm>
            <a:off x="0" y="1295400"/>
            <a:ext cx="5832088" cy="5562600"/>
          </a:xfrm>
        </p:spPr>
        <p:txBody>
          <a:bodyPr>
            <a:normAutofit fontScale="92500" lnSpcReduction="10000"/>
          </a:bodyPr>
          <a:lstStyle/>
          <a:p>
            <a:r>
              <a:rPr lang="en-US" b="1" dirty="0" smtClean="0"/>
              <a:t>When he became Ike’s secretary of state in 1953, John Foster Dulles planned several changes in U.S. foreign policy:</a:t>
            </a:r>
          </a:p>
          <a:p>
            <a:pPr marL="514350" indent="-514350">
              <a:buAutoNum type="arabicPeriod"/>
            </a:pPr>
            <a:r>
              <a:rPr lang="en-US" b="1" dirty="0" smtClean="0"/>
              <a:t>Balance the budget by using a smaller, less expensive, “New Look” military.</a:t>
            </a:r>
          </a:p>
          <a:p>
            <a:pPr marL="514350" indent="-514350">
              <a:buAutoNum type="arabicPeriod"/>
            </a:pPr>
            <a:r>
              <a:rPr lang="en-US" b="1" dirty="0" smtClean="0"/>
              <a:t>Depend more on nuclear weapons for national defense.</a:t>
            </a:r>
          </a:p>
          <a:p>
            <a:pPr marL="514350" indent="-514350">
              <a:buAutoNum type="arabicPeriod"/>
            </a:pPr>
            <a:r>
              <a:rPr lang="en-US" b="1" dirty="0" smtClean="0"/>
              <a:t>Use of brinkmanship:  going to the brink of war to keep the peace by threatening massive retaliation against the USSR &amp; China if they attacked other countries.		(</a:t>
            </a:r>
            <a:r>
              <a:rPr lang="en-US" b="1" u="sng" dirty="0" smtClean="0"/>
              <a:t>Continued on next slide</a:t>
            </a:r>
            <a:r>
              <a:rPr lang="en-US" b="1" dirty="0" smtClean="0"/>
              <a:t>)</a:t>
            </a:r>
            <a:endParaRPr lang="en-US" b="1" dirty="0"/>
          </a:p>
        </p:txBody>
      </p:sp>
      <p:pic>
        <p:nvPicPr>
          <p:cNvPr id="4" name="Picture 3" descr="Photo of John Foster Dulles with his quote &quot;The ability to get to the verge without getting into the war is the necessary art... if you are scared to go to the brink, you are los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088" y="1447800"/>
            <a:ext cx="3122341" cy="2133600"/>
          </a:xfrm>
          <a:prstGeom prst="rect">
            <a:avLst/>
          </a:prstGeom>
        </p:spPr>
      </p:pic>
    </p:spTree>
    <p:extLst>
      <p:ext uri="{BB962C8B-B14F-4D97-AF65-F5344CB8AC3E}">
        <p14:creationId xmlns:p14="http://schemas.microsoft.com/office/powerpoint/2010/main" val="26914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Dulles’ Foreign Policy, continued</a:t>
            </a:r>
            <a:endParaRPr lang="en-US" b="1" dirty="0"/>
          </a:p>
        </p:txBody>
      </p:sp>
      <p:sp>
        <p:nvSpPr>
          <p:cNvPr id="3" name="Content Placeholder 2"/>
          <p:cNvSpPr>
            <a:spLocks noGrp="1"/>
          </p:cNvSpPr>
          <p:nvPr>
            <p:ph idx="1"/>
          </p:nvPr>
        </p:nvSpPr>
        <p:spPr>
          <a:xfrm>
            <a:off x="76200" y="1371600"/>
            <a:ext cx="8305800" cy="5410200"/>
          </a:xfrm>
        </p:spPr>
        <p:txBody>
          <a:bodyPr>
            <a:normAutofit/>
          </a:bodyPr>
          <a:lstStyle/>
          <a:p>
            <a:pPr marL="0" indent="0">
              <a:buNone/>
            </a:pPr>
            <a:r>
              <a:rPr lang="en-US" b="1" dirty="0" smtClean="0"/>
              <a:t>4. Instead of just containing the spread of communism (as Truman had done), the U.S. would now “roll back the tide” of communism by going in to free “captive peoples” in communist countries.  This was never really put into effect.</a:t>
            </a:r>
          </a:p>
          <a:p>
            <a:pPr marL="0" indent="0">
              <a:buNone/>
            </a:pPr>
            <a:r>
              <a:rPr lang="en-US" b="1" dirty="0" smtClean="0"/>
              <a:t>5. After 1954, Dulles and Ike dropped their idea of rolling back communism and settled for more containment by surrounding communist nations via treaty organizations:  NATO, SEATO, and METO.  Critics called this “</a:t>
            </a:r>
            <a:r>
              <a:rPr lang="en-US" b="1" dirty="0" err="1" smtClean="0"/>
              <a:t>pactomania</a:t>
            </a:r>
            <a:r>
              <a:rPr lang="en-US" b="1" dirty="0" smtClean="0"/>
              <a:t>.”</a:t>
            </a:r>
            <a:endParaRPr lang="en-US" b="1" dirty="0"/>
          </a:p>
        </p:txBody>
      </p:sp>
    </p:spTree>
    <p:extLst>
      <p:ext uri="{BB962C8B-B14F-4D97-AF65-F5344CB8AC3E}">
        <p14:creationId xmlns:p14="http://schemas.microsoft.com/office/powerpoint/2010/main" val="14190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Foreign Crises During Ike’s Tenure</a:t>
            </a:r>
            <a:endParaRPr lang="en-US" dirty="0"/>
          </a:p>
        </p:txBody>
      </p:sp>
      <p:sp>
        <p:nvSpPr>
          <p:cNvPr id="3" name="Content Placeholder 2"/>
          <p:cNvSpPr>
            <a:spLocks noGrp="1"/>
          </p:cNvSpPr>
          <p:nvPr>
            <p:ph idx="1"/>
          </p:nvPr>
        </p:nvSpPr>
        <p:spPr>
          <a:xfrm>
            <a:off x="76200" y="1295400"/>
            <a:ext cx="5105400" cy="5486400"/>
          </a:xfrm>
        </p:spPr>
        <p:txBody>
          <a:bodyPr>
            <a:normAutofit fontScale="92500" lnSpcReduction="10000"/>
          </a:bodyPr>
          <a:lstStyle/>
          <a:p>
            <a:r>
              <a:rPr lang="en-US" dirty="0" smtClean="0"/>
              <a:t>1956:  a student-led revolution against communism in Hungary was wiped out by Soviet troops, who killed 25,000 Hungarians.  Ike chose not to intervene due to the risk of war with the Soviets.</a:t>
            </a:r>
          </a:p>
          <a:p>
            <a:r>
              <a:rPr lang="en-US" dirty="0" smtClean="0"/>
              <a:t>1956-57:  the Suez Crisis – Britain, France, and Israel invaded Egypt after it nationalized the Suez Canal and cut off their use of it.  The Soviets threatened to attack Britain, France, &amp; Israel; the U.S. convinced them to back out of Egypt, but Egypt also agreed to re-open the canal.</a:t>
            </a:r>
            <a:endParaRPr lang="en-US" dirty="0"/>
          </a:p>
        </p:txBody>
      </p:sp>
      <p:pic>
        <p:nvPicPr>
          <p:cNvPr id="6" name="Picture 5" descr="Photo of a military plane flying over the Pyrami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44212"/>
            <a:ext cx="3594044" cy="2903988"/>
          </a:xfrm>
          <a:prstGeom prst="rect">
            <a:avLst/>
          </a:prstGeom>
        </p:spPr>
      </p:pic>
    </p:spTree>
    <p:extLst>
      <p:ext uri="{BB962C8B-B14F-4D97-AF65-F5344CB8AC3E}">
        <p14:creationId xmlns:p14="http://schemas.microsoft.com/office/powerpoint/2010/main" val="12843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04088"/>
            <a:ext cx="8991601" cy="819912"/>
          </a:xfrm>
        </p:spPr>
        <p:txBody>
          <a:bodyPr>
            <a:normAutofit fontScale="90000"/>
          </a:bodyPr>
          <a:lstStyle/>
          <a:p>
            <a:pPr algn="ctr"/>
            <a:r>
              <a:rPr lang="en-US" b="1" dirty="0" smtClean="0"/>
              <a:t>Civil Rights:  Military Desegregation</a:t>
            </a:r>
            <a:endParaRPr lang="en-US" b="1" dirty="0"/>
          </a:p>
        </p:txBody>
      </p:sp>
      <p:sp>
        <p:nvSpPr>
          <p:cNvPr id="3" name="Content Placeholder 2"/>
          <p:cNvSpPr>
            <a:spLocks noGrp="1"/>
          </p:cNvSpPr>
          <p:nvPr>
            <p:ph idx="1"/>
          </p:nvPr>
        </p:nvSpPr>
        <p:spPr>
          <a:xfrm>
            <a:off x="0" y="1524000"/>
            <a:ext cx="8936636" cy="2590800"/>
          </a:xfrm>
        </p:spPr>
        <p:txBody>
          <a:bodyPr>
            <a:normAutofit/>
          </a:bodyPr>
          <a:lstStyle/>
          <a:p>
            <a:r>
              <a:rPr lang="en-US" b="1" dirty="0" smtClean="0"/>
              <a:t>President Truman had begun desegregating the U.S. military; the military was fully desegregated under Ike.  Korean War was first with fully integrated American armed forces.</a:t>
            </a:r>
            <a:endParaRPr lang="en-US" b="1" dirty="0"/>
          </a:p>
        </p:txBody>
      </p:sp>
      <p:pic>
        <p:nvPicPr>
          <p:cNvPr id="5" name="Picture 4" descr="Photo of colored and white soldiers on the battlefront toge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3276600"/>
            <a:ext cx="4556761" cy="2971800"/>
          </a:xfrm>
          <a:prstGeom prst="rect">
            <a:avLst/>
          </a:prstGeom>
        </p:spPr>
      </p:pic>
    </p:spTree>
    <p:extLst>
      <p:ext uri="{BB962C8B-B14F-4D97-AF65-F5344CB8AC3E}">
        <p14:creationId xmlns:p14="http://schemas.microsoft.com/office/powerpoint/2010/main" val="3613726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ctr"/>
            <a:r>
              <a:rPr lang="en-US" b="1" dirty="0" smtClean="0"/>
              <a:t>School Desegregation</a:t>
            </a:r>
            <a:endParaRPr lang="en-US" b="1" dirty="0"/>
          </a:p>
        </p:txBody>
      </p:sp>
      <p:sp>
        <p:nvSpPr>
          <p:cNvPr id="3" name="Content Placeholder 2"/>
          <p:cNvSpPr>
            <a:spLocks noGrp="1"/>
          </p:cNvSpPr>
          <p:nvPr>
            <p:ph idx="1"/>
          </p:nvPr>
        </p:nvSpPr>
        <p:spPr>
          <a:xfrm>
            <a:off x="76200" y="1066800"/>
            <a:ext cx="4800600" cy="5715000"/>
          </a:xfrm>
        </p:spPr>
        <p:txBody>
          <a:bodyPr>
            <a:normAutofit fontScale="85000" lnSpcReduction="10000"/>
          </a:bodyPr>
          <a:lstStyle/>
          <a:p>
            <a:r>
              <a:rPr lang="en-US" b="1" i="1" dirty="0" smtClean="0"/>
              <a:t>Brown v. Board of Education,</a:t>
            </a:r>
            <a:r>
              <a:rPr lang="en-US" b="1" dirty="0" smtClean="0"/>
              <a:t> 1954:  Supreme Court ruled that separate schools for blacks and whites were unconstitutional – schools were ordered to integrate “with all deliberate speed.”</a:t>
            </a:r>
          </a:p>
          <a:p>
            <a:r>
              <a:rPr lang="en-US" b="1" dirty="0" smtClean="0"/>
              <a:t>NAACP sued on behalf of Oliver Brown &amp; 12 other parents in Topeka, Kansas (and their 20 children); Brown’s 8-year-old daughter, Linda, had had to walk 21 blocks to a bus stop, then ride a mile to all-black Monroe Elementary, even though white-only Sumner Elementary was only 7 blocks from her house!</a:t>
            </a:r>
            <a:endParaRPr lang="en-US" b="1" dirty="0"/>
          </a:p>
        </p:txBody>
      </p:sp>
      <p:pic>
        <p:nvPicPr>
          <p:cNvPr id="4" name="Picture 3" descr="Photo of a newspaper with the headline &quot;Segregation in Public Schools Ended by Cour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524000"/>
            <a:ext cx="4306498" cy="2471961"/>
          </a:xfrm>
          <a:prstGeom prst="rect">
            <a:avLst/>
          </a:prstGeom>
        </p:spPr>
      </p:pic>
    </p:spTree>
    <p:extLst>
      <p:ext uri="{BB962C8B-B14F-4D97-AF65-F5344CB8AC3E}">
        <p14:creationId xmlns:p14="http://schemas.microsoft.com/office/powerpoint/2010/main" val="405002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Death of Emmett Till</a:t>
            </a:r>
            <a:endParaRPr lang="en-US" b="1" dirty="0"/>
          </a:p>
        </p:txBody>
      </p:sp>
      <p:sp>
        <p:nvSpPr>
          <p:cNvPr id="3" name="Content Placeholder 2"/>
          <p:cNvSpPr>
            <a:spLocks noGrp="1"/>
          </p:cNvSpPr>
          <p:nvPr>
            <p:ph idx="1"/>
          </p:nvPr>
        </p:nvSpPr>
        <p:spPr>
          <a:xfrm>
            <a:off x="76200" y="1295400"/>
            <a:ext cx="5486400" cy="5486400"/>
          </a:xfrm>
        </p:spPr>
        <p:txBody>
          <a:bodyPr>
            <a:normAutofit fontScale="92500"/>
          </a:bodyPr>
          <a:lstStyle/>
          <a:p>
            <a:r>
              <a:rPr lang="en-US" dirty="0" smtClean="0"/>
              <a:t>14-year-old Emmett Till was killed while visiting relatives in Money, Mississippi on August 28, 1955.</a:t>
            </a:r>
          </a:p>
          <a:p>
            <a:r>
              <a:rPr lang="en-US" dirty="0" smtClean="0"/>
              <a:t>He had flirted with a white woman (Carolyn Bryant) – when she told her husband, Roy Bryant, he and his half-brother, J.W. “Big” Milam, abducted and murdered Till.</a:t>
            </a:r>
          </a:p>
          <a:p>
            <a:r>
              <a:rPr lang="en-US" dirty="0" smtClean="0"/>
              <a:t>They were acquitted of murder and kidnaping in September 1955, then admitted to </a:t>
            </a:r>
            <a:r>
              <a:rPr lang="en-US" i="1" dirty="0" smtClean="0"/>
              <a:t>LOOK</a:t>
            </a:r>
            <a:r>
              <a:rPr lang="en-US" dirty="0" smtClean="0"/>
              <a:t> magazine that they really had murdered Till.</a:t>
            </a:r>
          </a:p>
          <a:p>
            <a:r>
              <a:rPr lang="en-US" dirty="0" smtClean="0"/>
              <a:t>But they couldn’t be retried because of the “double jeopardy” rule.</a:t>
            </a:r>
            <a:endParaRPr lang="en-US" dirty="0"/>
          </a:p>
        </p:txBody>
      </p:sp>
      <p:pic>
        <p:nvPicPr>
          <p:cNvPr id="4" name="Picture 3" descr="Photo of Emmett T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95400"/>
            <a:ext cx="2794000" cy="3352800"/>
          </a:xfrm>
          <a:prstGeom prst="rect">
            <a:avLst/>
          </a:prstGeom>
        </p:spPr>
      </p:pic>
      <p:pic>
        <p:nvPicPr>
          <p:cNvPr id="5" name="Picture 4" descr="Text from magazine saying &quot;Look, The shocking story of Approved Killing in Mississippi&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60" y="4191000"/>
            <a:ext cx="3243263" cy="1600200"/>
          </a:xfrm>
          <a:prstGeom prst="rect">
            <a:avLst/>
          </a:prstGeom>
        </p:spPr>
      </p:pic>
    </p:spTree>
    <p:extLst>
      <p:ext uri="{BB962C8B-B14F-4D97-AF65-F5344CB8AC3E}">
        <p14:creationId xmlns:p14="http://schemas.microsoft.com/office/powerpoint/2010/main" val="3276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Containment</a:t>
            </a:r>
            <a:endParaRPr lang="en-US" b="1" dirty="0"/>
          </a:p>
        </p:txBody>
      </p:sp>
      <p:sp>
        <p:nvSpPr>
          <p:cNvPr id="3" name="Content Placeholder 2"/>
          <p:cNvSpPr>
            <a:spLocks noGrp="1"/>
          </p:cNvSpPr>
          <p:nvPr>
            <p:ph idx="1"/>
          </p:nvPr>
        </p:nvSpPr>
        <p:spPr>
          <a:xfrm>
            <a:off x="76200" y="1371600"/>
            <a:ext cx="5029200" cy="5334000"/>
          </a:xfrm>
        </p:spPr>
        <p:txBody>
          <a:bodyPr>
            <a:normAutofit/>
          </a:bodyPr>
          <a:lstStyle/>
          <a:p>
            <a:r>
              <a:rPr lang="en-US" b="1" dirty="0" smtClean="0"/>
              <a:t>Both the Truman Doctrine and the Marshall Plan were examples of containment policy:  “containing” communism by keeping it from spreading to new countries.</a:t>
            </a:r>
          </a:p>
          <a:p>
            <a:r>
              <a:rPr lang="en-US" b="1" dirty="0" smtClean="0"/>
              <a:t>George Kennan, a historian who advised Truman and Marshall, is often called “the father of containment.”</a:t>
            </a:r>
            <a:endParaRPr lang="en-US" b="1" dirty="0"/>
          </a:p>
        </p:txBody>
      </p:sp>
      <p:pic>
        <p:nvPicPr>
          <p:cNvPr id="4" name="Picture 3" descr="Black and white headshot of George Kenn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523999"/>
            <a:ext cx="2865120" cy="3672563"/>
          </a:xfrm>
          <a:prstGeom prst="rect">
            <a:avLst/>
          </a:prstGeom>
        </p:spPr>
      </p:pic>
    </p:spTree>
    <p:extLst>
      <p:ext uri="{BB962C8B-B14F-4D97-AF65-F5344CB8AC3E}">
        <p14:creationId xmlns:p14="http://schemas.microsoft.com/office/powerpoint/2010/main" val="33017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Rosa Parks</a:t>
            </a:r>
            <a:endParaRPr lang="en-US" b="1" dirty="0"/>
          </a:p>
        </p:txBody>
      </p:sp>
      <p:sp>
        <p:nvSpPr>
          <p:cNvPr id="3" name="Content Placeholder 2"/>
          <p:cNvSpPr>
            <a:spLocks noGrp="1"/>
          </p:cNvSpPr>
          <p:nvPr>
            <p:ph idx="1"/>
          </p:nvPr>
        </p:nvSpPr>
        <p:spPr>
          <a:xfrm>
            <a:off x="76200" y="1295400"/>
            <a:ext cx="5257800" cy="5486400"/>
          </a:xfrm>
        </p:spPr>
        <p:txBody>
          <a:bodyPr>
            <a:normAutofit fontScale="92500" lnSpcReduction="10000"/>
          </a:bodyPr>
          <a:lstStyle/>
          <a:p>
            <a:r>
              <a:rPr lang="en-US" b="1" dirty="0" smtClean="0"/>
              <a:t>Parks was arrested for refusing to give up her bus seat to a white man in Montgomery, Alabama on December 1, 1955 (city ordinance said that blacks had to yield their seats to whites).</a:t>
            </a:r>
          </a:p>
          <a:p>
            <a:r>
              <a:rPr lang="en-US" dirty="0" smtClean="0"/>
              <a:t>This was actually a planned act, not spontaneous (Parks worked for the NAACP and had been chosen to intentionally break the law so a high-profile court case could ensue).</a:t>
            </a:r>
          </a:p>
          <a:p>
            <a:r>
              <a:rPr lang="en-US" dirty="0" smtClean="0"/>
              <a:t>Parks was found guilty and fined $10, plus $4 in court costs – but the civil rights movement won great national sympathy from her case.</a:t>
            </a:r>
            <a:endParaRPr lang="en-US" dirty="0"/>
          </a:p>
        </p:txBody>
      </p:sp>
      <p:pic>
        <p:nvPicPr>
          <p:cNvPr id="4" name="Picture 3" descr="Photo of Rosa Parks sitting in a bus seat with a white man sitting behind 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524000"/>
            <a:ext cx="3352800" cy="1885950"/>
          </a:xfrm>
          <a:prstGeom prst="rect">
            <a:avLst/>
          </a:prstGeom>
        </p:spPr>
      </p:pic>
    </p:spTree>
    <p:extLst>
      <p:ext uri="{BB962C8B-B14F-4D97-AF65-F5344CB8AC3E}">
        <p14:creationId xmlns:p14="http://schemas.microsoft.com/office/powerpoint/2010/main" val="3148672240"/>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91312"/>
          </a:xfrm>
        </p:spPr>
        <p:txBody>
          <a:bodyPr>
            <a:normAutofit fontScale="90000"/>
          </a:bodyPr>
          <a:lstStyle/>
          <a:p>
            <a:pPr algn="ctr"/>
            <a:r>
              <a:rPr lang="en-US" b="1" dirty="0" smtClean="0"/>
              <a:t>The Montgomery Bus Boycott</a:t>
            </a:r>
            <a:endParaRPr lang="en-US" b="1" dirty="0"/>
          </a:p>
        </p:txBody>
      </p:sp>
      <p:sp>
        <p:nvSpPr>
          <p:cNvPr id="3" name="Content Placeholder 2"/>
          <p:cNvSpPr>
            <a:spLocks noGrp="1"/>
          </p:cNvSpPr>
          <p:nvPr>
            <p:ph idx="1"/>
          </p:nvPr>
        </p:nvSpPr>
        <p:spPr>
          <a:xfrm>
            <a:off x="76200" y="1371600"/>
            <a:ext cx="4953000" cy="5410200"/>
          </a:xfrm>
        </p:spPr>
        <p:txBody>
          <a:bodyPr>
            <a:normAutofit fontScale="85000" lnSpcReduction="10000"/>
          </a:bodyPr>
          <a:lstStyle/>
          <a:p>
            <a:r>
              <a:rPr lang="en-US" b="1" dirty="0" smtClean="0"/>
              <a:t>In the wake of the Rosa Parks case, Martin Luther King, Jr. and Ralph Abernathy launched a boycott of Montgomery’s city buses by all blacks living there – this boycott continued for over a year and caused the bus company to lose huge amounts of money.</a:t>
            </a:r>
          </a:p>
          <a:p>
            <a:r>
              <a:rPr lang="en-US" b="1" dirty="0" smtClean="0"/>
              <a:t>During this time, both King’s and Abernathy’s houses were firebombed, as were four black Baptist churches.</a:t>
            </a:r>
          </a:p>
          <a:p>
            <a:r>
              <a:rPr lang="en-US" b="1" dirty="0" smtClean="0"/>
              <a:t>The boycott ended in December 1956, and the city changed its ordinances to allow all bus passengers to sit where they wanted.</a:t>
            </a:r>
            <a:endParaRPr lang="en-US" b="1" dirty="0"/>
          </a:p>
        </p:txBody>
      </p:sp>
      <p:pic>
        <p:nvPicPr>
          <p:cNvPr id="5" name="Picture 4" descr="Photo of Martin Luther King, Jr. speaking with his hand rais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9" y="1533525"/>
            <a:ext cx="3257051" cy="3952875"/>
          </a:xfrm>
          <a:prstGeom prst="rect">
            <a:avLst/>
          </a:prstGeom>
        </p:spPr>
      </p:pic>
    </p:spTree>
    <p:extLst>
      <p:ext uri="{BB962C8B-B14F-4D97-AF65-F5344CB8AC3E}">
        <p14:creationId xmlns:p14="http://schemas.microsoft.com/office/powerpoint/2010/main" val="1648825646"/>
      </p:ext>
    </p:extLst>
  </p:cSld>
  <p:clrMapOvr>
    <a:masterClrMapping/>
  </p:clrMapOvr>
  <mc:AlternateContent xmlns:mc="http://schemas.openxmlformats.org/markup-compatibility/2006" xmlns:p14="http://schemas.microsoft.com/office/powerpoint/2010/main">
    <mc:Choice Requires="p14">
      <p:transition spd="slow" p14:dur="2000" advTm="70000"/>
    </mc:Choice>
    <mc:Fallback xmlns="">
      <p:transition spd="slow" advTm="7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5029200" cy="667512"/>
          </a:xfrm>
        </p:spPr>
        <p:txBody>
          <a:bodyPr>
            <a:normAutofit fontScale="90000"/>
          </a:bodyPr>
          <a:lstStyle/>
          <a:p>
            <a:pPr algn="ctr"/>
            <a:r>
              <a:rPr lang="en-US" b="1" dirty="0" smtClean="0"/>
              <a:t>Jackie Robinson</a:t>
            </a:r>
            <a:endParaRPr lang="en-US" b="1" dirty="0"/>
          </a:p>
        </p:txBody>
      </p:sp>
      <p:sp>
        <p:nvSpPr>
          <p:cNvPr id="3" name="Content Placeholder 2"/>
          <p:cNvSpPr>
            <a:spLocks noGrp="1"/>
          </p:cNvSpPr>
          <p:nvPr>
            <p:ph idx="1"/>
          </p:nvPr>
        </p:nvSpPr>
        <p:spPr>
          <a:xfrm>
            <a:off x="76200" y="1371600"/>
            <a:ext cx="5029200" cy="5410200"/>
          </a:xfrm>
        </p:spPr>
        <p:txBody>
          <a:bodyPr>
            <a:normAutofit/>
          </a:bodyPr>
          <a:lstStyle/>
          <a:p>
            <a:r>
              <a:rPr lang="en-US" dirty="0" smtClean="0"/>
              <a:t>Most people know that Jackie Robinson was the first black Major League Baseball player.</a:t>
            </a:r>
          </a:p>
          <a:p>
            <a:r>
              <a:rPr lang="en-US" dirty="0" smtClean="0"/>
              <a:t>But most do not know that he had once been arrested in a very similar case to that of Rosa Parks.</a:t>
            </a:r>
          </a:p>
          <a:p>
            <a:r>
              <a:rPr lang="en-US" dirty="0" smtClean="0"/>
              <a:t>In 1944, while serving in the army, Robinson was court-martialed for refusing to sit in the back of an army bus at Ft. Hood, Texas – he won the case and was acquitted.</a:t>
            </a:r>
            <a:endParaRPr lang="en-US" dirty="0"/>
          </a:p>
        </p:txBody>
      </p:sp>
      <p:pic>
        <p:nvPicPr>
          <p:cNvPr id="4" name="Picture 3" descr="Drawing of Jackie Robinson on a magazine cover alongside the text &quot;Special! Inside the Dodger training camp! Read Rookie on Trial!&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00200"/>
            <a:ext cx="2851982" cy="4114800"/>
          </a:xfrm>
          <a:prstGeom prst="rect">
            <a:avLst/>
          </a:prstGeom>
        </p:spPr>
      </p:pic>
    </p:spTree>
    <p:extLst>
      <p:ext uri="{BB962C8B-B14F-4D97-AF65-F5344CB8AC3E}">
        <p14:creationId xmlns:p14="http://schemas.microsoft.com/office/powerpoint/2010/main" val="3742845654"/>
      </p:ext>
    </p:extLst>
  </p:cSld>
  <p:clrMapOvr>
    <a:masterClrMapping/>
  </p:clrMapOvr>
  <mc:AlternateContent xmlns:mc="http://schemas.openxmlformats.org/markup-compatibility/2006" xmlns:p14="http://schemas.microsoft.com/office/powerpoint/2010/main">
    <mc:Choice Requires="p14">
      <p:transition spd="slow" p14:dur="2000" advTm="70000"/>
    </mc:Choice>
    <mc:Fallback xmlns="">
      <p:transition spd="slow" advTm="7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t>Dr. Charles Drew</a:t>
            </a:r>
            <a:endParaRPr lang="en-US" b="1" dirty="0"/>
          </a:p>
        </p:txBody>
      </p:sp>
      <p:sp>
        <p:nvSpPr>
          <p:cNvPr id="3" name="Content Placeholder 2"/>
          <p:cNvSpPr>
            <a:spLocks noGrp="1"/>
          </p:cNvSpPr>
          <p:nvPr>
            <p:ph idx="1"/>
          </p:nvPr>
        </p:nvSpPr>
        <p:spPr>
          <a:xfrm>
            <a:off x="76200" y="1143000"/>
            <a:ext cx="5486400" cy="5638800"/>
          </a:xfrm>
        </p:spPr>
        <p:txBody>
          <a:bodyPr>
            <a:normAutofit fontScale="92500" lnSpcReduction="20000"/>
          </a:bodyPr>
          <a:lstStyle/>
          <a:p>
            <a:r>
              <a:rPr lang="en-US" dirty="0" smtClean="0"/>
              <a:t>An African American physician, Dr. Charles Drew was a pioneer in blood banking &amp; transfusions.</a:t>
            </a:r>
          </a:p>
          <a:p>
            <a:r>
              <a:rPr lang="en-US" dirty="0" smtClean="0"/>
              <a:t>He helped end the practice of segregating blood donations into “white” and “colored” blood as being scientifically unsound.</a:t>
            </a:r>
          </a:p>
          <a:p>
            <a:r>
              <a:rPr lang="en-US" dirty="0" smtClean="0"/>
              <a:t>He died in 1950 due to severe blood loss after a car wreck – a story soon spread that he died after being refused a blood transfusion at a “whites only” hospital - this was even repeated in an episode of the TV show, </a:t>
            </a:r>
            <a:r>
              <a:rPr lang="en-US" i="1" dirty="0" smtClean="0"/>
              <a:t>M*A*S*H </a:t>
            </a:r>
            <a:r>
              <a:rPr lang="en-US" dirty="0" smtClean="0"/>
              <a:t> </a:t>
            </a:r>
            <a:endParaRPr lang="en-US" i="1" dirty="0"/>
          </a:p>
          <a:p>
            <a:r>
              <a:rPr lang="en-US" i="1" dirty="0" smtClean="0"/>
              <a:t>However </a:t>
            </a:r>
            <a:r>
              <a:rPr lang="en-US" dirty="0" smtClean="0"/>
              <a:t>– the story wasn’t true – Drew hadn’t been refused treatment and everything possible was done to save him.</a:t>
            </a:r>
            <a:endParaRPr lang="en-US" dirty="0"/>
          </a:p>
        </p:txBody>
      </p:sp>
      <p:pic>
        <p:nvPicPr>
          <p:cNvPr id="4" name="Picture 3" descr="Photo of Dr. Charles Drew holding a microsco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19200"/>
            <a:ext cx="3333177" cy="4419600"/>
          </a:xfrm>
          <a:prstGeom prst="rect">
            <a:avLst/>
          </a:prstGeom>
        </p:spPr>
      </p:pic>
    </p:spTree>
    <p:extLst>
      <p:ext uri="{BB962C8B-B14F-4D97-AF65-F5344CB8AC3E}">
        <p14:creationId xmlns:p14="http://schemas.microsoft.com/office/powerpoint/2010/main" val="2309192070"/>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Southern Manifesto</a:t>
            </a:r>
            <a:endParaRPr lang="en-US" b="1" dirty="0"/>
          </a:p>
        </p:txBody>
      </p:sp>
      <p:sp>
        <p:nvSpPr>
          <p:cNvPr id="3" name="Content Placeholder 2"/>
          <p:cNvSpPr>
            <a:spLocks noGrp="1"/>
          </p:cNvSpPr>
          <p:nvPr>
            <p:ph idx="1"/>
          </p:nvPr>
        </p:nvSpPr>
        <p:spPr>
          <a:xfrm>
            <a:off x="76200" y="1295400"/>
            <a:ext cx="8763000" cy="5486400"/>
          </a:xfrm>
        </p:spPr>
        <p:txBody>
          <a:bodyPr>
            <a:normAutofit/>
          </a:bodyPr>
          <a:lstStyle/>
          <a:p>
            <a:r>
              <a:rPr lang="en-US" b="1" dirty="0" smtClean="0"/>
              <a:t>In reaction to the </a:t>
            </a:r>
            <a:r>
              <a:rPr lang="en-US" b="1" i="1" dirty="0" smtClean="0"/>
              <a:t>Brown v. Board of Education </a:t>
            </a:r>
            <a:r>
              <a:rPr lang="en-US" b="1" dirty="0" smtClean="0"/>
              <a:t>ruling, Southerners in Congress signed a statement called “the Southern Manifesto,” pledging to fight integration and keep segregation.</a:t>
            </a:r>
          </a:p>
          <a:p>
            <a:r>
              <a:rPr lang="en-US" b="1" dirty="0" smtClean="0"/>
              <a:t>Total of 99 southern senators &amp; representatives (97 Democrats, 2 Republicans) signed the Southern Manifesto in 1956.</a:t>
            </a:r>
            <a:endParaRPr lang="en-US" b="1" dirty="0"/>
          </a:p>
        </p:txBody>
      </p:sp>
    </p:spTree>
    <p:extLst>
      <p:ext uri="{BB962C8B-B14F-4D97-AF65-F5344CB8AC3E}">
        <p14:creationId xmlns:p14="http://schemas.microsoft.com/office/powerpoint/2010/main" val="2717051069"/>
      </p:ext>
    </p:extLst>
  </p:cSld>
  <p:clrMapOvr>
    <a:masterClrMapping/>
  </p:clrMapOvr>
  <mc:AlternateContent xmlns:mc="http://schemas.openxmlformats.org/markup-compatibility/2006" xmlns:p14="http://schemas.microsoft.com/office/powerpoint/2010/main">
    <mc:Choice Requires="p14">
      <p:transition spd="slow" p14:dur="2000" advTm="70000"/>
    </mc:Choice>
    <mc:Fallback xmlns="">
      <p:transition spd="slow" advTm="7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800600" cy="609600"/>
          </a:xfrm>
        </p:spPr>
        <p:txBody>
          <a:bodyPr>
            <a:normAutofit fontScale="90000"/>
          </a:bodyPr>
          <a:lstStyle/>
          <a:p>
            <a:pPr algn="ctr"/>
            <a:r>
              <a:rPr lang="en-US" b="1" dirty="0" smtClean="0"/>
              <a:t>The Little Rock Nine</a:t>
            </a:r>
            <a:endParaRPr lang="en-US" b="1" dirty="0"/>
          </a:p>
        </p:txBody>
      </p:sp>
      <p:sp>
        <p:nvSpPr>
          <p:cNvPr id="3" name="Content Placeholder 2"/>
          <p:cNvSpPr>
            <a:spLocks noGrp="1"/>
          </p:cNvSpPr>
          <p:nvPr>
            <p:ph idx="1"/>
          </p:nvPr>
        </p:nvSpPr>
        <p:spPr>
          <a:xfrm>
            <a:off x="76200" y="1143000"/>
            <a:ext cx="5562600" cy="5638800"/>
          </a:xfrm>
        </p:spPr>
        <p:txBody>
          <a:bodyPr>
            <a:normAutofit fontScale="92500" lnSpcReduction="10000"/>
          </a:bodyPr>
          <a:lstStyle/>
          <a:p>
            <a:r>
              <a:rPr lang="en-US" b="1" dirty="0" smtClean="0"/>
              <a:t>In 1957 in Little Rock, Arkansas, Central High School was to be integrated by adding 9 black students to the school’s enrollment of over 1,000 white students.</a:t>
            </a:r>
          </a:p>
          <a:p>
            <a:r>
              <a:rPr lang="en-US" b="1" dirty="0" smtClean="0"/>
              <a:t>Governor </a:t>
            </a:r>
            <a:r>
              <a:rPr lang="en-US" b="1" dirty="0" err="1" smtClean="0"/>
              <a:t>Orval</a:t>
            </a:r>
            <a:r>
              <a:rPr lang="en-US" b="1" dirty="0" smtClean="0"/>
              <a:t> </a:t>
            </a:r>
            <a:r>
              <a:rPr lang="en-US" b="1" dirty="0" err="1" smtClean="0"/>
              <a:t>Faubus</a:t>
            </a:r>
            <a:r>
              <a:rPr lang="en-US" b="1" dirty="0" smtClean="0"/>
              <a:t> used the state’s National Guard to keep “the Little Rock Nine” out of the school.</a:t>
            </a:r>
          </a:p>
          <a:p>
            <a:r>
              <a:rPr lang="en-US" b="1" dirty="0" smtClean="0"/>
              <a:t>President Eisenhower then nationalized the Guard &amp; ordered it to allow the 9 black students to attend; he also sent 1,000 paratroopers from the 101</a:t>
            </a:r>
            <a:r>
              <a:rPr lang="en-US" b="1" baseline="30000" dirty="0" smtClean="0"/>
              <a:t>st</a:t>
            </a:r>
            <a:r>
              <a:rPr lang="en-US" b="1" dirty="0" smtClean="0"/>
              <a:t> Airborne Division to protect “the Little Rock Nine’s” right to attend the school.</a:t>
            </a:r>
            <a:endParaRPr lang="en-US" b="1" dirty="0"/>
          </a:p>
        </p:txBody>
      </p:sp>
      <p:pic>
        <p:nvPicPr>
          <p:cNvPr id="5" name="Picture 4" descr="Photo of the &quot;Little Rock Nine&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905000"/>
            <a:ext cx="3429290" cy="2982768"/>
          </a:xfrm>
          <a:prstGeom prst="rect">
            <a:avLst/>
          </a:prstGeom>
        </p:spPr>
      </p:pic>
    </p:spTree>
    <p:extLst>
      <p:ext uri="{BB962C8B-B14F-4D97-AF65-F5344CB8AC3E}">
        <p14:creationId xmlns:p14="http://schemas.microsoft.com/office/powerpoint/2010/main" val="723356552"/>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6934200" cy="685800"/>
          </a:xfrm>
        </p:spPr>
        <p:txBody>
          <a:bodyPr>
            <a:normAutofit fontScale="90000"/>
          </a:bodyPr>
          <a:lstStyle/>
          <a:p>
            <a:pPr algn="ctr"/>
            <a:r>
              <a:rPr lang="en-US" b="1" dirty="0" smtClean="0"/>
              <a:t>More of the Little Rock Story</a:t>
            </a:r>
            <a:endParaRPr lang="en-US" b="1" dirty="0"/>
          </a:p>
        </p:txBody>
      </p:sp>
      <p:sp>
        <p:nvSpPr>
          <p:cNvPr id="3" name="Content Placeholder 2"/>
          <p:cNvSpPr>
            <a:spLocks noGrp="1"/>
          </p:cNvSpPr>
          <p:nvPr>
            <p:ph idx="1"/>
          </p:nvPr>
        </p:nvSpPr>
        <p:spPr>
          <a:xfrm>
            <a:off x="76200" y="1295400"/>
            <a:ext cx="4343400" cy="5486400"/>
          </a:xfrm>
        </p:spPr>
        <p:txBody>
          <a:bodyPr>
            <a:normAutofit fontScale="92500" lnSpcReduction="10000"/>
          </a:bodyPr>
          <a:lstStyle/>
          <a:p>
            <a:r>
              <a:rPr lang="en-US" dirty="0" smtClean="0"/>
              <a:t>The nine black students were not welcomed by most white students and had to be protected all day, every day.</a:t>
            </a:r>
          </a:p>
          <a:p>
            <a:r>
              <a:rPr lang="en-US" dirty="0" smtClean="0"/>
              <a:t>Even so, violence sometimes occurred – student Melba </a:t>
            </a:r>
            <a:r>
              <a:rPr lang="en-US" dirty="0" err="1" smtClean="0"/>
              <a:t>Patillo</a:t>
            </a:r>
            <a:r>
              <a:rPr lang="en-US" dirty="0" smtClean="0"/>
              <a:t> had acid thrown in her eyes by a white student.</a:t>
            </a:r>
          </a:p>
          <a:p>
            <a:r>
              <a:rPr lang="en-US" dirty="0" smtClean="0"/>
              <a:t>The next year (1958-59), Governor </a:t>
            </a:r>
            <a:r>
              <a:rPr lang="en-US" dirty="0" err="1" smtClean="0"/>
              <a:t>Faubus</a:t>
            </a:r>
            <a:r>
              <a:rPr lang="en-US" dirty="0" smtClean="0"/>
              <a:t> closed all three of Little Rock’s public high schools, rather than allow integration – the schools reopened (integrated now) in 1959-60.</a:t>
            </a:r>
            <a:endParaRPr lang="en-US" dirty="0"/>
          </a:p>
        </p:txBody>
      </p:sp>
    </p:spTree>
    <p:extLst>
      <p:ext uri="{BB962C8B-B14F-4D97-AF65-F5344CB8AC3E}">
        <p14:creationId xmlns:p14="http://schemas.microsoft.com/office/powerpoint/2010/main" val="864457442"/>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Black Armed Guard</a:t>
            </a:r>
            <a:endParaRPr lang="en-US" b="1" dirty="0"/>
          </a:p>
        </p:txBody>
      </p:sp>
      <p:sp>
        <p:nvSpPr>
          <p:cNvPr id="3" name="Content Placeholder 2"/>
          <p:cNvSpPr>
            <a:spLocks noGrp="1"/>
          </p:cNvSpPr>
          <p:nvPr>
            <p:ph idx="1"/>
          </p:nvPr>
        </p:nvSpPr>
        <p:spPr>
          <a:xfrm>
            <a:off x="76200" y="1371600"/>
            <a:ext cx="4724400" cy="5486400"/>
          </a:xfrm>
        </p:spPr>
        <p:txBody>
          <a:bodyPr>
            <a:normAutofit lnSpcReduction="10000"/>
          </a:bodyPr>
          <a:lstStyle/>
          <a:p>
            <a:r>
              <a:rPr lang="en-US" dirty="0" smtClean="0"/>
              <a:t>2</a:t>
            </a:r>
            <a:r>
              <a:rPr lang="en-US" baseline="30000" dirty="0" smtClean="0"/>
              <a:t>nd</a:t>
            </a:r>
            <a:r>
              <a:rPr lang="en-US" dirty="0" smtClean="0"/>
              <a:t> Amendment advocates love this story, detailed in the book, </a:t>
            </a:r>
            <a:r>
              <a:rPr lang="en-US" i="1" dirty="0" smtClean="0"/>
              <a:t>Negroes With Guns.</a:t>
            </a:r>
            <a:endParaRPr lang="en-US" dirty="0" smtClean="0"/>
          </a:p>
          <a:p>
            <a:r>
              <a:rPr lang="en-US" dirty="0" smtClean="0"/>
              <a:t>In 1957, black Marine Corps veteran Robert Williams formed the Black Armed Guard to protect blacks in North Carolina from the Ku Klux Klan.</a:t>
            </a:r>
          </a:p>
          <a:p>
            <a:r>
              <a:rPr lang="en-US" dirty="0" smtClean="0"/>
              <a:t>In one case, the KKK had laid siege to a black physician’s home, but fled when the Black Armed Guard arrived with armed sentries!</a:t>
            </a:r>
            <a:endParaRPr lang="en-US" dirty="0"/>
          </a:p>
        </p:txBody>
      </p:sp>
      <p:pic>
        <p:nvPicPr>
          <p:cNvPr id="4" name="Picture 3" descr="Photo of the book cover called &quot;Negroes with Guns&quot; by Robert F. Williams with an illustration of a man holding a gun by his si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23999"/>
            <a:ext cx="3352800" cy="5021943"/>
          </a:xfrm>
          <a:prstGeom prst="rect">
            <a:avLst/>
          </a:prstGeom>
        </p:spPr>
      </p:pic>
    </p:spTree>
    <p:extLst>
      <p:ext uri="{BB962C8B-B14F-4D97-AF65-F5344CB8AC3E}">
        <p14:creationId xmlns:p14="http://schemas.microsoft.com/office/powerpoint/2010/main" val="426552819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Federal Action for Civil Rights</a:t>
            </a:r>
            <a:endParaRPr lang="en-US" b="1" dirty="0"/>
          </a:p>
        </p:txBody>
      </p:sp>
      <p:sp>
        <p:nvSpPr>
          <p:cNvPr id="3" name="Content Placeholder 2"/>
          <p:cNvSpPr>
            <a:spLocks noGrp="1"/>
          </p:cNvSpPr>
          <p:nvPr>
            <p:ph idx="1"/>
          </p:nvPr>
        </p:nvSpPr>
        <p:spPr>
          <a:xfrm>
            <a:off x="0" y="1295400"/>
            <a:ext cx="4800600" cy="5334000"/>
          </a:xfrm>
        </p:spPr>
        <p:txBody>
          <a:bodyPr>
            <a:normAutofit fontScale="92500" lnSpcReduction="20000"/>
          </a:bodyPr>
          <a:lstStyle/>
          <a:p>
            <a:r>
              <a:rPr lang="en-US" dirty="0" smtClean="0"/>
              <a:t>The Supreme Court ruled bus segregation unconstitutional under the 14</a:t>
            </a:r>
            <a:r>
              <a:rPr lang="en-US" baseline="30000" dirty="0" smtClean="0"/>
              <a:t>th</a:t>
            </a:r>
            <a:r>
              <a:rPr lang="en-US" dirty="0" smtClean="0"/>
              <a:t> Amendment (</a:t>
            </a:r>
            <a:r>
              <a:rPr lang="en-US" i="1" dirty="0" smtClean="0"/>
              <a:t>Browder v. Gayle, </a:t>
            </a:r>
            <a:r>
              <a:rPr lang="en-US" dirty="0" smtClean="0"/>
              <a:t>1956).</a:t>
            </a:r>
          </a:p>
          <a:p>
            <a:r>
              <a:rPr lang="en-US" dirty="0" smtClean="0"/>
              <a:t>Congress passed civil rights acts in 1957 and 1960.</a:t>
            </a:r>
          </a:p>
          <a:p>
            <a:r>
              <a:rPr lang="en-US" dirty="0" smtClean="0"/>
              <a:t>Strom Thurmond protested the 1957 Civil Rights Act with a 24 hour, 13 minute filibuster – the longest 1-man filibuster in history.</a:t>
            </a:r>
          </a:p>
          <a:p>
            <a:r>
              <a:rPr lang="en-US" dirty="0" smtClean="0"/>
              <a:t>The 1957 act would’ve been stronger in protecting blacks’ voting rights, but Senate Majority Leader Lyndon Johnson took out the enforcement measures.</a:t>
            </a:r>
            <a:endParaRPr lang="en-US" dirty="0"/>
          </a:p>
        </p:txBody>
      </p:sp>
      <p:pic>
        <p:nvPicPr>
          <p:cNvPr id="4" name="Picture 3" descr="Photo of Strom Thurmond speaking with his pointer finger rais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71600"/>
            <a:ext cx="3759200" cy="3098800"/>
          </a:xfrm>
          <a:prstGeom prst="rect">
            <a:avLst/>
          </a:prstGeom>
        </p:spPr>
      </p:pic>
    </p:spTree>
    <p:extLst>
      <p:ext uri="{BB962C8B-B14F-4D97-AF65-F5344CB8AC3E}">
        <p14:creationId xmlns:p14="http://schemas.microsoft.com/office/powerpoint/2010/main" val="994947040"/>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Montana Senators’ Strange Vote</a:t>
            </a:r>
            <a:endParaRPr lang="en-US" b="1" dirty="0"/>
          </a:p>
        </p:txBody>
      </p:sp>
      <p:sp>
        <p:nvSpPr>
          <p:cNvPr id="3" name="Content Placeholder 2"/>
          <p:cNvSpPr>
            <a:spLocks noGrp="1"/>
          </p:cNvSpPr>
          <p:nvPr>
            <p:ph idx="1"/>
          </p:nvPr>
        </p:nvSpPr>
        <p:spPr>
          <a:xfrm>
            <a:off x="76200" y="1295400"/>
            <a:ext cx="5486400" cy="5486400"/>
          </a:xfrm>
        </p:spPr>
        <p:txBody>
          <a:bodyPr>
            <a:normAutofit lnSpcReduction="10000"/>
          </a:bodyPr>
          <a:lstStyle/>
          <a:p>
            <a:r>
              <a:rPr lang="en-US" dirty="0" smtClean="0"/>
              <a:t>In the Senate, all 43 Republicans and a majority of Democrats voted for the 1957 civil rights bill (which mostly protected voting rights for blacks).</a:t>
            </a:r>
          </a:p>
          <a:p>
            <a:r>
              <a:rPr lang="en-US" dirty="0" smtClean="0"/>
              <a:t>Most Democrats who voted against the bill were from the South – but Montana’s senators (Mike Mansfield &amp; Jim Murray) also voted against it.  Why?</a:t>
            </a:r>
          </a:p>
          <a:p>
            <a:r>
              <a:rPr lang="en-US" dirty="0" smtClean="0"/>
              <a:t>Mainly, so that southern Democrat senators would return the favor by voting for federal funding to help pay for a dam back in Montana.</a:t>
            </a:r>
            <a:endParaRPr lang="en-US" dirty="0"/>
          </a:p>
        </p:txBody>
      </p:sp>
    </p:spTree>
    <p:extLst>
      <p:ext uri="{BB962C8B-B14F-4D97-AF65-F5344CB8AC3E}">
        <p14:creationId xmlns:p14="http://schemas.microsoft.com/office/powerpoint/2010/main" val="7631113"/>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The Berlin Blockade</a:t>
            </a:r>
            <a:endParaRPr lang="en-US" dirty="0"/>
          </a:p>
        </p:txBody>
      </p:sp>
      <p:sp>
        <p:nvSpPr>
          <p:cNvPr id="3" name="Content Placeholder 2"/>
          <p:cNvSpPr>
            <a:spLocks noGrp="1"/>
          </p:cNvSpPr>
          <p:nvPr>
            <p:ph idx="1"/>
          </p:nvPr>
        </p:nvSpPr>
        <p:spPr>
          <a:xfrm>
            <a:off x="76200" y="1295400"/>
            <a:ext cx="6019800" cy="5486400"/>
          </a:xfrm>
        </p:spPr>
        <p:txBody>
          <a:bodyPr>
            <a:normAutofit fontScale="92500" lnSpcReduction="10000"/>
          </a:bodyPr>
          <a:lstStyle/>
          <a:p>
            <a:r>
              <a:rPr lang="en-US" b="1" dirty="0" smtClean="0"/>
              <a:t>The Soviets controlled East Germany and East Berlin, but feared the upcoming creation of West Germany as a free country – they wanted to control ALL of Germany.</a:t>
            </a:r>
          </a:p>
          <a:p>
            <a:r>
              <a:rPr lang="en-US" b="1" dirty="0" smtClean="0"/>
              <a:t>In June 1948, the Soviets blockaded the city of West Berlin – their goal was to prevent the creation of a free West Germany.</a:t>
            </a:r>
          </a:p>
          <a:p>
            <a:r>
              <a:rPr lang="en-US" b="1" dirty="0" smtClean="0"/>
              <a:t>Since West Berlin was a free city in the middle of communist East Germany, and all land &amp; water routes to West Berlin were now blockaded, the city was in danger of starving &amp; freezing the next winter.</a:t>
            </a:r>
            <a:endParaRPr lang="en-US" b="1" dirty="0"/>
          </a:p>
        </p:txBody>
      </p:sp>
      <p:pic>
        <p:nvPicPr>
          <p:cNvPr id="5" name="Picture 4" descr="Political cartoon of a bear wearing a Soveit hat with its arms trapping the city of Berl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76400"/>
            <a:ext cx="2781300" cy="3229137"/>
          </a:xfrm>
          <a:prstGeom prst="rect">
            <a:avLst/>
          </a:prstGeom>
        </p:spPr>
      </p:pic>
    </p:spTree>
    <p:extLst>
      <p:ext uri="{BB962C8B-B14F-4D97-AF65-F5344CB8AC3E}">
        <p14:creationId xmlns:p14="http://schemas.microsoft.com/office/powerpoint/2010/main" val="16048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The Space Race in the ‘50s</a:t>
            </a:r>
            <a:endParaRPr lang="en-US" b="1" dirty="0"/>
          </a:p>
        </p:txBody>
      </p:sp>
      <p:sp>
        <p:nvSpPr>
          <p:cNvPr id="3" name="Content Placeholder 2"/>
          <p:cNvSpPr>
            <a:spLocks noGrp="1"/>
          </p:cNvSpPr>
          <p:nvPr>
            <p:ph idx="1"/>
          </p:nvPr>
        </p:nvSpPr>
        <p:spPr>
          <a:xfrm>
            <a:off x="76200" y="1219200"/>
            <a:ext cx="5638800" cy="5562600"/>
          </a:xfrm>
        </p:spPr>
        <p:txBody>
          <a:bodyPr>
            <a:normAutofit fontScale="85000" lnSpcReduction="10000"/>
          </a:bodyPr>
          <a:lstStyle/>
          <a:p>
            <a:r>
              <a:rPr lang="en-US" b="1" dirty="0" smtClean="0"/>
              <a:t>Americans were shocked when the USSR launched Sputnik on October 4, 1957 – it was the first satellite launched into outer space by any country.</a:t>
            </a:r>
          </a:p>
          <a:p>
            <a:r>
              <a:rPr lang="en-US" b="1" dirty="0" smtClean="0"/>
              <a:t>First successful U.S. space launch (Explorer I) was January 31, 1958, but only after embarrassing failure of Vanguard rocket launch on December 6, 1957.</a:t>
            </a:r>
          </a:p>
          <a:p>
            <a:r>
              <a:rPr lang="en-US" b="1" dirty="0" smtClean="0"/>
              <a:t>American fear of being behind the USSR in space led to the creation of NASA in 1958.</a:t>
            </a:r>
          </a:p>
          <a:p>
            <a:r>
              <a:rPr lang="en-US" b="1" dirty="0" smtClean="0"/>
              <a:t>Also, fear that Soviet schools must be better in teaching math &amp; science led to more testing and instruction in those subjects for U.S. students.</a:t>
            </a:r>
            <a:endParaRPr lang="en-US" b="1" dirty="0"/>
          </a:p>
        </p:txBody>
      </p:sp>
      <p:pic>
        <p:nvPicPr>
          <p:cNvPr id="4" name="Picture 3" descr="Photo of Sputni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447800"/>
            <a:ext cx="2660468" cy="3581400"/>
          </a:xfrm>
          <a:prstGeom prst="rect">
            <a:avLst/>
          </a:prstGeom>
        </p:spPr>
      </p:pic>
    </p:spTree>
    <p:extLst>
      <p:ext uri="{BB962C8B-B14F-4D97-AF65-F5344CB8AC3E}">
        <p14:creationId xmlns:p14="http://schemas.microsoft.com/office/powerpoint/2010/main" val="124500079"/>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191000" cy="591312"/>
          </a:xfrm>
        </p:spPr>
        <p:txBody>
          <a:bodyPr>
            <a:normAutofit fontScale="90000"/>
          </a:bodyPr>
          <a:lstStyle/>
          <a:p>
            <a:pPr algn="ctr"/>
            <a:r>
              <a:rPr lang="en-US" b="1" dirty="0" smtClean="0"/>
              <a:t>Fidel Castro</a:t>
            </a:r>
            <a:endParaRPr lang="en-US" b="1" dirty="0"/>
          </a:p>
        </p:txBody>
      </p:sp>
      <p:sp>
        <p:nvSpPr>
          <p:cNvPr id="3" name="Content Placeholder 2"/>
          <p:cNvSpPr>
            <a:spLocks noGrp="1"/>
          </p:cNvSpPr>
          <p:nvPr>
            <p:ph idx="1"/>
          </p:nvPr>
        </p:nvSpPr>
        <p:spPr>
          <a:xfrm>
            <a:off x="76200" y="1295400"/>
            <a:ext cx="4876800" cy="5410200"/>
          </a:xfrm>
        </p:spPr>
        <p:txBody>
          <a:bodyPr>
            <a:normAutofit fontScale="92500" lnSpcReduction="20000"/>
          </a:bodyPr>
          <a:lstStyle/>
          <a:p>
            <a:r>
              <a:rPr lang="en-US" b="1" dirty="0" smtClean="0"/>
              <a:t>U.S. had long favored Cuba for tourism and business interests; Cuban dictator </a:t>
            </a:r>
            <a:r>
              <a:rPr lang="en-US" b="1" dirty="0" err="1" smtClean="0"/>
              <a:t>Fulgencio</a:t>
            </a:r>
            <a:r>
              <a:rPr lang="en-US" b="1" dirty="0" smtClean="0"/>
              <a:t> Batista was loyal to the U.S.</a:t>
            </a:r>
          </a:p>
          <a:p>
            <a:r>
              <a:rPr lang="en-US" b="1" dirty="0" smtClean="0"/>
              <a:t>Late 1958/early 1959:  Fidel Castro’s forces overthrew Batista.</a:t>
            </a:r>
            <a:endParaRPr lang="en-US" sz="1500" b="1" dirty="0" smtClean="0"/>
          </a:p>
          <a:p>
            <a:r>
              <a:rPr lang="en-US" b="1" dirty="0" smtClean="0"/>
              <a:t>Castro soon announced that he was a communist, and Castro’s Cuba became a Soviet ally – only 90 miles from Florida!</a:t>
            </a:r>
          </a:p>
          <a:p>
            <a:r>
              <a:rPr lang="en-US" b="1" dirty="0" smtClean="0"/>
              <a:t>This fueled fears of the Domino Theory going into effect in our own backyard.</a:t>
            </a:r>
            <a:endParaRPr lang="en-US" b="1" dirty="0"/>
          </a:p>
        </p:txBody>
      </p:sp>
      <p:pic>
        <p:nvPicPr>
          <p:cNvPr id="5" name="Picture 4" descr="Photo of Fidel Cast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447800"/>
            <a:ext cx="3474879" cy="4038600"/>
          </a:xfrm>
          <a:prstGeom prst="rect">
            <a:avLst/>
          </a:prstGeom>
        </p:spPr>
      </p:pic>
    </p:spTree>
    <p:extLst>
      <p:ext uri="{BB962C8B-B14F-4D97-AF65-F5344CB8AC3E}">
        <p14:creationId xmlns:p14="http://schemas.microsoft.com/office/powerpoint/2010/main" val="1600544676"/>
      </p:ext>
    </p:extLst>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4267200" cy="685800"/>
          </a:xfrm>
        </p:spPr>
        <p:txBody>
          <a:bodyPr>
            <a:normAutofit fontScale="90000"/>
          </a:bodyPr>
          <a:lstStyle/>
          <a:p>
            <a:pPr algn="ctr"/>
            <a:r>
              <a:rPr lang="en-US" b="1" dirty="0" smtClean="0"/>
              <a:t>The U-2 Incident</a:t>
            </a:r>
            <a:endParaRPr lang="en-US" b="1" dirty="0"/>
          </a:p>
        </p:txBody>
      </p:sp>
      <p:sp>
        <p:nvSpPr>
          <p:cNvPr id="3" name="Content Placeholder 2"/>
          <p:cNvSpPr>
            <a:spLocks noGrp="1"/>
          </p:cNvSpPr>
          <p:nvPr>
            <p:ph idx="1"/>
          </p:nvPr>
        </p:nvSpPr>
        <p:spPr>
          <a:xfrm>
            <a:off x="76200" y="1219200"/>
            <a:ext cx="5181600" cy="5562600"/>
          </a:xfrm>
        </p:spPr>
        <p:txBody>
          <a:bodyPr>
            <a:normAutofit fontScale="92500" lnSpcReduction="20000"/>
          </a:bodyPr>
          <a:lstStyle/>
          <a:p>
            <a:r>
              <a:rPr lang="en-US" b="1" dirty="0" smtClean="0"/>
              <a:t>May 1, 1960:  the USSR shot down an American U-2 spy plane over Soviet airspace in the western USSR.</a:t>
            </a:r>
          </a:p>
          <a:p>
            <a:r>
              <a:rPr lang="en-US" b="1" dirty="0" smtClean="0"/>
              <a:t>U.S. denied this was a spy plane, saying the Soviets had shot down a plane that had drifted off course while doing weather observations.</a:t>
            </a:r>
          </a:p>
          <a:p>
            <a:r>
              <a:rPr lang="en-US" b="1" dirty="0" smtClean="0"/>
              <a:t>It was assumed that the plane had been destroyed and the pilot had been killed or committed suicide.</a:t>
            </a:r>
          </a:p>
          <a:p>
            <a:r>
              <a:rPr lang="en-US" b="1" dirty="0" smtClean="0"/>
              <a:t>But the Soviets produced photos of the wrecked plane, pictures it had taken, and the still-living pilot (Francis Gary Powers).</a:t>
            </a:r>
            <a:endParaRPr lang="en-US" b="1" dirty="0"/>
          </a:p>
        </p:txBody>
      </p:sp>
      <p:pic>
        <p:nvPicPr>
          <p:cNvPr id="4" name="Picture 3" descr="Photo of the U-2 plane inside an airplane hang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187" y="2057400"/>
            <a:ext cx="3810000" cy="2070100"/>
          </a:xfrm>
          <a:prstGeom prst="rect">
            <a:avLst/>
          </a:prstGeom>
        </p:spPr>
      </p:pic>
    </p:spTree>
    <p:extLst>
      <p:ext uri="{BB962C8B-B14F-4D97-AF65-F5344CB8AC3E}">
        <p14:creationId xmlns:p14="http://schemas.microsoft.com/office/powerpoint/2010/main" val="2398179385"/>
      </p:ext>
    </p:extLst>
  </p:cSld>
  <p:clrMapOvr>
    <a:masterClrMapping/>
  </p:clrMapOvr>
  <mc:AlternateContent xmlns:mc="http://schemas.openxmlformats.org/markup-compatibility/2006" xmlns:p14="http://schemas.microsoft.com/office/powerpoint/2010/main">
    <mc:Choice Requires="p14">
      <p:transition spd="slow" p14:dur="2000" advTm="81000"/>
    </mc:Choice>
    <mc:Fallback xmlns="">
      <p:transition spd="slow" advTm="8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Aftermath of the U-2 Incident</a:t>
            </a:r>
            <a:endParaRPr lang="en-US" b="1" dirty="0"/>
          </a:p>
        </p:txBody>
      </p:sp>
      <p:sp>
        <p:nvSpPr>
          <p:cNvPr id="3" name="Content Placeholder 2"/>
          <p:cNvSpPr>
            <a:spLocks noGrp="1"/>
          </p:cNvSpPr>
          <p:nvPr>
            <p:ph idx="1"/>
          </p:nvPr>
        </p:nvSpPr>
        <p:spPr>
          <a:xfrm>
            <a:off x="76199" y="1219200"/>
            <a:ext cx="4536223" cy="5562600"/>
          </a:xfrm>
        </p:spPr>
        <p:txBody>
          <a:bodyPr>
            <a:normAutofit fontScale="85000" lnSpcReduction="10000"/>
          </a:bodyPr>
          <a:lstStyle/>
          <a:p>
            <a:r>
              <a:rPr lang="en-US" b="1" dirty="0" smtClean="0"/>
              <a:t>Powers’ U-2 had been shot down just two weeks before a scheduled summit meeting between Ike and Soviet leader Nikita </a:t>
            </a:r>
            <a:r>
              <a:rPr lang="en-US" b="1" dirty="0" err="1" smtClean="0"/>
              <a:t>Krushchev</a:t>
            </a:r>
            <a:r>
              <a:rPr lang="en-US" b="1" dirty="0" smtClean="0"/>
              <a:t>.</a:t>
            </a:r>
          </a:p>
          <a:p>
            <a:r>
              <a:rPr lang="en-US" b="1" dirty="0" smtClean="0"/>
              <a:t>U.S.-Soviet relations, which had been improving, got worse because of this incident.</a:t>
            </a:r>
          </a:p>
          <a:p>
            <a:r>
              <a:rPr lang="en-US" b="1" dirty="0" smtClean="0"/>
              <a:t>The U.S. got Powers back in a 1962 spy swap at Berlin’s </a:t>
            </a:r>
            <a:r>
              <a:rPr lang="en-US" b="1" dirty="0" err="1" smtClean="0"/>
              <a:t>Glienicke</a:t>
            </a:r>
            <a:r>
              <a:rPr lang="en-US" b="1" dirty="0" smtClean="0"/>
              <a:t> Bridge:  the Soviets traded Powers and U.S. college student Frederic Pryor (who they’d also arrested as a spy) back to the U.S. in exchange for captured KGB Colonel Rudolf Abel.</a:t>
            </a:r>
            <a:endParaRPr lang="en-US" b="1" dirty="0"/>
          </a:p>
        </p:txBody>
      </p:sp>
      <p:pic>
        <p:nvPicPr>
          <p:cNvPr id="8" name="Picture 7" descr="Photo of the Glienicke Bridge with a sign saying &quot; You are leaing the American secto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22" y="1810512"/>
            <a:ext cx="4288609" cy="3208959"/>
          </a:xfrm>
          <a:prstGeom prst="rect">
            <a:avLst/>
          </a:prstGeom>
        </p:spPr>
      </p:pic>
    </p:spTree>
    <p:extLst>
      <p:ext uri="{BB962C8B-B14F-4D97-AF65-F5344CB8AC3E}">
        <p14:creationId xmlns:p14="http://schemas.microsoft.com/office/powerpoint/2010/main" val="3036291116"/>
      </p:ext>
    </p:extLst>
  </p:cSld>
  <p:clrMapOvr>
    <a:masterClrMapping/>
  </p:clrMapOvr>
  <mc:AlternateContent xmlns:mc="http://schemas.openxmlformats.org/markup-compatibility/2006" xmlns:p14="http://schemas.microsoft.com/office/powerpoint/2010/main">
    <mc:Choice Requires="p14">
      <p:transition spd="slow" p14:dur="2000" advTm="84000"/>
    </mc:Choice>
    <mc:Fallback xmlns="">
      <p:transition spd="slow" advTm="8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Ike’s Warning</a:t>
            </a:r>
            <a:endParaRPr lang="en-US" b="1" dirty="0"/>
          </a:p>
        </p:txBody>
      </p:sp>
      <p:sp>
        <p:nvSpPr>
          <p:cNvPr id="3" name="Content Placeholder 2"/>
          <p:cNvSpPr>
            <a:spLocks noGrp="1"/>
          </p:cNvSpPr>
          <p:nvPr>
            <p:ph idx="1"/>
          </p:nvPr>
        </p:nvSpPr>
        <p:spPr>
          <a:xfrm>
            <a:off x="152400" y="1295400"/>
            <a:ext cx="3810000" cy="5410200"/>
          </a:xfrm>
        </p:spPr>
        <p:txBody>
          <a:bodyPr>
            <a:normAutofit fontScale="92500" lnSpcReduction="20000"/>
          </a:bodyPr>
          <a:lstStyle/>
          <a:p>
            <a:r>
              <a:rPr lang="en-US" dirty="0" smtClean="0"/>
              <a:t>Before he left office in 1961, Ike warned Americans of the growing power of the “military-industrial complex.”</a:t>
            </a:r>
          </a:p>
          <a:p>
            <a:r>
              <a:rPr lang="en-US" dirty="0" smtClean="0"/>
              <a:t>He said that weapons manufacturers had too close of a relationship with the U.S. government, leading the industrial weapon-makers to have influence over government decisions involving use of the military.</a:t>
            </a:r>
            <a:endParaRPr lang="en-US" dirty="0"/>
          </a:p>
        </p:txBody>
      </p:sp>
    </p:spTree>
    <p:extLst>
      <p:ext uri="{BB962C8B-B14F-4D97-AF65-F5344CB8AC3E}">
        <p14:creationId xmlns:p14="http://schemas.microsoft.com/office/powerpoint/2010/main" val="142680400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Ike’s Legacy</a:t>
            </a:r>
            <a:endParaRPr lang="en-US" b="1" dirty="0"/>
          </a:p>
        </p:txBody>
      </p:sp>
      <p:sp>
        <p:nvSpPr>
          <p:cNvPr id="3" name="Content Placeholder 2"/>
          <p:cNvSpPr>
            <a:spLocks noGrp="1"/>
          </p:cNvSpPr>
          <p:nvPr>
            <p:ph idx="1"/>
          </p:nvPr>
        </p:nvSpPr>
        <p:spPr>
          <a:xfrm>
            <a:off x="152400" y="1295400"/>
            <a:ext cx="4267200" cy="5029200"/>
          </a:xfrm>
        </p:spPr>
        <p:txBody>
          <a:bodyPr>
            <a:normAutofit/>
          </a:bodyPr>
          <a:lstStyle/>
          <a:p>
            <a:r>
              <a:rPr lang="en-US" dirty="0" smtClean="0"/>
              <a:t>Ike left office as one of the most popular presidents of all time.</a:t>
            </a:r>
          </a:p>
          <a:p>
            <a:r>
              <a:rPr lang="en-US" dirty="0" smtClean="0"/>
              <a:t>Historians say he is one of the 10 best presidents ever for several reasons,  including his leadership in ending the Korean War, the economic prosperity of the 1950s, and for creating the U.S. Interstate Highway System.</a:t>
            </a:r>
            <a:endParaRPr lang="en-US" dirty="0"/>
          </a:p>
        </p:txBody>
      </p:sp>
      <p:pic>
        <p:nvPicPr>
          <p:cNvPr id="4" name="Picture 3" descr="Photo of Ike sitting at a des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09800"/>
            <a:ext cx="3048000" cy="3851564"/>
          </a:xfrm>
          <a:prstGeom prst="rect">
            <a:avLst/>
          </a:prstGeom>
        </p:spPr>
      </p:pic>
    </p:spTree>
    <p:extLst>
      <p:ext uri="{BB962C8B-B14F-4D97-AF65-F5344CB8AC3E}">
        <p14:creationId xmlns:p14="http://schemas.microsoft.com/office/powerpoint/2010/main" val="317483144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648200" cy="685800"/>
          </a:xfrm>
        </p:spPr>
        <p:txBody>
          <a:bodyPr>
            <a:normAutofit fontScale="90000"/>
          </a:bodyPr>
          <a:lstStyle/>
          <a:p>
            <a:pPr algn="ctr"/>
            <a:r>
              <a:rPr lang="en-US" b="1" dirty="0" smtClean="0"/>
              <a:t>The Berlin Airlift</a:t>
            </a:r>
            <a:endParaRPr lang="en-US" b="1" dirty="0"/>
          </a:p>
        </p:txBody>
      </p:sp>
      <p:sp>
        <p:nvSpPr>
          <p:cNvPr id="3" name="Content Placeholder 2"/>
          <p:cNvSpPr>
            <a:spLocks noGrp="1"/>
          </p:cNvSpPr>
          <p:nvPr>
            <p:ph idx="1"/>
          </p:nvPr>
        </p:nvSpPr>
        <p:spPr>
          <a:xfrm>
            <a:off x="76200" y="1295400"/>
            <a:ext cx="5257800" cy="5486400"/>
          </a:xfrm>
        </p:spPr>
        <p:txBody>
          <a:bodyPr>
            <a:normAutofit fontScale="85000" lnSpcReduction="10000"/>
          </a:bodyPr>
          <a:lstStyle/>
          <a:p>
            <a:r>
              <a:rPr lang="en-US" b="1" dirty="0" smtClean="0"/>
              <a:t>Only way for U.S., Britain, &amp; France to keep supplying West Berlin was now by air – Soviets assumed it was impossible to supply such a large city that way.</a:t>
            </a:r>
          </a:p>
          <a:p>
            <a:pPr lvl="0">
              <a:buClr>
                <a:srgbClr val="0BD0D9"/>
              </a:buClr>
            </a:pPr>
            <a:r>
              <a:rPr lang="en-US" b="1" u="sng" dirty="0">
                <a:solidFill>
                  <a:prstClr val="black"/>
                </a:solidFill>
              </a:rPr>
              <a:t>Berlin Airlift</a:t>
            </a:r>
            <a:r>
              <a:rPr lang="en-US" b="1" dirty="0">
                <a:solidFill>
                  <a:prstClr val="black"/>
                </a:solidFill>
              </a:rPr>
              <a:t>:  U.S., Britain, &amp; France flew up to 13,000 tons of supplies per day to West Berlin – this prevented Soviets’ blockade from working.</a:t>
            </a:r>
          </a:p>
          <a:p>
            <a:pPr lvl="1">
              <a:buClr>
                <a:srgbClr val="0F6FC6"/>
              </a:buClr>
            </a:pPr>
            <a:r>
              <a:rPr lang="en-US" b="1" dirty="0">
                <a:solidFill>
                  <a:prstClr val="black"/>
                </a:solidFill>
              </a:rPr>
              <a:t>Some U.S. plane crews trained at </a:t>
            </a:r>
            <a:r>
              <a:rPr lang="en-US" b="1" dirty="0" err="1">
                <a:solidFill>
                  <a:prstClr val="black"/>
                </a:solidFill>
              </a:rPr>
              <a:t>Malmstrom</a:t>
            </a:r>
            <a:r>
              <a:rPr lang="en-US" b="1" dirty="0">
                <a:solidFill>
                  <a:prstClr val="black"/>
                </a:solidFill>
              </a:rPr>
              <a:t> AFB.</a:t>
            </a:r>
          </a:p>
          <a:p>
            <a:pPr lvl="0">
              <a:buClr>
                <a:srgbClr val="0BD0D9"/>
              </a:buClr>
            </a:pPr>
            <a:r>
              <a:rPr lang="en-US" b="1" dirty="0">
                <a:solidFill>
                  <a:prstClr val="black"/>
                </a:solidFill>
              </a:rPr>
              <a:t>Soviets gave up on blockade in May 1949; West Germany </a:t>
            </a:r>
            <a:r>
              <a:rPr lang="en-US" b="1" dirty="0" smtClean="0">
                <a:solidFill>
                  <a:prstClr val="black"/>
                </a:solidFill>
              </a:rPr>
              <a:t>was created </a:t>
            </a:r>
            <a:r>
              <a:rPr lang="en-US" b="1" dirty="0">
                <a:solidFill>
                  <a:prstClr val="black"/>
                </a:solidFill>
              </a:rPr>
              <a:t>in Sept. 1949 – West Berlin remained a free city in middle of communist East Germany until end of Cold War in 1989.</a:t>
            </a:r>
          </a:p>
          <a:p>
            <a:endParaRPr lang="en-US" b="1" dirty="0"/>
          </a:p>
        </p:txBody>
      </p:sp>
      <p:pic>
        <p:nvPicPr>
          <p:cNvPr id="5" name="Picture 4" descr="Map of Germany showing how world powers surrounded the Berlin 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727" y="1676400"/>
            <a:ext cx="3498273" cy="3498273"/>
          </a:xfrm>
          <a:prstGeom prst="rect">
            <a:avLst/>
          </a:prstGeom>
        </p:spPr>
      </p:pic>
    </p:spTree>
    <p:extLst>
      <p:ext uri="{BB962C8B-B14F-4D97-AF65-F5344CB8AC3E}">
        <p14:creationId xmlns:p14="http://schemas.microsoft.com/office/powerpoint/2010/main" val="19805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7077</TotalTime>
  <Words>8054</Words>
  <Application>Microsoft Office PowerPoint</Application>
  <PresentationFormat>On-screen Show (4:3)</PresentationFormat>
  <Paragraphs>387</Paragraphs>
  <Slides>85</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Calibri</vt:lpstr>
      <vt:lpstr>Constantia</vt:lpstr>
      <vt:lpstr>Times New Roman</vt:lpstr>
      <vt:lpstr>Wingdings</vt:lpstr>
      <vt:lpstr>Wingdings 2</vt:lpstr>
      <vt:lpstr>Flow</vt:lpstr>
      <vt:lpstr>U.S. History The Post-World War II Cold War and Early Civil Rights Era 1945-1960</vt:lpstr>
      <vt:lpstr>The Cold War</vt:lpstr>
      <vt:lpstr>The Iron Curtain</vt:lpstr>
      <vt:lpstr>A map of the Iron Curtain</vt:lpstr>
      <vt:lpstr>The Truman Doctrine</vt:lpstr>
      <vt:lpstr>The Marshall Plan</vt:lpstr>
      <vt:lpstr>Containment</vt:lpstr>
      <vt:lpstr>The Berlin Blockade</vt:lpstr>
      <vt:lpstr>The Berlin Airlift</vt:lpstr>
      <vt:lpstr>The Candy Bomber</vt:lpstr>
      <vt:lpstr>The Taft-Hartley Act</vt:lpstr>
      <vt:lpstr>Election of 1948</vt:lpstr>
      <vt:lpstr>Dewey Defeats Truman?  Uh, no.</vt:lpstr>
      <vt:lpstr>The Cold War Red Scare</vt:lpstr>
      <vt:lpstr>Elizabeth Bentley</vt:lpstr>
      <vt:lpstr>Truman’s Federal Employee Loyalty Program </vt:lpstr>
      <vt:lpstr>HUAC!</vt:lpstr>
      <vt:lpstr>The Making of an Anti-Communist</vt:lpstr>
      <vt:lpstr>The Hollywood Ten</vt:lpstr>
      <vt:lpstr>Hollywood Patriotism</vt:lpstr>
      <vt:lpstr>Alger Hiss</vt:lpstr>
      <vt:lpstr>Hiss vs. Chambers</vt:lpstr>
      <vt:lpstr>Hiss’s Defenders</vt:lpstr>
      <vt:lpstr>Chambers’ Critics</vt:lpstr>
      <vt:lpstr>Aftermath</vt:lpstr>
      <vt:lpstr>Who told the truth?</vt:lpstr>
      <vt:lpstr>1949</vt:lpstr>
      <vt:lpstr>The Rosenbergs</vt:lpstr>
      <vt:lpstr>WERE the Rosenbergs Guilty?</vt:lpstr>
      <vt:lpstr>“McCarthyism”</vt:lpstr>
      <vt:lpstr>McCarthy’s Crusade Begins</vt:lpstr>
      <vt:lpstr>McCarthy’s Critics</vt:lpstr>
      <vt:lpstr>McCarthy’s Friends</vt:lpstr>
      <vt:lpstr>McCarthy Blames Truman</vt:lpstr>
      <vt:lpstr>McCarthy Investigates the Army</vt:lpstr>
      <vt:lpstr>What did he find?</vt:lpstr>
      <vt:lpstr>The Army-McCarthy Hearings</vt:lpstr>
      <vt:lpstr>McCarthy vs. Welch</vt:lpstr>
      <vt:lpstr>McCarthy’s Downfall</vt:lpstr>
      <vt:lpstr>Opinions on McCarthy Today</vt:lpstr>
      <vt:lpstr>Where Did the Anti-Communists Go Wrong?</vt:lpstr>
      <vt:lpstr>A Montana Cold War Expert’s Take</vt:lpstr>
      <vt:lpstr>An Assassination Attempt</vt:lpstr>
      <vt:lpstr>The Korean War</vt:lpstr>
      <vt:lpstr>Not a war, a “police action”</vt:lpstr>
      <vt:lpstr>The war started badly</vt:lpstr>
      <vt:lpstr>The Inchon Landing</vt:lpstr>
      <vt:lpstr>China Intervenes</vt:lpstr>
      <vt:lpstr>Truman Fires MacArthur</vt:lpstr>
      <vt:lpstr>Stalemate</vt:lpstr>
      <vt:lpstr>The First Jet War</vt:lpstr>
      <vt:lpstr>Ike Takes Over</vt:lpstr>
      <vt:lpstr>The Cost of Victory</vt:lpstr>
      <vt:lpstr>Ike as President, 1953-1961</vt:lpstr>
      <vt:lpstr>Ike’s Foreign Policy</vt:lpstr>
      <vt:lpstr>Godzilla and Bikinis</vt:lpstr>
      <vt:lpstr>War in Indochina</vt:lpstr>
      <vt:lpstr>The Domino Theory</vt:lpstr>
      <vt:lpstr>France Loses Vietnam</vt:lpstr>
      <vt:lpstr>A Divided Vietnam</vt:lpstr>
      <vt:lpstr>“Pactomania”</vt:lpstr>
      <vt:lpstr>NATO vs. the Warsaw Pact</vt:lpstr>
      <vt:lpstr>SEATO and METO</vt:lpstr>
      <vt:lpstr>Dulles’ Foreign Policy</vt:lpstr>
      <vt:lpstr>Dulles’ Foreign Policy, continued</vt:lpstr>
      <vt:lpstr>Foreign Crises During Ike’s Tenure</vt:lpstr>
      <vt:lpstr>Civil Rights:  Military Desegregation</vt:lpstr>
      <vt:lpstr>School Desegregation</vt:lpstr>
      <vt:lpstr>The Death of Emmett Till</vt:lpstr>
      <vt:lpstr>Rosa Parks</vt:lpstr>
      <vt:lpstr>The Montgomery Bus Boycott</vt:lpstr>
      <vt:lpstr>Jackie Robinson</vt:lpstr>
      <vt:lpstr>Dr. Charles Drew</vt:lpstr>
      <vt:lpstr>The Southern Manifesto</vt:lpstr>
      <vt:lpstr>The Little Rock Nine</vt:lpstr>
      <vt:lpstr>More of the Little Rock Story</vt:lpstr>
      <vt:lpstr>The Black Armed Guard</vt:lpstr>
      <vt:lpstr>Federal Action for Civil Rights</vt:lpstr>
      <vt:lpstr>Montana Senators’ Strange Vote</vt:lpstr>
      <vt:lpstr>The Space Race in the ‘50s</vt:lpstr>
      <vt:lpstr>Fidel Castro</vt:lpstr>
      <vt:lpstr>The U-2 Incident</vt:lpstr>
      <vt:lpstr>Aftermath of the U-2 Incident</vt:lpstr>
      <vt:lpstr>Ike’s Warning</vt:lpstr>
      <vt:lpstr>Ike’s Legacy</vt:lpstr>
    </vt:vector>
  </TitlesOfParts>
  <Company>Great Falls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The Post-World War II Cold War and Early Civil Rights Era 1945-1960</dc:title>
  <dc:creator>Sean Donnelly</dc:creator>
  <cp:lastModifiedBy>ZAREMSKI, TIA</cp:lastModifiedBy>
  <cp:revision>166</cp:revision>
  <cp:lastPrinted>2015-05-01T16:48:27Z</cp:lastPrinted>
  <dcterms:created xsi:type="dcterms:W3CDTF">2015-03-06T18:25:55Z</dcterms:created>
  <dcterms:modified xsi:type="dcterms:W3CDTF">2019-11-12T19:59:54Z</dcterms:modified>
</cp:coreProperties>
</file>