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347"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87" r:id="rId24"/>
    <p:sldId id="277" r:id="rId25"/>
    <p:sldId id="278" r:id="rId26"/>
    <p:sldId id="279" r:id="rId27"/>
    <p:sldId id="280" r:id="rId28"/>
    <p:sldId id="305" r:id="rId29"/>
    <p:sldId id="281" r:id="rId30"/>
    <p:sldId id="282" r:id="rId31"/>
    <p:sldId id="283" r:id="rId32"/>
    <p:sldId id="284" r:id="rId33"/>
    <p:sldId id="285" r:id="rId34"/>
    <p:sldId id="299" r:id="rId35"/>
    <p:sldId id="286" r:id="rId36"/>
    <p:sldId id="288" r:id="rId37"/>
    <p:sldId id="289" r:id="rId38"/>
    <p:sldId id="290" r:id="rId39"/>
    <p:sldId id="295" r:id="rId40"/>
    <p:sldId id="292" r:id="rId41"/>
    <p:sldId id="293" r:id="rId42"/>
    <p:sldId id="296" r:id="rId43"/>
    <p:sldId id="297" r:id="rId44"/>
    <p:sldId id="300" r:id="rId45"/>
    <p:sldId id="298" r:id="rId46"/>
    <p:sldId id="301" r:id="rId47"/>
    <p:sldId id="302" r:id="rId48"/>
    <p:sldId id="303" r:id="rId49"/>
    <p:sldId id="304" r:id="rId50"/>
    <p:sldId id="306" r:id="rId51"/>
    <p:sldId id="326" r:id="rId52"/>
    <p:sldId id="34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7" r:id="rId73"/>
    <p:sldId id="328" r:id="rId74"/>
    <p:sldId id="332" r:id="rId75"/>
    <p:sldId id="331" r:id="rId76"/>
    <p:sldId id="333" r:id="rId77"/>
    <p:sldId id="334" r:id="rId78"/>
    <p:sldId id="335" r:id="rId79"/>
    <p:sldId id="336" r:id="rId80"/>
    <p:sldId id="337" r:id="rId81"/>
    <p:sldId id="338" r:id="rId82"/>
    <p:sldId id="340" r:id="rId83"/>
    <p:sldId id="341" r:id="rId84"/>
    <p:sldId id="339" r:id="rId85"/>
    <p:sldId id="342" r:id="rId86"/>
    <p:sldId id="343" r:id="rId87"/>
    <p:sldId id="344" r:id="rId88"/>
    <p:sldId id="34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5116" autoAdjust="0"/>
  </p:normalViewPr>
  <p:slideViewPr>
    <p:cSldViewPr>
      <p:cViewPr varScale="1">
        <p:scale>
          <a:sx n="104" d="100"/>
          <a:sy n="104" d="100"/>
        </p:scale>
        <p:origin x="-1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084085-71C1-465E-8BEB-A23310F13052}" type="datetimeFigureOut">
              <a:rPr lang="en-US" smtClean="0"/>
              <a:t>10/6/2014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BE2B751-7D43-46D8-B817-B41EA0D867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84085-71C1-465E-8BEB-A23310F13052}"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84085-71C1-465E-8BEB-A23310F13052}"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84085-71C1-465E-8BEB-A23310F13052}"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084085-71C1-465E-8BEB-A23310F13052}"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B751-7D43-46D8-B817-B41EA0D867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84085-71C1-465E-8BEB-A23310F13052}"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084085-71C1-465E-8BEB-A23310F13052}" type="datetimeFigureOut">
              <a:rPr lang="en-US" smtClean="0"/>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084085-71C1-465E-8BEB-A23310F13052}"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84085-71C1-465E-8BEB-A23310F13052}"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84085-71C1-465E-8BEB-A23310F13052}"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2B751-7D43-46D8-B817-B41EA0D867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084085-71C1-465E-8BEB-A23310F13052}"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BE2B751-7D43-46D8-B817-B41EA0D8679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084085-71C1-465E-8BEB-A23310F13052}" type="datetimeFigureOut">
              <a:rPr lang="en-US" smtClean="0"/>
              <a:t>10/6/2014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E2B751-7D43-46D8-B817-B41EA0D8679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p8fHdD5x9pY"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youtube.com/watch?v=IKjP53J6gIE" TargetMode="Externa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6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youtube.com/watch?v=raVFzZZLp3A" TargetMode="Externa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U.S. History:  The Civil War and Reconstruction</a:t>
            </a:r>
            <a:endParaRPr lang="en-US" b="1" dirty="0"/>
          </a:p>
        </p:txBody>
      </p:sp>
      <p:sp>
        <p:nvSpPr>
          <p:cNvPr id="3" name="Subtitle 2"/>
          <p:cNvSpPr>
            <a:spLocks noGrp="1"/>
          </p:cNvSpPr>
          <p:nvPr>
            <p:ph type="subTitle" idx="1"/>
          </p:nvPr>
        </p:nvSpPr>
        <p:spPr>
          <a:xfrm>
            <a:off x="533400" y="3352800"/>
            <a:ext cx="7854696" cy="1628336"/>
          </a:xfrm>
        </p:spPr>
        <p:txBody>
          <a:bodyPr/>
          <a:lstStyle/>
          <a:p>
            <a:pPr algn="ctr"/>
            <a:r>
              <a:rPr lang="en-US" dirty="0" smtClean="0"/>
              <a:t>Dr. Donnelly</a:t>
            </a:r>
            <a:endParaRPr lang="en-US" dirty="0"/>
          </a:p>
        </p:txBody>
      </p:sp>
    </p:spTree>
    <p:extLst>
      <p:ext uri="{BB962C8B-B14F-4D97-AF65-F5344CB8AC3E}">
        <p14:creationId xmlns:p14="http://schemas.microsoft.com/office/powerpoint/2010/main" val="37819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429512"/>
          </a:xfrm>
        </p:spPr>
        <p:txBody>
          <a:bodyPr>
            <a:normAutofit fontScale="90000"/>
          </a:bodyPr>
          <a:lstStyle/>
          <a:p>
            <a:pPr algn="ctr"/>
            <a:r>
              <a:rPr lang="en-US" sz="2800" b="1" dirty="0" smtClean="0"/>
              <a:t>Remembering the Civil War via “The Dukes of </a:t>
            </a:r>
            <a:r>
              <a:rPr lang="en-US" sz="2800" b="1" dirty="0" err="1" smtClean="0"/>
              <a:t>Hazzard</a:t>
            </a:r>
            <a:r>
              <a:rPr lang="en-US" sz="2800" b="1" dirty="0" smtClean="0"/>
              <a:t>:”  General Robert E. Lee and the General Lee; Confederate President Jefferson Davis and Jefferson Davis Hogg (aka Boss Hogg); Union President Abraham Lincoln and Boss’s cousin, Abraham Lincoln Hogg. </a:t>
            </a:r>
            <a:r>
              <a:rPr lang="en-US" sz="2800" b="1" dirty="0" smtClean="0">
                <a:sym typeface="Wingdings" panose="05000000000000000000" pitchFamily="2" charset="2"/>
              </a:rPr>
              <a:t></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2151815"/>
            <a:ext cx="1295400" cy="191719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8400"/>
            <a:ext cx="2707003" cy="15861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691538"/>
            <a:ext cx="1509071" cy="18621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003" y="4659995"/>
            <a:ext cx="1882574" cy="19252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194211"/>
            <a:ext cx="1465426" cy="18717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2206403"/>
            <a:ext cx="1533851" cy="1839468"/>
          </a:xfrm>
          <a:prstGeom prst="rect">
            <a:avLst/>
          </a:prstGeom>
        </p:spPr>
      </p:pic>
    </p:spTree>
    <p:extLst>
      <p:ext uri="{BB962C8B-B14F-4D97-AF65-F5344CB8AC3E}">
        <p14:creationId xmlns:p14="http://schemas.microsoft.com/office/powerpoint/2010/main" val="279629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War Strategies</a:t>
            </a:r>
            <a:endParaRPr lang="en-US" b="1" dirty="0"/>
          </a:p>
        </p:txBody>
      </p:sp>
      <p:sp>
        <p:nvSpPr>
          <p:cNvPr id="3" name="Content Placeholder 2"/>
          <p:cNvSpPr>
            <a:spLocks noGrp="1"/>
          </p:cNvSpPr>
          <p:nvPr>
            <p:ph idx="1"/>
          </p:nvPr>
        </p:nvSpPr>
        <p:spPr>
          <a:xfrm>
            <a:off x="76200" y="1524000"/>
            <a:ext cx="8991600" cy="4800600"/>
          </a:xfrm>
        </p:spPr>
        <p:txBody>
          <a:bodyPr/>
          <a:lstStyle/>
          <a:p>
            <a:r>
              <a:rPr lang="en-US" b="1" dirty="0" smtClean="0"/>
              <a:t>Union strategy, created by General Winfield Scott, was 3-pronged:</a:t>
            </a:r>
          </a:p>
          <a:p>
            <a:pPr lvl="1"/>
            <a:r>
              <a:rPr lang="en-US" b="1" dirty="0" smtClean="0"/>
              <a:t>Blockade the South with the Union navy</a:t>
            </a:r>
          </a:p>
          <a:p>
            <a:pPr lvl="1"/>
            <a:r>
              <a:rPr lang="en-US" b="1" dirty="0" smtClean="0"/>
              <a:t>Capture the Mississippi River, cutting the South in half</a:t>
            </a:r>
          </a:p>
          <a:p>
            <a:pPr lvl="1"/>
            <a:r>
              <a:rPr lang="en-US" b="1" dirty="0" smtClean="0"/>
              <a:t>Capture Richmond, the Confederate capital city</a:t>
            </a:r>
          </a:p>
          <a:p>
            <a:r>
              <a:rPr lang="en-US" b="1" dirty="0" smtClean="0"/>
              <a:t>Called the Anaconda Plan because it was supposed to squeeze the South to death the way an anaconda kills its prey.</a:t>
            </a:r>
          </a:p>
          <a:p>
            <a:r>
              <a:rPr lang="en-US" b="1" dirty="0" smtClean="0"/>
              <a:t>Confederate strategy was simple:  fight off Union invasions of the South and hold out until the North got tired of war and gave up.</a:t>
            </a:r>
            <a:endParaRPr lang="en-US" b="1" dirty="0"/>
          </a:p>
        </p:txBody>
      </p:sp>
    </p:spTree>
    <p:extLst>
      <p:ext uri="{BB962C8B-B14F-4D97-AF65-F5344CB8AC3E}">
        <p14:creationId xmlns:p14="http://schemas.microsoft.com/office/powerpoint/2010/main" val="31541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15400" cy="1143000"/>
          </a:xfrm>
        </p:spPr>
        <p:txBody>
          <a:bodyPr>
            <a:normAutofit/>
          </a:bodyPr>
          <a:lstStyle/>
          <a:p>
            <a:pPr algn="ctr"/>
            <a:r>
              <a:rPr lang="en-US" sz="3200" b="1" dirty="0" smtClean="0"/>
              <a:t>Boy, were they wrong:  many on both sides predicted a quick end to the war, and few casualties</a:t>
            </a:r>
            <a:endParaRPr lang="en-US" sz="3200" b="1" dirty="0"/>
          </a:p>
        </p:txBody>
      </p:sp>
      <p:sp>
        <p:nvSpPr>
          <p:cNvPr id="3" name="Content Placeholder 2"/>
          <p:cNvSpPr>
            <a:spLocks noGrp="1"/>
          </p:cNvSpPr>
          <p:nvPr>
            <p:ph idx="1"/>
          </p:nvPr>
        </p:nvSpPr>
        <p:spPr>
          <a:xfrm>
            <a:off x="76200" y="1935480"/>
            <a:ext cx="8915400" cy="4846320"/>
          </a:xfrm>
        </p:spPr>
        <p:txBody>
          <a:bodyPr>
            <a:normAutofit/>
          </a:bodyPr>
          <a:lstStyle/>
          <a:p>
            <a:r>
              <a:rPr lang="en-US" sz="3200" b="1" dirty="0" smtClean="0"/>
              <a:t>One member of Congress offered to wipe up all the blood that would be spilled in the war with a single pocket handkerchief.</a:t>
            </a:r>
          </a:p>
          <a:p>
            <a:r>
              <a:rPr lang="en-US" sz="3200" b="1" dirty="0" smtClean="0"/>
              <a:t>Many predicted the war would be over by Christmas.</a:t>
            </a:r>
          </a:p>
          <a:p>
            <a:r>
              <a:rPr lang="en-US" sz="3200" b="1" dirty="0" smtClean="0"/>
              <a:t>Instead, the war lasted four years, and more Americans died – 620,000 – than in all other American wars combined.</a:t>
            </a:r>
            <a:endParaRPr lang="en-US" sz="3200" b="1" dirty="0"/>
          </a:p>
        </p:txBody>
      </p:sp>
    </p:spTree>
    <p:extLst>
      <p:ext uri="{BB962C8B-B14F-4D97-AF65-F5344CB8AC3E}">
        <p14:creationId xmlns:p14="http://schemas.microsoft.com/office/powerpoint/2010/main" val="21032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General Sherman’s Prediction </a:t>
            </a:r>
            <a:endParaRPr lang="en-US" b="1" dirty="0"/>
          </a:p>
        </p:txBody>
      </p:sp>
      <p:sp>
        <p:nvSpPr>
          <p:cNvPr id="3" name="Content Placeholder 2"/>
          <p:cNvSpPr>
            <a:spLocks noGrp="1"/>
          </p:cNvSpPr>
          <p:nvPr>
            <p:ph idx="1"/>
          </p:nvPr>
        </p:nvSpPr>
        <p:spPr>
          <a:xfrm>
            <a:off x="228600" y="1371600"/>
            <a:ext cx="4267200" cy="4953000"/>
          </a:xfrm>
        </p:spPr>
        <p:txBody>
          <a:bodyPr>
            <a:normAutofit fontScale="85000" lnSpcReduction="10000"/>
          </a:bodyPr>
          <a:lstStyle/>
          <a:p>
            <a:r>
              <a:rPr lang="en-US" b="1" dirty="0" smtClean="0"/>
              <a:t>Union general William Tecumseh Sherman wrote to his brother, a congressman from Ohio, and said:  </a:t>
            </a:r>
          </a:p>
          <a:p>
            <a:r>
              <a:rPr lang="en-US" b="1" dirty="0" smtClean="0"/>
              <a:t>“You politicians have made one hell of a mess… I think this will be a long war, very long… and bloody.”</a:t>
            </a:r>
          </a:p>
          <a:p>
            <a:r>
              <a:rPr lang="en-US" b="1" dirty="0" smtClean="0"/>
              <a:t>Many who heard of Sherman’s predictions of a long, bloody war thought he’d lost his nerve – or his mind – and was no longer fit to command; it turned out he was right on.</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480" y="1600200"/>
            <a:ext cx="3220200" cy="4089654"/>
          </a:xfrm>
          <a:prstGeom prst="rect">
            <a:avLst/>
          </a:prstGeom>
        </p:spPr>
      </p:pic>
    </p:spTree>
    <p:extLst>
      <p:ext uri="{BB962C8B-B14F-4D97-AF65-F5344CB8AC3E}">
        <p14:creationId xmlns:p14="http://schemas.microsoft.com/office/powerpoint/2010/main" val="10949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New Technology in the Civil War</a:t>
            </a:r>
            <a:endParaRPr lang="en-US" b="1" dirty="0"/>
          </a:p>
        </p:txBody>
      </p:sp>
      <p:sp>
        <p:nvSpPr>
          <p:cNvPr id="3" name="Content Placeholder 2"/>
          <p:cNvSpPr>
            <a:spLocks noGrp="1"/>
          </p:cNvSpPr>
          <p:nvPr>
            <p:ph idx="1"/>
          </p:nvPr>
        </p:nvSpPr>
        <p:spPr>
          <a:xfrm>
            <a:off x="76200" y="1371600"/>
            <a:ext cx="8991600" cy="5410200"/>
          </a:xfrm>
        </p:spPr>
        <p:txBody>
          <a:bodyPr>
            <a:normAutofit fontScale="92500" lnSpcReduction="10000"/>
          </a:bodyPr>
          <a:lstStyle/>
          <a:p>
            <a:r>
              <a:rPr lang="en-US" b="1" dirty="0" smtClean="0"/>
              <a:t>Rifles replaced muskets – could shoot 5 times as far.</a:t>
            </a:r>
          </a:p>
          <a:p>
            <a:r>
              <a:rPr lang="en-US" b="1" dirty="0" smtClean="0"/>
              <a:t>Cannons now fired explosive shells and canister shot – much more destructive than solid cannonballs.</a:t>
            </a:r>
          </a:p>
          <a:p>
            <a:r>
              <a:rPr lang="en-US" b="1" dirty="0" smtClean="0"/>
              <a:t>The new guns made massed charges into enemy defenses near-suicide, but tactics hadn’t changed yet – caused extremely high casualties.</a:t>
            </a:r>
          </a:p>
          <a:p>
            <a:r>
              <a:rPr lang="en-US" b="1" dirty="0" smtClean="0"/>
              <a:t>Also, first use of telescopic sights and land mines.</a:t>
            </a:r>
          </a:p>
          <a:p>
            <a:r>
              <a:rPr lang="en-US" b="1" dirty="0" smtClean="0"/>
              <a:t>More soldiers died in hospitals than on battlefields – medical treatment was primitive, with lots of amputations and deaths from infection.</a:t>
            </a:r>
          </a:p>
          <a:p>
            <a:pPr lvl="1"/>
            <a:r>
              <a:rPr lang="en-US" b="1" dirty="0" smtClean="0"/>
              <a:t>Odds of a soldier dying in battle: 1 in 65; odds of dying of disease:  1 in 13!</a:t>
            </a:r>
          </a:p>
          <a:p>
            <a:pPr lvl="1"/>
            <a:r>
              <a:rPr lang="en-US" b="1" dirty="0" smtClean="0"/>
              <a:t>Also lots of soldiers became morphine addicts – it was a new “wonder drug” painkiller.</a:t>
            </a:r>
            <a:endParaRPr lang="en-US" b="1" dirty="0"/>
          </a:p>
        </p:txBody>
      </p:sp>
    </p:spTree>
    <p:extLst>
      <p:ext uri="{BB962C8B-B14F-4D97-AF65-F5344CB8AC3E}">
        <p14:creationId xmlns:p14="http://schemas.microsoft.com/office/powerpoint/2010/main" val="16952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1962912"/>
          </a:xfrm>
        </p:spPr>
        <p:txBody>
          <a:bodyPr>
            <a:noAutofit/>
          </a:bodyPr>
          <a:lstStyle/>
          <a:p>
            <a:pPr algn="ctr"/>
            <a:r>
              <a:rPr lang="en-US" sz="4000" b="1" dirty="0" smtClean="0"/>
              <a:t>A leg amputation about to be performed at a Civil War field hospital; famous photographer Mathew Brady</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2937588"/>
            <a:ext cx="4191000" cy="33047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971800"/>
            <a:ext cx="2082800" cy="2773911"/>
          </a:xfrm>
          <a:prstGeom prst="rect">
            <a:avLst/>
          </a:prstGeom>
        </p:spPr>
      </p:pic>
    </p:spTree>
    <p:extLst>
      <p:ext uri="{BB962C8B-B14F-4D97-AF65-F5344CB8AC3E}">
        <p14:creationId xmlns:p14="http://schemas.microsoft.com/office/powerpoint/2010/main" val="168591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pPr algn="ctr"/>
            <a:r>
              <a:rPr lang="en-US" b="1" dirty="0" smtClean="0"/>
              <a:t>More New Technology</a:t>
            </a:r>
            <a:endParaRPr lang="en-US" b="1"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b="1" dirty="0" smtClean="0"/>
              <a:t>Railroad transport of armies – quick troop movements changed outcome of some battles.</a:t>
            </a:r>
          </a:p>
          <a:p>
            <a:r>
              <a:rPr lang="en-US" b="1" dirty="0" smtClean="0"/>
              <a:t>Ironclad warships made wooden ships obsolete.</a:t>
            </a:r>
          </a:p>
          <a:p>
            <a:r>
              <a:rPr lang="en-US" b="1" dirty="0" smtClean="0"/>
              <a:t>First use of a submarine:  the C.S.S. </a:t>
            </a:r>
            <a:r>
              <a:rPr lang="en-US" b="1" i="1" dirty="0" err="1" smtClean="0"/>
              <a:t>Hunley</a:t>
            </a:r>
            <a:r>
              <a:rPr lang="en-US" b="1" i="1" dirty="0" smtClean="0"/>
              <a:t>.</a:t>
            </a:r>
          </a:p>
          <a:p>
            <a:r>
              <a:rPr lang="en-US" b="1" dirty="0" smtClean="0"/>
              <a:t>Hot air balloons used to observe positions &amp; movements of enemy troops.</a:t>
            </a:r>
          </a:p>
          <a:p>
            <a:r>
              <a:rPr lang="en-US" b="1" dirty="0" smtClean="0"/>
              <a:t>Telegraph lines used for near-instant communication – but could be cut or eavesdropped on.</a:t>
            </a:r>
          </a:p>
          <a:p>
            <a:r>
              <a:rPr lang="en-US" b="1" dirty="0" smtClean="0"/>
              <a:t>Photographs showed the war in graphic detail – first war to be widely photographed.  Most famous photographer, Mathew Brady, became a celebrity.</a:t>
            </a:r>
            <a:endParaRPr lang="en-US" b="1" dirty="0"/>
          </a:p>
        </p:txBody>
      </p:sp>
    </p:spTree>
    <p:extLst>
      <p:ext uri="{BB962C8B-B14F-4D97-AF65-F5344CB8AC3E}">
        <p14:creationId xmlns:p14="http://schemas.microsoft.com/office/powerpoint/2010/main" val="25008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313688"/>
          </a:xfrm>
        </p:spPr>
        <p:txBody>
          <a:bodyPr>
            <a:noAutofit/>
          </a:bodyPr>
          <a:lstStyle/>
          <a:p>
            <a:pPr algn="ctr"/>
            <a:r>
              <a:rPr lang="en-US" sz="4000" b="1" dirty="0" smtClean="0"/>
              <a:t>The Story of the CSS </a:t>
            </a:r>
            <a:r>
              <a:rPr lang="en-US" sz="4000" b="1" i="1" dirty="0" err="1" smtClean="0"/>
              <a:t>Hunley</a:t>
            </a:r>
            <a:r>
              <a:rPr lang="en-US" sz="4000" b="1" i="1" dirty="0" smtClean="0"/>
              <a:t>,</a:t>
            </a:r>
            <a:r>
              <a:rPr lang="en-US" sz="4000" b="1" dirty="0" smtClean="0"/>
              <a:t> the world’s first submarine</a:t>
            </a:r>
            <a:endParaRPr lang="en-US" sz="4000" b="1" dirty="0"/>
          </a:p>
        </p:txBody>
      </p:sp>
      <p:sp>
        <p:nvSpPr>
          <p:cNvPr id="3" name="Content Placeholder 2"/>
          <p:cNvSpPr>
            <a:spLocks noGrp="1"/>
          </p:cNvSpPr>
          <p:nvPr>
            <p:ph idx="1"/>
          </p:nvPr>
        </p:nvSpPr>
        <p:spPr>
          <a:xfrm>
            <a:off x="152400" y="1935480"/>
            <a:ext cx="4343400" cy="4693920"/>
          </a:xfrm>
        </p:spPr>
        <p:txBody>
          <a:bodyPr>
            <a:normAutofit fontScale="77500" lnSpcReduction="20000"/>
          </a:bodyPr>
          <a:lstStyle/>
          <a:p>
            <a:r>
              <a:rPr lang="en-US" b="1" i="1" dirty="0" err="1" smtClean="0"/>
              <a:t>Hunley</a:t>
            </a:r>
            <a:r>
              <a:rPr lang="en-US" b="1" dirty="0" smtClean="0"/>
              <a:t> held a crew of eight men &amp; was powered by hand cranks turned by the crew.</a:t>
            </a:r>
          </a:p>
          <a:p>
            <a:r>
              <a:rPr lang="en-US" b="1" dirty="0" smtClean="0"/>
              <a:t>It sunk during its first test run, with all eight men on board – including its inventor, H.L. </a:t>
            </a:r>
            <a:r>
              <a:rPr lang="en-US" b="1" dirty="0" err="1" smtClean="0"/>
              <a:t>Hunley</a:t>
            </a:r>
            <a:r>
              <a:rPr lang="en-US" b="1" dirty="0"/>
              <a:t> </a:t>
            </a:r>
            <a:r>
              <a:rPr lang="en-US" b="1" dirty="0" smtClean="0"/>
              <a:t>– dying of asphyxiation.</a:t>
            </a:r>
          </a:p>
          <a:p>
            <a:r>
              <a:rPr lang="en-US" b="1" dirty="0" smtClean="0"/>
              <a:t>February 17, 1864:  the </a:t>
            </a:r>
            <a:r>
              <a:rPr lang="en-US" b="1" i="1" dirty="0" err="1" smtClean="0"/>
              <a:t>Hunley</a:t>
            </a:r>
            <a:r>
              <a:rPr lang="en-US" b="1" dirty="0" smtClean="0"/>
              <a:t> used a “torpedo” to sink the USS </a:t>
            </a:r>
            <a:r>
              <a:rPr lang="en-US" b="1" i="1" dirty="0" smtClean="0"/>
              <a:t>Housatonic </a:t>
            </a:r>
            <a:r>
              <a:rPr lang="en-US" b="1" dirty="0" smtClean="0"/>
              <a:t>in Charleston Harbor</a:t>
            </a:r>
            <a:r>
              <a:rPr lang="en-US" b="1" i="1" dirty="0" smtClean="0"/>
              <a:t>,</a:t>
            </a:r>
            <a:r>
              <a:rPr lang="en-US" b="1" dirty="0" smtClean="0"/>
              <a:t> but also sunk itself – once again, all 8 crewmen died of asphyxiation.</a:t>
            </a:r>
          </a:p>
          <a:p>
            <a:r>
              <a:rPr lang="en-US" b="1" i="1" dirty="0" err="1" smtClean="0"/>
              <a:t>Hunley</a:t>
            </a:r>
            <a:r>
              <a:rPr lang="en-US" b="1" dirty="0" smtClean="0"/>
              <a:t> was raised in 2000 &amp; is now on display at Charleston Harbor.</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133600"/>
            <a:ext cx="4648200" cy="2496256"/>
          </a:xfrm>
          <a:prstGeom prst="rect">
            <a:avLst/>
          </a:prstGeom>
        </p:spPr>
      </p:pic>
    </p:spTree>
    <p:extLst>
      <p:ext uri="{BB962C8B-B14F-4D97-AF65-F5344CB8AC3E}">
        <p14:creationId xmlns:p14="http://schemas.microsoft.com/office/powerpoint/2010/main" val="34684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667512"/>
          </a:xfrm>
        </p:spPr>
        <p:txBody>
          <a:bodyPr>
            <a:normAutofit fontScale="90000"/>
          </a:bodyPr>
          <a:lstStyle/>
          <a:p>
            <a:pPr algn="ctr"/>
            <a:r>
              <a:rPr lang="en-US" b="1" dirty="0" smtClean="0"/>
              <a:t>The Civil War’s First Years:  1861-1862</a:t>
            </a:r>
            <a:endParaRPr lang="en-US" b="1" dirty="0"/>
          </a:p>
        </p:txBody>
      </p:sp>
      <p:sp>
        <p:nvSpPr>
          <p:cNvPr id="3" name="Content Placeholder 2"/>
          <p:cNvSpPr>
            <a:spLocks noGrp="1"/>
          </p:cNvSpPr>
          <p:nvPr>
            <p:ph idx="1"/>
          </p:nvPr>
        </p:nvSpPr>
        <p:spPr>
          <a:xfrm>
            <a:off x="152400" y="1371600"/>
            <a:ext cx="8839200" cy="5410200"/>
          </a:xfrm>
        </p:spPr>
        <p:txBody>
          <a:bodyPr/>
          <a:lstStyle/>
          <a:p>
            <a:r>
              <a:rPr lang="en-US" b="1" dirty="0" smtClean="0"/>
              <a:t>First Battle of Bull Run:  July 21, 1861.</a:t>
            </a:r>
          </a:p>
          <a:p>
            <a:r>
              <a:rPr lang="en-US" b="1" dirty="0" smtClean="0"/>
              <a:t>Was the first major battle of the war.</a:t>
            </a:r>
          </a:p>
          <a:p>
            <a:r>
              <a:rPr lang="en-US" b="1" dirty="0" smtClean="0"/>
              <a:t>Called First Battle of Manassas by the South (South named battles after closest town; North named them after geographic features – “Bull Run” is the name of the creek that ran through the battlefield).</a:t>
            </a:r>
          </a:p>
          <a:p>
            <a:r>
              <a:rPr lang="en-US" b="1" dirty="0" smtClean="0"/>
              <a:t>Commanding generals were Irvin McDowell for the Union and P.G.T. Beauregard for the Confederates.</a:t>
            </a:r>
          </a:p>
          <a:p>
            <a:r>
              <a:rPr lang="en-US" b="1" dirty="0" smtClean="0"/>
              <a:t>Union expected to win easily, but Confederates rallied around General Thomas “Stonewall” Jackson’s troops and forced Union to retreat.</a:t>
            </a:r>
          </a:p>
          <a:p>
            <a:r>
              <a:rPr lang="en-US" b="1" dirty="0" smtClean="0"/>
              <a:t>The loss was humiliating for the Union.</a:t>
            </a:r>
            <a:endParaRPr lang="en-US" b="1" dirty="0"/>
          </a:p>
        </p:txBody>
      </p:sp>
    </p:spTree>
    <p:extLst>
      <p:ext uri="{BB962C8B-B14F-4D97-AF65-F5344CB8AC3E}">
        <p14:creationId xmlns:p14="http://schemas.microsoft.com/office/powerpoint/2010/main" val="32298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1143000"/>
          </a:xfrm>
        </p:spPr>
        <p:txBody>
          <a:bodyPr>
            <a:noAutofit/>
          </a:bodyPr>
          <a:lstStyle/>
          <a:p>
            <a:pPr algn="ctr"/>
            <a:r>
              <a:rPr lang="en-US" sz="3600" b="1" dirty="0" smtClean="0"/>
              <a:t>A painting of the Battle of Bull Run; Stonewall Jackson earned his nickname at Bull Run</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55164"/>
            <a:ext cx="4496192" cy="3276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006082"/>
            <a:ext cx="2539178" cy="3574765"/>
          </a:xfrm>
          <a:prstGeom prst="rect">
            <a:avLst/>
          </a:prstGeom>
        </p:spPr>
      </p:pic>
    </p:spTree>
    <p:extLst>
      <p:ext uri="{BB962C8B-B14F-4D97-AF65-F5344CB8AC3E}">
        <p14:creationId xmlns:p14="http://schemas.microsoft.com/office/powerpoint/2010/main" val="2729747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14400"/>
          </a:xfrm>
        </p:spPr>
        <p:txBody>
          <a:bodyPr>
            <a:normAutofit/>
          </a:bodyPr>
          <a:lstStyle/>
          <a:p>
            <a:pPr algn="ctr"/>
            <a:r>
              <a:rPr lang="en-US" sz="3600" b="1" dirty="0" smtClean="0"/>
              <a:t>North vs. South:  A Comparison of Resources</a:t>
            </a:r>
            <a:endParaRPr lang="en-US" sz="3600" b="1" dirty="0"/>
          </a:p>
        </p:txBody>
      </p:sp>
      <p:sp>
        <p:nvSpPr>
          <p:cNvPr id="3" name="Content Placeholder 2"/>
          <p:cNvSpPr>
            <a:spLocks noGrp="1"/>
          </p:cNvSpPr>
          <p:nvPr>
            <p:ph idx="1"/>
          </p:nvPr>
        </p:nvSpPr>
        <p:spPr>
          <a:xfrm>
            <a:off x="228600" y="1447800"/>
            <a:ext cx="8763000" cy="5257800"/>
          </a:xfrm>
        </p:spPr>
        <p:txBody>
          <a:bodyPr/>
          <a:lstStyle/>
          <a:p>
            <a:r>
              <a:rPr lang="en-US" sz="3200" b="1" dirty="0" smtClean="0"/>
              <a:t>Union (North):  22 million people</a:t>
            </a:r>
          </a:p>
          <a:p>
            <a:r>
              <a:rPr lang="en-US" sz="3200" b="1" dirty="0" smtClean="0"/>
              <a:t>Confederacy (South):  9 million people, of whom 4 million were slaves</a:t>
            </a:r>
          </a:p>
          <a:p>
            <a:r>
              <a:rPr lang="en-US" sz="3200" b="1" dirty="0" smtClean="0"/>
              <a:t>Union:  22,000 miles of railroad</a:t>
            </a:r>
          </a:p>
          <a:p>
            <a:r>
              <a:rPr lang="en-US" sz="3200" b="1" dirty="0" smtClean="0"/>
              <a:t>Confederacy:  9,000 miles of railroads</a:t>
            </a:r>
          </a:p>
          <a:p>
            <a:r>
              <a:rPr lang="en-US" sz="3200" b="1" dirty="0" smtClean="0"/>
              <a:t>Union:  110,000 factories</a:t>
            </a:r>
          </a:p>
          <a:p>
            <a:r>
              <a:rPr lang="en-US" sz="3200" b="1" dirty="0" smtClean="0"/>
              <a:t>Confederacy:  20,000 factories</a:t>
            </a:r>
          </a:p>
          <a:p>
            <a:pPr marL="0" indent="0">
              <a:buNone/>
            </a:pPr>
            <a:endParaRPr lang="en-US" b="1" dirty="0"/>
          </a:p>
        </p:txBody>
      </p:sp>
    </p:spTree>
    <p:extLst>
      <p:ext uri="{BB962C8B-B14F-4D97-AF65-F5344CB8AC3E}">
        <p14:creationId xmlns:p14="http://schemas.microsoft.com/office/powerpoint/2010/main" val="38153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pPr algn="ctr"/>
            <a:r>
              <a:rPr lang="en-US" b="1" dirty="0" smtClean="0"/>
              <a:t>General Ulysses S. Grant – a bright spot in the Union war effort</a:t>
            </a:r>
            <a:endParaRPr lang="en-US" b="1" dirty="0"/>
          </a:p>
        </p:txBody>
      </p:sp>
      <p:sp>
        <p:nvSpPr>
          <p:cNvPr id="3" name="Content Placeholder 2"/>
          <p:cNvSpPr>
            <a:spLocks noGrp="1"/>
          </p:cNvSpPr>
          <p:nvPr>
            <p:ph idx="1"/>
          </p:nvPr>
        </p:nvSpPr>
        <p:spPr>
          <a:xfrm>
            <a:off x="152400" y="1935480"/>
            <a:ext cx="4953000" cy="4770120"/>
          </a:xfrm>
        </p:spPr>
        <p:txBody>
          <a:bodyPr>
            <a:normAutofit fontScale="92500" lnSpcReduction="10000"/>
          </a:bodyPr>
          <a:lstStyle/>
          <a:p>
            <a:r>
              <a:rPr lang="en-US" b="1" dirty="0" smtClean="0"/>
              <a:t>Out west, the war went better for the Union – thanks to Grant, whose army captured Fort Henry on February 6, 1862 and Ft. </a:t>
            </a:r>
            <a:r>
              <a:rPr lang="en-US" b="1" dirty="0" err="1" smtClean="0"/>
              <a:t>Donelson</a:t>
            </a:r>
            <a:r>
              <a:rPr lang="en-US" b="1" dirty="0" smtClean="0"/>
              <a:t> on February 16, 1862 (the two forts were only 12 miles apart).</a:t>
            </a:r>
          </a:p>
          <a:p>
            <a:r>
              <a:rPr lang="en-US" b="1" dirty="0" smtClean="0"/>
              <a:t>After </a:t>
            </a:r>
            <a:r>
              <a:rPr lang="en-US" b="1" dirty="0" err="1" smtClean="0"/>
              <a:t>Donelson</a:t>
            </a:r>
            <a:r>
              <a:rPr lang="en-US" b="1" dirty="0" smtClean="0"/>
              <a:t>, people said the “U.S.” in Grant’s name really stood for “Unconditional Surrender” because that’s what he demanded from Ft. </a:t>
            </a:r>
            <a:r>
              <a:rPr lang="en-US" b="1" dirty="0" err="1" smtClean="0"/>
              <a:t>Donelson</a:t>
            </a:r>
            <a:r>
              <a:rPr lang="en-US"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33600"/>
            <a:ext cx="2867025" cy="3996970"/>
          </a:xfrm>
          <a:prstGeom prst="rect">
            <a:avLst/>
          </a:prstGeom>
        </p:spPr>
      </p:pic>
    </p:spTree>
    <p:extLst>
      <p:ext uri="{BB962C8B-B14F-4D97-AF65-F5344CB8AC3E}">
        <p14:creationId xmlns:p14="http://schemas.microsoft.com/office/powerpoint/2010/main" val="3145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b="1" dirty="0" smtClean="0"/>
              <a:t>The Battle of Shiloh</a:t>
            </a:r>
            <a:endParaRPr lang="en-US" b="1" dirty="0"/>
          </a:p>
        </p:txBody>
      </p:sp>
      <p:sp>
        <p:nvSpPr>
          <p:cNvPr id="3" name="Content Placeholder 2"/>
          <p:cNvSpPr>
            <a:spLocks noGrp="1"/>
          </p:cNvSpPr>
          <p:nvPr>
            <p:ph idx="1"/>
          </p:nvPr>
        </p:nvSpPr>
        <p:spPr>
          <a:xfrm>
            <a:off x="76200" y="1143000"/>
            <a:ext cx="5715000" cy="5562600"/>
          </a:xfrm>
        </p:spPr>
        <p:txBody>
          <a:bodyPr>
            <a:normAutofit fontScale="85000" lnSpcReduction="20000"/>
          </a:bodyPr>
          <a:lstStyle/>
          <a:p>
            <a:r>
              <a:rPr lang="en-US" b="1" dirty="0" smtClean="0"/>
              <a:t>At Shiloh, Confederate army led by General Albert Sidney Johnston (photo) attacked Grant’s Union army on April 6, 1862 and nearly defeated Grant – but darkness forced the battle to end for the day.</a:t>
            </a:r>
          </a:p>
          <a:p>
            <a:r>
              <a:rPr lang="en-US" b="1" dirty="0" smtClean="0"/>
              <a:t>Grant counterattacked on April 7 and drove the Confederates back.  General Johnston was lost to the South, as he bled to death from a leg wound suffered in the battle.</a:t>
            </a:r>
          </a:p>
          <a:p>
            <a:r>
              <a:rPr lang="en-US" b="1" dirty="0" smtClean="0"/>
              <a:t>Bloodiest battle so far in the war – Union lost 13,000 men, Confederates lost 11,000.</a:t>
            </a:r>
          </a:p>
          <a:p>
            <a:r>
              <a:rPr lang="en-US" b="1" dirty="0" smtClean="0"/>
              <a:t>Soldiers would later describe an especially bad battle by saying “I was worse scared than at Shiloh.”</a:t>
            </a:r>
          </a:p>
          <a:p>
            <a:r>
              <a:rPr lang="en-US" b="1" dirty="0" smtClean="0"/>
              <a:t>After Shiloh, President Lincoln valued Grant’s fighting spirit more </a:t>
            </a:r>
            <a:r>
              <a:rPr lang="en-US" b="1" smtClean="0"/>
              <a:t>than ever.</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838200"/>
            <a:ext cx="1562236" cy="198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86000"/>
            <a:ext cx="2808354" cy="3810000"/>
          </a:xfrm>
          <a:prstGeom prst="rect">
            <a:avLst/>
          </a:prstGeom>
        </p:spPr>
      </p:pic>
    </p:spTree>
    <p:extLst>
      <p:ext uri="{BB962C8B-B14F-4D97-AF65-F5344CB8AC3E}">
        <p14:creationId xmlns:p14="http://schemas.microsoft.com/office/powerpoint/2010/main" val="21324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Union Capture of New Orleans</a:t>
            </a:r>
            <a:endParaRPr lang="en-US" b="1" dirty="0"/>
          </a:p>
        </p:txBody>
      </p:sp>
      <p:sp>
        <p:nvSpPr>
          <p:cNvPr id="3" name="Content Placeholder 2"/>
          <p:cNvSpPr>
            <a:spLocks noGrp="1"/>
          </p:cNvSpPr>
          <p:nvPr>
            <p:ph idx="1"/>
          </p:nvPr>
        </p:nvSpPr>
        <p:spPr>
          <a:xfrm>
            <a:off x="457200" y="1447800"/>
            <a:ext cx="4114800" cy="4876800"/>
          </a:xfrm>
        </p:spPr>
        <p:txBody>
          <a:bodyPr>
            <a:normAutofit fontScale="92500" lnSpcReduction="20000"/>
          </a:bodyPr>
          <a:lstStyle/>
          <a:p>
            <a:r>
              <a:rPr lang="en-US" b="1" dirty="0" smtClean="0"/>
              <a:t>Admiral David Farragut (right) captured New Orleans, April 29, 1862 and took control of the mouth of the Mississippi River – this helped the Union begin achieving its goal of capturing the Mississippi to divide the South.</a:t>
            </a:r>
          </a:p>
          <a:p>
            <a:r>
              <a:rPr lang="en-US" b="1" dirty="0" smtClean="0"/>
              <a:t>Farragut later won fame for saying “Damn the torpedoes, full speed ahead!” during the Battle of Mobile Bay (right), which he won in 1864.</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447800"/>
            <a:ext cx="1722454" cy="25445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677" y="4114800"/>
            <a:ext cx="2857500" cy="2009775"/>
          </a:xfrm>
          <a:prstGeom prst="rect">
            <a:avLst/>
          </a:prstGeom>
        </p:spPr>
      </p:pic>
    </p:spTree>
    <p:extLst>
      <p:ext uri="{BB962C8B-B14F-4D97-AF65-F5344CB8AC3E}">
        <p14:creationId xmlns:p14="http://schemas.microsoft.com/office/powerpoint/2010/main" val="35493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General Benjamin Butler</a:t>
            </a:r>
            <a:endParaRPr lang="en-US" b="1" dirty="0"/>
          </a:p>
        </p:txBody>
      </p:sp>
      <p:sp>
        <p:nvSpPr>
          <p:cNvPr id="3" name="Content Placeholder 2"/>
          <p:cNvSpPr>
            <a:spLocks noGrp="1"/>
          </p:cNvSpPr>
          <p:nvPr>
            <p:ph idx="1"/>
          </p:nvPr>
        </p:nvSpPr>
        <p:spPr>
          <a:xfrm>
            <a:off x="152400" y="1295400"/>
            <a:ext cx="5334000" cy="5334000"/>
          </a:xfrm>
        </p:spPr>
        <p:txBody>
          <a:bodyPr>
            <a:normAutofit fontScale="85000" lnSpcReduction="20000"/>
          </a:bodyPr>
          <a:lstStyle/>
          <a:p>
            <a:r>
              <a:rPr lang="en-US" b="1" dirty="0" smtClean="0"/>
              <a:t>After Farragut captured New Orleans, the Union army occupied the city under the command of General Benjamin Butler.</a:t>
            </a:r>
          </a:p>
          <a:p>
            <a:r>
              <a:rPr lang="en-US" b="1" dirty="0" smtClean="0"/>
              <a:t>New Orleans women began protesting against Union troops by emptying chamber pots onto their heads from upper floor windows as they walked through the streets of the French Quarter.  GROSS!</a:t>
            </a:r>
          </a:p>
          <a:p>
            <a:r>
              <a:rPr lang="en-US" b="1" dirty="0" smtClean="0"/>
              <a:t>When this happened to Farragut himself, Butler announced that any New Orleans woman who insulted Union troops would be deemed a prostitute and arrested.</a:t>
            </a:r>
          </a:p>
          <a:p>
            <a:r>
              <a:rPr lang="en-US" b="1" dirty="0" smtClean="0"/>
              <a:t>Southerners nicknamed Butler “The Beast” and began making chamber pots with his likeness inside.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76400"/>
            <a:ext cx="2375263" cy="3325368"/>
          </a:xfrm>
          <a:prstGeom prst="rect">
            <a:avLst/>
          </a:prstGeom>
        </p:spPr>
      </p:pic>
    </p:spTree>
    <p:extLst>
      <p:ext uri="{BB962C8B-B14F-4D97-AF65-F5344CB8AC3E}">
        <p14:creationId xmlns:p14="http://schemas.microsoft.com/office/powerpoint/2010/main" val="10798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237488"/>
          </a:xfrm>
        </p:spPr>
        <p:txBody>
          <a:bodyPr>
            <a:normAutofit fontScale="90000"/>
          </a:bodyPr>
          <a:lstStyle/>
          <a:p>
            <a:pPr algn="ctr"/>
            <a:r>
              <a:rPr lang="en-US" b="1" dirty="0" smtClean="0"/>
              <a:t>Ironclads:  the </a:t>
            </a:r>
            <a:r>
              <a:rPr lang="en-US" b="1" i="1" dirty="0" smtClean="0"/>
              <a:t>Monitor </a:t>
            </a:r>
            <a:r>
              <a:rPr lang="en-US" b="1" dirty="0" smtClean="0"/>
              <a:t>vs. the </a:t>
            </a:r>
            <a:r>
              <a:rPr lang="en-US" b="1" i="1" dirty="0" smtClean="0"/>
              <a:t>Merrimack</a:t>
            </a:r>
            <a:endParaRPr lang="en-US" b="1" dirty="0"/>
          </a:p>
        </p:txBody>
      </p:sp>
      <p:sp>
        <p:nvSpPr>
          <p:cNvPr id="3" name="Content Placeholder 2"/>
          <p:cNvSpPr>
            <a:spLocks noGrp="1"/>
          </p:cNvSpPr>
          <p:nvPr>
            <p:ph idx="1"/>
          </p:nvPr>
        </p:nvSpPr>
        <p:spPr>
          <a:xfrm>
            <a:off x="152400" y="1828800"/>
            <a:ext cx="3962400" cy="4876800"/>
          </a:xfrm>
        </p:spPr>
        <p:txBody>
          <a:bodyPr>
            <a:normAutofit fontScale="77500" lnSpcReduction="20000"/>
          </a:bodyPr>
          <a:lstStyle/>
          <a:p>
            <a:r>
              <a:rPr lang="en-US" b="1" dirty="0" smtClean="0"/>
              <a:t>At the Battle of Hampton Roads on March 9, 1862, the Union’s </a:t>
            </a:r>
            <a:r>
              <a:rPr lang="en-US" b="1" i="1" dirty="0" smtClean="0"/>
              <a:t>Monitor</a:t>
            </a:r>
            <a:r>
              <a:rPr lang="en-US" b="1" dirty="0" smtClean="0"/>
              <a:t> fought the Confederacy’s </a:t>
            </a:r>
            <a:r>
              <a:rPr lang="en-US" b="1" i="1" dirty="0" smtClean="0"/>
              <a:t>Merrimack</a:t>
            </a:r>
            <a:r>
              <a:rPr lang="en-US" b="1" dirty="0" smtClean="0"/>
              <a:t> (aka CSS </a:t>
            </a:r>
            <a:r>
              <a:rPr lang="en-US" b="1" i="1" dirty="0" smtClean="0"/>
              <a:t>Virginia</a:t>
            </a:r>
            <a:r>
              <a:rPr lang="en-US" b="1" dirty="0" smtClean="0"/>
              <a:t>) to a draw (actually a strategic victory for the </a:t>
            </a:r>
            <a:r>
              <a:rPr lang="en-US" b="1" i="1" dirty="0" smtClean="0"/>
              <a:t>Monitor</a:t>
            </a:r>
            <a:r>
              <a:rPr lang="en-US" b="1" dirty="0" smtClean="0"/>
              <a:t>, because it prevented the </a:t>
            </a:r>
            <a:r>
              <a:rPr lang="en-US" b="1" i="1" dirty="0" smtClean="0"/>
              <a:t>Merrimack</a:t>
            </a:r>
            <a:r>
              <a:rPr lang="en-US" b="1" dirty="0" smtClean="0"/>
              <a:t> from breaking the Union blockade).  The </a:t>
            </a:r>
            <a:r>
              <a:rPr lang="en-US" b="1" i="1" dirty="0" smtClean="0"/>
              <a:t>Monitor</a:t>
            </a:r>
            <a:r>
              <a:rPr lang="en-US" b="1" dirty="0" smtClean="0"/>
              <a:t> is the smaller of the two shown here.</a:t>
            </a:r>
          </a:p>
          <a:p>
            <a:r>
              <a:rPr lang="en-US" b="1" dirty="0" smtClean="0"/>
              <a:t>The introduction of ironclad warships made every navy in the world (all wooden ships) obsolete.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090" y="2743200"/>
            <a:ext cx="4723892" cy="2590800"/>
          </a:xfrm>
          <a:prstGeom prst="rect">
            <a:avLst/>
          </a:prstGeom>
        </p:spPr>
      </p:pic>
    </p:spTree>
    <p:extLst>
      <p:ext uri="{BB962C8B-B14F-4D97-AF65-F5344CB8AC3E}">
        <p14:creationId xmlns:p14="http://schemas.microsoft.com/office/powerpoint/2010/main" val="299515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Peninsula Campaign</a:t>
            </a:r>
            <a:endParaRPr lang="en-US" b="1" dirty="0"/>
          </a:p>
        </p:txBody>
      </p:sp>
      <p:sp>
        <p:nvSpPr>
          <p:cNvPr id="3" name="Content Placeholder 2"/>
          <p:cNvSpPr>
            <a:spLocks noGrp="1"/>
          </p:cNvSpPr>
          <p:nvPr>
            <p:ph idx="1"/>
          </p:nvPr>
        </p:nvSpPr>
        <p:spPr>
          <a:xfrm>
            <a:off x="152400" y="1371600"/>
            <a:ext cx="8839200" cy="5334000"/>
          </a:xfrm>
        </p:spPr>
        <p:txBody>
          <a:bodyPr/>
          <a:lstStyle/>
          <a:p>
            <a:r>
              <a:rPr lang="en-US" b="1" dirty="0" smtClean="0"/>
              <a:t>Union General George McClellan landed his 104,000-man army on the Virginia Peninsula in March 1862, planning to capture the Confederate capital, Richmond.</a:t>
            </a:r>
          </a:p>
          <a:p>
            <a:r>
              <a:rPr lang="en-US" b="1" dirty="0" smtClean="0"/>
              <a:t>At first McClellan (left), who was known as an extremely cautious commander, did well against the equally cautious Confederate General Joseph E. Johnston (right).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445" y="4288536"/>
            <a:ext cx="3546764" cy="2340864"/>
          </a:xfrm>
          <a:prstGeom prst="rect">
            <a:avLst/>
          </a:prstGeom>
        </p:spPr>
      </p:pic>
    </p:spTree>
    <p:extLst>
      <p:ext uri="{BB962C8B-B14F-4D97-AF65-F5344CB8AC3E}">
        <p14:creationId xmlns:p14="http://schemas.microsoft.com/office/powerpoint/2010/main" val="1782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Lee Takes Over</a:t>
            </a:r>
            <a:endParaRPr lang="en-US" b="1" dirty="0"/>
          </a:p>
        </p:txBody>
      </p:sp>
      <p:sp>
        <p:nvSpPr>
          <p:cNvPr id="3" name="Content Placeholder 2"/>
          <p:cNvSpPr>
            <a:spLocks noGrp="1"/>
          </p:cNvSpPr>
          <p:nvPr>
            <p:ph idx="1"/>
          </p:nvPr>
        </p:nvSpPr>
        <p:spPr>
          <a:xfrm>
            <a:off x="76200" y="1371600"/>
            <a:ext cx="8915400" cy="5257800"/>
          </a:xfrm>
        </p:spPr>
        <p:txBody>
          <a:bodyPr>
            <a:normAutofit fontScale="92500" lnSpcReduction="20000"/>
          </a:bodyPr>
          <a:lstStyle/>
          <a:p>
            <a:r>
              <a:rPr lang="en-US" b="1" dirty="0" smtClean="0"/>
              <a:t>When Johnston was replaced by the more aggressive General Robert E. Lee, the Confederates gained the advantage.</a:t>
            </a:r>
          </a:p>
          <a:p>
            <a:r>
              <a:rPr lang="en-US" b="1" dirty="0" smtClean="0"/>
              <a:t>Lee forced McClellan to retreat back down the peninsula in six battles from June 25 to July 1, 1862 (known as the Seven Days’ Battles).</a:t>
            </a:r>
          </a:p>
          <a:p>
            <a:pPr lvl="1"/>
            <a:r>
              <a:rPr lang="en-US" b="1" dirty="0" smtClean="0"/>
              <a:t>The Union actually won all six battles, but McClellan treated them as defeats and kept retreating anyway!</a:t>
            </a:r>
          </a:p>
          <a:p>
            <a:r>
              <a:rPr lang="en-US" b="1" dirty="0" smtClean="0"/>
              <a:t>McClellan, whose army outnumbered Lee’s 92,000 man army by 12,ooo men, always thought he was actually outnumbered and kept requesting more troops.</a:t>
            </a:r>
          </a:p>
          <a:p>
            <a:r>
              <a:rPr lang="en-US" b="1" dirty="0" smtClean="0"/>
              <a:t>When it was over, the Union had lost 15,855 casualties; the Confederates had lost 20,204, but McClellan gave up and retreated to Washington, D.C., saying he’d never had enough troops.</a:t>
            </a:r>
            <a:endParaRPr lang="en-US" b="1" dirty="0"/>
          </a:p>
        </p:txBody>
      </p:sp>
    </p:spTree>
    <p:extLst>
      <p:ext uri="{BB962C8B-B14F-4D97-AF65-F5344CB8AC3E}">
        <p14:creationId xmlns:p14="http://schemas.microsoft.com/office/powerpoint/2010/main" val="16481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Trouble With Union Generals</a:t>
            </a:r>
            <a:endParaRPr lang="en-US" b="1" dirty="0"/>
          </a:p>
        </p:txBody>
      </p:sp>
      <p:sp>
        <p:nvSpPr>
          <p:cNvPr id="3" name="Content Placeholder 2"/>
          <p:cNvSpPr>
            <a:spLocks noGrp="1"/>
          </p:cNvSpPr>
          <p:nvPr>
            <p:ph idx="1"/>
          </p:nvPr>
        </p:nvSpPr>
        <p:spPr>
          <a:xfrm>
            <a:off x="76200" y="1295400"/>
            <a:ext cx="8991600" cy="5486400"/>
          </a:xfrm>
        </p:spPr>
        <p:txBody>
          <a:bodyPr>
            <a:normAutofit lnSpcReduction="10000"/>
          </a:bodyPr>
          <a:lstStyle/>
          <a:p>
            <a:r>
              <a:rPr lang="en-US" b="1" dirty="0" smtClean="0"/>
              <a:t>Lincoln, who had already fired McDowell as commander of the Union’s Army of the Potomac after the humiliation at Bull Run, now fired McClellan from the same command.  </a:t>
            </a:r>
          </a:p>
          <a:p>
            <a:r>
              <a:rPr lang="en-US" b="1" dirty="0" smtClean="0"/>
              <a:t>He replaced McClellan with General John Pope; later fired Pope and gave McClellan another try; </a:t>
            </a:r>
          </a:p>
          <a:p>
            <a:r>
              <a:rPr lang="en-US" b="1" dirty="0" smtClean="0"/>
              <a:t>Fired McClellan for good and replaced him with General Joe Hooker; fired Hooker and replaced him with General Ambrose Burnside; </a:t>
            </a:r>
          </a:p>
          <a:p>
            <a:r>
              <a:rPr lang="en-US" b="1" dirty="0" smtClean="0"/>
              <a:t>Fired Burnside and replaced him with General George Meade; </a:t>
            </a:r>
          </a:p>
          <a:p>
            <a:r>
              <a:rPr lang="en-US" b="1" dirty="0" smtClean="0"/>
              <a:t>And finally put General Ulysses S. Grant in charge in 1864 – Grant kept command for the rest of the war.</a:t>
            </a:r>
            <a:endParaRPr lang="en-US" b="1" dirty="0"/>
          </a:p>
        </p:txBody>
      </p:sp>
    </p:spTree>
    <p:extLst>
      <p:ext uri="{BB962C8B-B14F-4D97-AF65-F5344CB8AC3E}">
        <p14:creationId xmlns:p14="http://schemas.microsoft.com/office/powerpoint/2010/main" val="1169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Lincoln and His Generals</a:t>
            </a:r>
            <a:endParaRPr lang="en-US" b="1" dirty="0"/>
          </a:p>
        </p:txBody>
      </p:sp>
      <p:sp>
        <p:nvSpPr>
          <p:cNvPr id="3" name="Content Placeholder 2"/>
          <p:cNvSpPr>
            <a:spLocks noGrp="1"/>
          </p:cNvSpPr>
          <p:nvPr>
            <p:ph idx="1"/>
          </p:nvPr>
        </p:nvSpPr>
        <p:spPr>
          <a:xfrm>
            <a:off x="152400" y="1935480"/>
            <a:ext cx="3581400" cy="4389120"/>
          </a:xfrm>
        </p:spPr>
        <p:txBody>
          <a:bodyPr>
            <a:normAutofit fontScale="92500"/>
          </a:bodyPr>
          <a:lstStyle/>
          <a:p>
            <a:r>
              <a:rPr lang="en-US" b="1" dirty="0" smtClean="0"/>
              <a:t>Lincoln meeting with officers of the Army of the Potomac – note how much taller Lincoln is than most everyone else – at 6 foot 4 in his bare feet, Lincoln was about 9 inches taller than the average man in the 1860s.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09800"/>
            <a:ext cx="5105400" cy="3472423"/>
          </a:xfrm>
          <a:prstGeom prst="rect">
            <a:avLst/>
          </a:prstGeom>
        </p:spPr>
      </p:pic>
    </p:spTree>
    <p:extLst>
      <p:ext uri="{BB962C8B-B14F-4D97-AF65-F5344CB8AC3E}">
        <p14:creationId xmlns:p14="http://schemas.microsoft.com/office/powerpoint/2010/main" val="547134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Edwin M. Stanton</a:t>
            </a:r>
            <a:endParaRPr lang="en-US" b="1" dirty="0"/>
          </a:p>
        </p:txBody>
      </p:sp>
      <p:sp>
        <p:nvSpPr>
          <p:cNvPr id="3" name="Content Placeholder 2"/>
          <p:cNvSpPr>
            <a:spLocks noGrp="1"/>
          </p:cNvSpPr>
          <p:nvPr>
            <p:ph idx="1"/>
          </p:nvPr>
        </p:nvSpPr>
        <p:spPr/>
        <p:txBody>
          <a:bodyPr/>
          <a:lstStyle/>
          <a:p>
            <a:r>
              <a:rPr lang="en-US" b="1" dirty="0" smtClean="0"/>
              <a:t>Lincoln wasn’t the only one who was sick of McClellan:  Secretary </a:t>
            </a:r>
            <a:r>
              <a:rPr lang="en-US" b="1" dirty="0"/>
              <a:t>of War Edwin M. Stanton said of McClellan:  “if he had a million men, he would swear the enemy had two millions, and sit down and wait until he had three.”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808" y="4038600"/>
            <a:ext cx="1955523" cy="2577737"/>
          </a:xfrm>
          <a:prstGeom prst="rect">
            <a:avLst/>
          </a:prstGeom>
        </p:spPr>
      </p:pic>
    </p:spTree>
    <p:extLst>
      <p:ext uri="{BB962C8B-B14F-4D97-AF65-F5344CB8AC3E}">
        <p14:creationId xmlns:p14="http://schemas.microsoft.com/office/powerpoint/2010/main" val="147259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1048512"/>
          </a:xfrm>
        </p:spPr>
        <p:txBody>
          <a:bodyPr>
            <a:normAutofit/>
          </a:bodyPr>
          <a:lstStyle/>
          <a:p>
            <a:pPr algn="ctr"/>
            <a:r>
              <a:rPr lang="en-US" sz="4000" b="1" dirty="0" smtClean="0"/>
              <a:t>North vs. South:  Comparison Continued</a:t>
            </a:r>
            <a:endParaRPr lang="en-US" sz="4000" b="1" dirty="0"/>
          </a:p>
        </p:txBody>
      </p:sp>
      <p:sp>
        <p:nvSpPr>
          <p:cNvPr id="3" name="Content Placeholder 2"/>
          <p:cNvSpPr>
            <a:spLocks noGrp="1"/>
          </p:cNvSpPr>
          <p:nvPr>
            <p:ph idx="1"/>
          </p:nvPr>
        </p:nvSpPr>
        <p:spPr/>
        <p:txBody>
          <a:bodyPr>
            <a:normAutofit lnSpcReduction="10000"/>
          </a:bodyPr>
          <a:lstStyle/>
          <a:p>
            <a:r>
              <a:rPr lang="en-US" b="1" dirty="0"/>
              <a:t>Union:  $1.6 billion in products</a:t>
            </a:r>
          </a:p>
          <a:p>
            <a:r>
              <a:rPr lang="en-US" b="1" dirty="0"/>
              <a:t>Confederacy:  $155 million in </a:t>
            </a:r>
            <a:r>
              <a:rPr lang="en-US" b="1" dirty="0" smtClean="0"/>
              <a:t>products</a:t>
            </a:r>
          </a:p>
          <a:p>
            <a:r>
              <a:rPr lang="en-US" b="1" dirty="0" smtClean="0"/>
              <a:t>Union:  $262 million in finance</a:t>
            </a:r>
          </a:p>
          <a:p>
            <a:r>
              <a:rPr lang="en-US" b="1" dirty="0" smtClean="0"/>
              <a:t>Confederacy:  $74 million in finance</a:t>
            </a:r>
          </a:p>
          <a:p>
            <a:r>
              <a:rPr lang="en-US" b="1" dirty="0" smtClean="0"/>
              <a:t>Union:  Grew many types of crops</a:t>
            </a:r>
          </a:p>
          <a:p>
            <a:r>
              <a:rPr lang="en-US" b="1" dirty="0" smtClean="0"/>
              <a:t>Confederacy:  Depended on a few staple crops – cotton, tobacco, and rice</a:t>
            </a:r>
          </a:p>
          <a:p>
            <a:r>
              <a:rPr lang="en-US" b="1" dirty="0" smtClean="0"/>
              <a:t>The Union had a HUGE advantage in resources; basically, the only things that the South had more of than the North were cotton and slaves!</a:t>
            </a:r>
            <a:endParaRPr lang="en-US" b="1" dirty="0"/>
          </a:p>
          <a:p>
            <a:endParaRPr lang="en-US" dirty="0"/>
          </a:p>
        </p:txBody>
      </p:sp>
    </p:spTree>
    <p:extLst>
      <p:ext uri="{BB962C8B-B14F-4D97-AF65-F5344CB8AC3E}">
        <p14:creationId xmlns:p14="http://schemas.microsoft.com/office/powerpoint/2010/main" val="36303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143000"/>
          </a:xfrm>
        </p:spPr>
        <p:txBody>
          <a:bodyPr>
            <a:normAutofit fontScale="90000"/>
          </a:bodyPr>
          <a:lstStyle/>
          <a:p>
            <a:pPr algn="ctr"/>
            <a:r>
              <a:rPr lang="en-US" b="1" dirty="0" smtClean="0"/>
              <a:t>The Second Battle of Bull Run (called Second Manassas by the South)</a:t>
            </a:r>
            <a:endParaRPr lang="en-US" b="1" dirty="0"/>
          </a:p>
        </p:txBody>
      </p:sp>
      <p:sp>
        <p:nvSpPr>
          <p:cNvPr id="3" name="Content Placeholder 2"/>
          <p:cNvSpPr>
            <a:spLocks noGrp="1"/>
          </p:cNvSpPr>
          <p:nvPr>
            <p:ph idx="1"/>
          </p:nvPr>
        </p:nvSpPr>
        <p:spPr>
          <a:xfrm>
            <a:off x="152400" y="1935480"/>
            <a:ext cx="8839200" cy="4770120"/>
          </a:xfrm>
        </p:spPr>
        <p:txBody>
          <a:bodyPr/>
          <a:lstStyle/>
          <a:p>
            <a:r>
              <a:rPr lang="en-US" b="1" dirty="0" smtClean="0"/>
              <a:t>August 28-30 1862:  Union General John Pope’s 62,000-man army was attacked and defeated by Lee’s 50,000-man Confederate Army; once again, General Stonewall Jackson played a key role in the South’s victory.</a:t>
            </a:r>
          </a:p>
          <a:p>
            <a:r>
              <a:rPr lang="en-US" b="1" dirty="0" smtClean="0"/>
              <a:t>Lincoln then replaced Pope with McClellan (again) as commander.</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601130"/>
            <a:ext cx="1371600" cy="2029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579359"/>
            <a:ext cx="1447800" cy="20382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601130"/>
            <a:ext cx="1331686" cy="2033847"/>
          </a:xfrm>
          <a:prstGeom prst="rect">
            <a:avLst/>
          </a:prstGeom>
        </p:spPr>
      </p:pic>
    </p:spTree>
    <p:extLst>
      <p:ext uri="{BB962C8B-B14F-4D97-AF65-F5344CB8AC3E}">
        <p14:creationId xmlns:p14="http://schemas.microsoft.com/office/powerpoint/2010/main" val="38010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Battle of Antietam (Sharpsburg)</a:t>
            </a:r>
            <a:endParaRPr lang="en-US" b="1" dirty="0"/>
          </a:p>
        </p:txBody>
      </p:sp>
      <p:sp>
        <p:nvSpPr>
          <p:cNvPr id="3" name="Content Placeholder 2"/>
          <p:cNvSpPr>
            <a:spLocks noGrp="1"/>
          </p:cNvSpPr>
          <p:nvPr>
            <p:ph idx="1"/>
          </p:nvPr>
        </p:nvSpPr>
        <p:spPr>
          <a:xfrm>
            <a:off x="152400" y="1935480"/>
            <a:ext cx="8915400" cy="4846320"/>
          </a:xfrm>
        </p:spPr>
        <p:txBody>
          <a:bodyPr/>
          <a:lstStyle/>
          <a:p>
            <a:r>
              <a:rPr lang="en-US" b="1" dirty="0" smtClean="0"/>
              <a:t>September 17, 1862:  still the bloodiest single day in American history.</a:t>
            </a:r>
          </a:p>
          <a:p>
            <a:r>
              <a:rPr lang="en-US" b="1" dirty="0" smtClean="0"/>
              <a:t>Lee had invaded the North (Sharpsburg is in Maryland), planning to attack Washington, D.C. and force the Union to surrender.</a:t>
            </a:r>
          </a:p>
          <a:p>
            <a:r>
              <a:rPr lang="en-US" b="1" dirty="0" smtClean="0"/>
              <a:t>A Union patrol found a copy of Lee’s battle plans and delivered it to McClellan – instead of attacking immediately, McClellan waited over 24 hours and failed to destroy Lee’s army.</a:t>
            </a:r>
          </a:p>
          <a:p>
            <a:r>
              <a:rPr lang="en-US" b="1" dirty="0" smtClean="0"/>
              <a:t>Union strength at this battle was 75,500 soldiers vs. just 38,000 Confederates in Lee’s army.</a:t>
            </a:r>
            <a:endParaRPr lang="en-US" b="1" dirty="0"/>
          </a:p>
        </p:txBody>
      </p:sp>
    </p:spTree>
    <p:extLst>
      <p:ext uri="{BB962C8B-B14F-4D97-AF65-F5344CB8AC3E}">
        <p14:creationId xmlns:p14="http://schemas.microsoft.com/office/powerpoint/2010/main" val="23592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Antietam</a:t>
            </a:r>
            <a:endParaRPr lang="en-US" b="1" dirty="0"/>
          </a:p>
        </p:txBody>
      </p:sp>
      <p:sp>
        <p:nvSpPr>
          <p:cNvPr id="3" name="Content Placeholder 2"/>
          <p:cNvSpPr>
            <a:spLocks noGrp="1"/>
          </p:cNvSpPr>
          <p:nvPr>
            <p:ph idx="1"/>
          </p:nvPr>
        </p:nvSpPr>
        <p:spPr>
          <a:xfrm>
            <a:off x="152400" y="1335024"/>
            <a:ext cx="8839200" cy="3313176"/>
          </a:xfrm>
        </p:spPr>
        <p:txBody>
          <a:bodyPr>
            <a:normAutofit fontScale="92500" lnSpcReduction="10000"/>
          </a:bodyPr>
          <a:lstStyle/>
          <a:p>
            <a:r>
              <a:rPr lang="en-US" b="1" dirty="0" smtClean="0"/>
              <a:t>Fighting in the morning was centered around a cornfield near Antietam Creek, outside Sharpsburg.</a:t>
            </a:r>
          </a:p>
          <a:p>
            <a:r>
              <a:rPr lang="en-US" b="1" dirty="0" smtClean="0"/>
              <a:t>In the afternoon, McClellan ordered Burnside to attack the Confederate flank across Antietam Creek – although the creek was shallow enough to wade across, Burnside ordered his 14,000 men to cross at what’s now called “Burnside Bridge” – this created a bottleneck that allowed just 450 Confederate sharpshooters to hold off Burnside’s entire force for several hours.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191000"/>
            <a:ext cx="2870200" cy="2152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495800"/>
            <a:ext cx="1519674" cy="2003214"/>
          </a:xfrm>
          <a:prstGeom prst="rect">
            <a:avLst/>
          </a:prstGeom>
        </p:spPr>
      </p:pic>
    </p:spTree>
    <p:extLst>
      <p:ext uri="{BB962C8B-B14F-4D97-AF65-F5344CB8AC3E}">
        <p14:creationId xmlns:p14="http://schemas.microsoft.com/office/powerpoint/2010/main" val="29219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Antietam</a:t>
            </a:r>
            <a:endParaRPr lang="en-US" b="1" dirty="0"/>
          </a:p>
        </p:txBody>
      </p:sp>
      <p:sp>
        <p:nvSpPr>
          <p:cNvPr id="3" name="Content Placeholder 2"/>
          <p:cNvSpPr>
            <a:spLocks noGrp="1"/>
          </p:cNvSpPr>
          <p:nvPr>
            <p:ph idx="1"/>
          </p:nvPr>
        </p:nvSpPr>
        <p:spPr>
          <a:xfrm>
            <a:off x="76200" y="1371600"/>
            <a:ext cx="5105400" cy="5334000"/>
          </a:xfrm>
        </p:spPr>
        <p:txBody>
          <a:bodyPr>
            <a:normAutofit fontScale="92500" lnSpcReduction="10000"/>
          </a:bodyPr>
          <a:lstStyle/>
          <a:p>
            <a:r>
              <a:rPr lang="en-US" b="1" dirty="0" smtClean="0"/>
              <a:t>Due to heavy casualties, Lee retreated back into Virginia the next day.</a:t>
            </a:r>
          </a:p>
          <a:p>
            <a:r>
              <a:rPr lang="en-US" b="1" dirty="0" smtClean="0"/>
              <a:t>McClellan had won a strategic victory by stopping Lee’s invasion of the North,</a:t>
            </a:r>
          </a:p>
          <a:p>
            <a:r>
              <a:rPr lang="en-US" b="1" dirty="0" smtClean="0"/>
              <a:t>But he could have won the war if he’d pursued Lee.</a:t>
            </a:r>
          </a:p>
          <a:p>
            <a:r>
              <a:rPr lang="en-US" b="1" dirty="0" smtClean="0"/>
              <a:t>Lincoln ordered McClellan to pursue Lee’s army; when he didn’t do it, Lincoln fired him (for good)!</a:t>
            </a:r>
          </a:p>
          <a:p>
            <a:r>
              <a:rPr lang="en-US" b="1" dirty="0" smtClean="0"/>
              <a:t>McClellan:  “They have made a great mistake.  Alas, for my poor country.”</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05000"/>
            <a:ext cx="3149600" cy="3937000"/>
          </a:xfrm>
          <a:prstGeom prst="rect">
            <a:avLst/>
          </a:prstGeom>
        </p:spPr>
      </p:pic>
    </p:spTree>
    <p:extLst>
      <p:ext uri="{BB962C8B-B14F-4D97-AF65-F5344CB8AC3E}">
        <p14:creationId xmlns:p14="http://schemas.microsoft.com/office/powerpoint/2010/main" val="24040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1143000"/>
          </a:xfrm>
        </p:spPr>
        <p:txBody>
          <a:bodyPr>
            <a:noAutofit/>
          </a:bodyPr>
          <a:lstStyle/>
          <a:p>
            <a:pPr algn="ctr"/>
            <a:r>
              <a:rPr lang="en-US" sz="3200" b="1" dirty="0" smtClean="0"/>
              <a:t>Mathew Brady soon opened an exhibit called “The Dead of Antietam” at his New York gallery</a:t>
            </a:r>
            <a:endParaRPr lang="en-US" sz="3200" b="1" dirty="0"/>
          </a:p>
        </p:txBody>
      </p:sp>
      <p:sp>
        <p:nvSpPr>
          <p:cNvPr id="3" name="Content Placeholder 2"/>
          <p:cNvSpPr>
            <a:spLocks noGrp="1"/>
          </p:cNvSpPr>
          <p:nvPr>
            <p:ph idx="1"/>
          </p:nvPr>
        </p:nvSpPr>
        <p:spPr>
          <a:xfrm>
            <a:off x="76200" y="1935480"/>
            <a:ext cx="2438400" cy="4389120"/>
          </a:xfrm>
        </p:spPr>
        <p:txBody>
          <a:bodyPr>
            <a:normAutofit fontScale="92500" lnSpcReduction="10000"/>
          </a:bodyPr>
          <a:lstStyle/>
          <a:p>
            <a:r>
              <a:rPr lang="en-US" b="1" dirty="0" smtClean="0"/>
              <a:t>The photos shocked viewers – most had only seen sketches and paintings of battle scenes before – the reality of photographs stunned them.</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14" y="4535261"/>
            <a:ext cx="3232254"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162175"/>
            <a:ext cx="3165835"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832" y="2224087"/>
            <a:ext cx="3406758" cy="2238375"/>
          </a:xfrm>
          <a:prstGeom prst="rect">
            <a:avLst/>
          </a:prstGeom>
        </p:spPr>
      </p:pic>
    </p:spTree>
    <p:extLst>
      <p:ext uri="{BB962C8B-B14F-4D97-AF65-F5344CB8AC3E}">
        <p14:creationId xmlns:p14="http://schemas.microsoft.com/office/powerpoint/2010/main" val="3156991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Aftermath of Antietam</a:t>
            </a:r>
            <a:endParaRPr lang="en-US" b="1" dirty="0"/>
          </a:p>
        </p:txBody>
      </p:sp>
      <p:sp>
        <p:nvSpPr>
          <p:cNvPr id="3" name="Content Placeholder 2"/>
          <p:cNvSpPr>
            <a:spLocks noGrp="1"/>
          </p:cNvSpPr>
          <p:nvPr>
            <p:ph idx="1"/>
          </p:nvPr>
        </p:nvSpPr>
        <p:spPr>
          <a:xfrm>
            <a:off x="152400" y="1295400"/>
            <a:ext cx="8839200" cy="5334000"/>
          </a:xfrm>
        </p:spPr>
        <p:txBody>
          <a:bodyPr>
            <a:normAutofit fontScale="92500" lnSpcReduction="10000"/>
          </a:bodyPr>
          <a:lstStyle/>
          <a:p>
            <a:r>
              <a:rPr lang="en-US" b="1" dirty="0" smtClean="0"/>
              <a:t>Casualties:  12,401 for the Union; 10,316 for the Confederates – the bloodiest day in American history.</a:t>
            </a:r>
          </a:p>
          <a:p>
            <a:r>
              <a:rPr lang="en-US" b="1" dirty="0" smtClean="0"/>
              <a:t>Still, the Union’s strategic victory at Antietam allowed Lincoln to announce something that he’d decided to do a month earlier, but didn’t want to reveal until the Union had won a big victory:</a:t>
            </a:r>
          </a:p>
          <a:p>
            <a:r>
              <a:rPr lang="en-US" b="1" u="sng" dirty="0" smtClean="0"/>
              <a:t>The Emancipation Proclamation</a:t>
            </a:r>
            <a:r>
              <a:rPr lang="en-US" b="1" dirty="0" smtClean="0"/>
              <a:t>:  Lincoln announced it on September 22, 1862, to go into effect on January 1, 1863:  all slaves in the Confederacy were to be set free by that date.</a:t>
            </a:r>
          </a:p>
          <a:p>
            <a:r>
              <a:rPr lang="en-US" b="1" dirty="0" smtClean="0"/>
              <a:t>Now, the war wasn’t just about preserving the Union, but about ending slavery as well, which Lincoln knew should help the Union win, because:</a:t>
            </a:r>
          </a:p>
          <a:p>
            <a:pPr lvl="1"/>
            <a:r>
              <a:rPr lang="en-US" b="1" dirty="0" smtClean="0"/>
              <a:t>It meant that Britain and France, which opposed slavery, would no longer support the South.</a:t>
            </a:r>
            <a:endParaRPr lang="en-US" b="1" dirty="0"/>
          </a:p>
        </p:txBody>
      </p:sp>
    </p:spTree>
    <p:extLst>
      <p:ext uri="{BB962C8B-B14F-4D97-AF65-F5344CB8AC3E}">
        <p14:creationId xmlns:p14="http://schemas.microsoft.com/office/powerpoint/2010/main" val="9442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Battle of Fredericksburg</a:t>
            </a:r>
            <a:endParaRPr lang="en-US" b="1" dirty="0"/>
          </a:p>
        </p:txBody>
      </p:sp>
      <p:sp>
        <p:nvSpPr>
          <p:cNvPr id="3" name="Content Placeholder 2"/>
          <p:cNvSpPr>
            <a:spLocks noGrp="1"/>
          </p:cNvSpPr>
          <p:nvPr>
            <p:ph idx="1"/>
          </p:nvPr>
        </p:nvSpPr>
        <p:spPr>
          <a:xfrm>
            <a:off x="152400" y="1371600"/>
            <a:ext cx="6096000" cy="5334000"/>
          </a:xfrm>
        </p:spPr>
        <p:txBody>
          <a:bodyPr>
            <a:normAutofit fontScale="92500" lnSpcReduction="20000"/>
          </a:bodyPr>
          <a:lstStyle/>
          <a:p>
            <a:r>
              <a:rPr lang="en-US" b="1" dirty="0" smtClean="0"/>
              <a:t> General Burnside was now in command of the Union Army of the Potomac – planned to cross the Rappahannock River in mid-November 1862, then race on to capture Confederate capital at Richmond before Lee’s army could stop him.</a:t>
            </a:r>
          </a:p>
          <a:p>
            <a:r>
              <a:rPr lang="en-US" b="1" dirty="0" smtClean="0"/>
              <a:t>Spent two weeks crossing the river; gave Lee time to fortify in Fredericksburg – Burnside’s army would have to attack by charging uphill for over a mile at well-positioned rebel defenses.  Many of Lee’s men, under General James Longstreet (right), were shooting from behind a stone wall.</a:t>
            </a:r>
          </a:p>
          <a:p>
            <a:r>
              <a:rPr lang="en-US" b="1" dirty="0" smtClean="0"/>
              <a:t>Burnside had 114,000 troops vs. just 72,500 for Lee.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00200"/>
            <a:ext cx="2270760" cy="3546251"/>
          </a:xfrm>
          <a:prstGeom prst="rect">
            <a:avLst/>
          </a:prstGeom>
        </p:spPr>
      </p:pic>
    </p:spTree>
    <p:extLst>
      <p:ext uri="{BB962C8B-B14F-4D97-AF65-F5344CB8AC3E}">
        <p14:creationId xmlns:p14="http://schemas.microsoft.com/office/powerpoint/2010/main" val="32397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Fredericksburg</a:t>
            </a:r>
            <a:endParaRPr lang="en-US" b="1" dirty="0"/>
          </a:p>
        </p:txBody>
      </p:sp>
      <p:sp>
        <p:nvSpPr>
          <p:cNvPr id="3" name="Content Placeholder 2"/>
          <p:cNvSpPr>
            <a:spLocks noGrp="1"/>
          </p:cNvSpPr>
          <p:nvPr>
            <p:ph idx="1"/>
          </p:nvPr>
        </p:nvSpPr>
        <p:spPr>
          <a:xfrm>
            <a:off x="76200" y="990600"/>
            <a:ext cx="4724400" cy="5334000"/>
          </a:xfrm>
        </p:spPr>
        <p:txBody>
          <a:bodyPr>
            <a:normAutofit lnSpcReduction="10000"/>
          </a:bodyPr>
          <a:lstStyle/>
          <a:p>
            <a:pPr marL="0" indent="0">
              <a:buNone/>
            </a:pPr>
            <a:endParaRPr lang="en-US" b="1" dirty="0" smtClean="0"/>
          </a:p>
          <a:p>
            <a:r>
              <a:rPr lang="en-US" b="1" dirty="0" smtClean="0"/>
              <a:t>Burnside attacked on December 13, 1862.</a:t>
            </a:r>
          </a:p>
          <a:p>
            <a:r>
              <a:rPr lang="en-US" b="1" dirty="0" smtClean="0"/>
              <a:t>Because Lee’s troops were in such a good position, Burnside’s troops were slaughtered – 12,653 Union casualties at Fredericksburg (5,377 Confederate casualties).</a:t>
            </a:r>
          </a:p>
          <a:p>
            <a:r>
              <a:rPr lang="en-US" b="1" dirty="0" smtClean="0"/>
              <a:t>This humiliating defeat badly hurt Union morale, and led to Lincoln relieving Burnside of command.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24000"/>
            <a:ext cx="3352536" cy="4463661"/>
          </a:xfrm>
          <a:prstGeom prst="rect">
            <a:avLst/>
          </a:prstGeom>
        </p:spPr>
      </p:pic>
    </p:spTree>
    <p:extLst>
      <p:ext uri="{BB962C8B-B14F-4D97-AF65-F5344CB8AC3E}">
        <p14:creationId xmlns:p14="http://schemas.microsoft.com/office/powerpoint/2010/main" val="32009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Battle of Chancellorsville:  Lee’s “Perfect Battle”</a:t>
            </a:r>
            <a:endParaRPr lang="en-US" b="1" dirty="0"/>
          </a:p>
        </p:txBody>
      </p:sp>
      <p:sp>
        <p:nvSpPr>
          <p:cNvPr id="3" name="Content Placeholder 2"/>
          <p:cNvSpPr>
            <a:spLocks noGrp="1"/>
          </p:cNvSpPr>
          <p:nvPr>
            <p:ph idx="1"/>
          </p:nvPr>
        </p:nvSpPr>
        <p:spPr>
          <a:xfrm>
            <a:off x="152400" y="1935480"/>
            <a:ext cx="8839200" cy="4770120"/>
          </a:xfrm>
        </p:spPr>
        <p:txBody>
          <a:bodyPr/>
          <a:lstStyle/>
          <a:p>
            <a:r>
              <a:rPr lang="en-US" b="1" dirty="0" smtClean="0"/>
              <a:t>Battle was May 1-6, 1863 near Chancellorsville, Virginia.</a:t>
            </a:r>
          </a:p>
          <a:p>
            <a:r>
              <a:rPr lang="en-US" b="1" dirty="0" smtClean="0"/>
              <a:t>Lee’s Army of Northern Virginia was outnumbered, 120,000 to 55,000, by the Union Army under General Joe Hooker.</a:t>
            </a:r>
          </a:p>
          <a:p>
            <a:r>
              <a:rPr lang="en-US" b="1" dirty="0" smtClean="0"/>
              <a:t>Hooker had better intelligence than McClellan had had in earlier battles against Lee (Pinkerton detective agency had often overestimated Lee’s numbers then).</a:t>
            </a:r>
          </a:p>
          <a:p>
            <a:r>
              <a:rPr lang="en-US" b="1" dirty="0" smtClean="0"/>
              <a:t>Hooker knew he had Lee outnumbered and planned to simultaneously attack Lee from both front and back – a trap!</a:t>
            </a:r>
            <a:endParaRPr lang="en-US" b="1" dirty="0"/>
          </a:p>
        </p:txBody>
      </p:sp>
    </p:spTree>
    <p:extLst>
      <p:ext uri="{BB962C8B-B14F-4D97-AF65-F5344CB8AC3E}">
        <p14:creationId xmlns:p14="http://schemas.microsoft.com/office/powerpoint/2010/main" val="16699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b="1" dirty="0" smtClean="0"/>
              <a:t>General “Fighting Joe” Hooker</a:t>
            </a:r>
            <a:endParaRPr lang="en-US" b="1" dirty="0"/>
          </a:p>
        </p:txBody>
      </p:sp>
      <p:sp>
        <p:nvSpPr>
          <p:cNvPr id="3" name="Content Placeholder 2"/>
          <p:cNvSpPr>
            <a:spLocks noGrp="1"/>
          </p:cNvSpPr>
          <p:nvPr>
            <p:ph idx="1"/>
          </p:nvPr>
        </p:nvSpPr>
        <p:spPr>
          <a:xfrm>
            <a:off x="152400" y="1371600"/>
            <a:ext cx="5181600" cy="5257800"/>
          </a:xfrm>
        </p:spPr>
        <p:txBody>
          <a:bodyPr>
            <a:normAutofit fontScale="92500" lnSpcReduction="20000"/>
          </a:bodyPr>
          <a:lstStyle/>
          <a:p>
            <a:r>
              <a:rPr lang="en-US" b="1" dirty="0" smtClean="0"/>
              <a:t>Hooker said, “May God have mercy on General Lee, for I will have none.”</a:t>
            </a:r>
          </a:p>
          <a:p>
            <a:r>
              <a:rPr lang="en-US" b="1" dirty="0" smtClean="0"/>
              <a:t>By the way:  prostitutes are NOT called “hookers” because so many prostitutes followed Hooker’s army – yes, many did follow his army, but prostitutes had already been called “hookers” at least 13 years earlier (the term was used in a magazine in 1850).</a:t>
            </a:r>
          </a:p>
          <a:p>
            <a:r>
              <a:rPr lang="en-US" b="1" dirty="0" smtClean="0"/>
              <a:t>Still, so many people THINK that the term “hooker” is because of General Hooker that it helped popularize the term in the future!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447800"/>
            <a:ext cx="2794000" cy="4991100"/>
          </a:xfrm>
          <a:prstGeom prst="rect">
            <a:avLst/>
          </a:prstGeom>
        </p:spPr>
      </p:pic>
    </p:spTree>
    <p:extLst>
      <p:ext uri="{BB962C8B-B14F-4D97-AF65-F5344CB8AC3E}">
        <p14:creationId xmlns:p14="http://schemas.microsoft.com/office/powerpoint/2010/main" val="36559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Confederate Weaknesses</a:t>
            </a:r>
            <a:endParaRPr lang="en-US" b="1" dirty="0"/>
          </a:p>
        </p:txBody>
      </p:sp>
      <p:sp>
        <p:nvSpPr>
          <p:cNvPr id="3" name="Content Placeholder 2"/>
          <p:cNvSpPr>
            <a:spLocks noGrp="1"/>
          </p:cNvSpPr>
          <p:nvPr>
            <p:ph idx="1"/>
          </p:nvPr>
        </p:nvSpPr>
        <p:spPr>
          <a:xfrm>
            <a:off x="152400" y="1371600"/>
            <a:ext cx="8839200" cy="5410200"/>
          </a:xfrm>
        </p:spPr>
        <p:txBody>
          <a:bodyPr>
            <a:normAutofit/>
          </a:bodyPr>
          <a:lstStyle/>
          <a:p>
            <a:r>
              <a:rPr lang="en-US" b="1" dirty="0" smtClean="0"/>
              <a:t>Lacked the North’s economic, industrial, and manpower strength.</a:t>
            </a:r>
          </a:p>
          <a:p>
            <a:r>
              <a:rPr lang="en-US" b="1" dirty="0" smtClean="0"/>
              <a:t>Believed the North was divided and wouldn’t put up a strong fight.</a:t>
            </a:r>
          </a:p>
          <a:p>
            <a:r>
              <a:rPr lang="en-US" b="1" dirty="0" smtClean="0"/>
              <a:t>Expected aid from Britain and France.</a:t>
            </a:r>
          </a:p>
          <a:p>
            <a:r>
              <a:rPr lang="en-US" b="1" dirty="0" smtClean="0"/>
              <a:t>Overconfidence – thought Southerners were naturally superior soldiers (“one good Southern soldier is worth 10 Yankee hirelings”).</a:t>
            </a:r>
          </a:p>
          <a:p>
            <a:r>
              <a:rPr lang="en-US" b="1" dirty="0" smtClean="0"/>
              <a:t>Didn’t utilize slaves in their war effort.</a:t>
            </a:r>
          </a:p>
          <a:p>
            <a:r>
              <a:rPr lang="en-US" b="1" dirty="0" smtClean="0"/>
              <a:t>Border open to attack.</a:t>
            </a:r>
          </a:p>
          <a:p>
            <a:r>
              <a:rPr lang="en-US" b="1" dirty="0" smtClean="0"/>
              <a:t>Weak central government.</a:t>
            </a:r>
            <a:endParaRPr lang="en-US" b="1" dirty="0"/>
          </a:p>
        </p:txBody>
      </p:sp>
    </p:spTree>
    <p:extLst>
      <p:ext uri="{BB962C8B-B14F-4D97-AF65-F5344CB8AC3E}">
        <p14:creationId xmlns:p14="http://schemas.microsoft.com/office/powerpoint/2010/main" val="1887765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Chancellorsville</a:t>
            </a:r>
            <a:endParaRPr lang="en-US" b="1" dirty="0"/>
          </a:p>
        </p:txBody>
      </p:sp>
      <p:sp>
        <p:nvSpPr>
          <p:cNvPr id="3" name="Content Placeholder 2"/>
          <p:cNvSpPr>
            <a:spLocks noGrp="1"/>
          </p:cNvSpPr>
          <p:nvPr>
            <p:ph idx="1"/>
          </p:nvPr>
        </p:nvSpPr>
        <p:spPr>
          <a:xfrm>
            <a:off x="76200" y="1371600"/>
            <a:ext cx="8991600" cy="5334000"/>
          </a:xfrm>
        </p:spPr>
        <p:txBody>
          <a:bodyPr/>
          <a:lstStyle/>
          <a:p>
            <a:r>
              <a:rPr lang="en-US" b="1" dirty="0" smtClean="0"/>
              <a:t>Surrounded by Hooker’s army, Lee reversed the trap by dividing his troops – very risky – and sending 28,000 men led by Stonewall Jackson to attack Hooker’s right flank.</a:t>
            </a:r>
          </a:p>
          <a:p>
            <a:r>
              <a:rPr lang="en-US" b="1" dirty="0" smtClean="0"/>
              <a:t>This left Lee with only 12,000 men facing 70,00o Union troops on Hooker’s front.</a:t>
            </a:r>
          </a:p>
          <a:p>
            <a:r>
              <a:rPr lang="en-US" b="1" dirty="0" smtClean="0"/>
              <a:t>Hooker was so surprised by Jackson’s force hitting his flank that he thought Lee must really have had another army somewhere nearby, and never realized that Lee’s front was weak and could easily be broken.</a:t>
            </a:r>
          </a:p>
          <a:p>
            <a:r>
              <a:rPr lang="en-US" b="1" dirty="0" smtClean="0"/>
              <a:t>When a stray cannon shell nearly hit Hooker, he lost his nerve and decided to retreat – Lee had won.</a:t>
            </a:r>
            <a:endParaRPr lang="en-US" b="1" dirty="0"/>
          </a:p>
        </p:txBody>
      </p:sp>
    </p:spTree>
    <p:extLst>
      <p:ext uri="{BB962C8B-B14F-4D97-AF65-F5344CB8AC3E}">
        <p14:creationId xmlns:p14="http://schemas.microsoft.com/office/powerpoint/2010/main" val="13743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After Chancellorsville</a:t>
            </a:r>
            <a:endParaRPr lang="en-US" b="1" dirty="0"/>
          </a:p>
        </p:txBody>
      </p:sp>
      <p:sp>
        <p:nvSpPr>
          <p:cNvPr id="3" name="Content Placeholder 2"/>
          <p:cNvSpPr>
            <a:spLocks noGrp="1"/>
          </p:cNvSpPr>
          <p:nvPr>
            <p:ph idx="1"/>
          </p:nvPr>
        </p:nvSpPr>
        <p:spPr>
          <a:xfrm>
            <a:off x="152400" y="1371600"/>
            <a:ext cx="5638800" cy="5334000"/>
          </a:xfrm>
        </p:spPr>
        <p:txBody>
          <a:bodyPr>
            <a:normAutofit fontScale="85000" lnSpcReduction="20000"/>
          </a:bodyPr>
          <a:lstStyle/>
          <a:p>
            <a:r>
              <a:rPr lang="en-US" b="1" dirty="0" smtClean="0"/>
              <a:t>Lee had won his greatest victory ever, but also had one of his greatest losses – Stonewall Jackson was killed at Chancellorsville.</a:t>
            </a:r>
          </a:p>
          <a:p>
            <a:r>
              <a:rPr lang="en-US" b="1" dirty="0" smtClean="0"/>
              <a:t>After defeating Hooker’s right flank, Jackson had gone out on a night reconnaissance – some of his own troops accidentally shot him as he rode near them in the darkness, thinking he was a Union spy.</a:t>
            </a:r>
          </a:p>
          <a:p>
            <a:r>
              <a:rPr lang="en-US" b="1" dirty="0" smtClean="0"/>
              <a:t>Jackson’s left arm had to be amputated – he appeared to be recovering, but caught pneumonia and died several days later.</a:t>
            </a:r>
          </a:p>
          <a:p>
            <a:r>
              <a:rPr lang="en-US" b="1" dirty="0" smtClean="0"/>
              <a:t>Lee said “I have lost my right arm.”  It was true – Lee depended so much on Jackson, losing him hurt Lee’s chances of success in future battles.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24000"/>
            <a:ext cx="3238095" cy="4558730"/>
          </a:xfrm>
          <a:prstGeom prst="rect">
            <a:avLst/>
          </a:prstGeom>
        </p:spPr>
      </p:pic>
    </p:spTree>
    <p:extLst>
      <p:ext uri="{BB962C8B-B14F-4D97-AF65-F5344CB8AC3E}">
        <p14:creationId xmlns:p14="http://schemas.microsoft.com/office/powerpoint/2010/main" val="8268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Gettysburg:  The Turning Point</a:t>
            </a:r>
            <a:endParaRPr lang="en-US" b="1" dirty="0"/>
          </a:p>
        </p:txBody>
      </p:sp>
      <p:sp>
        <p:nvSpPr>
          <p:cNvPr id="3" name="Content Placeholder 2"/>
          <p:cNvSpPr>
            <a:spLocks noGrp="1"/>
          </p:cNvSpPr>
          <p:nvPr>
            <p:ph idx="1"/>
          </p:nvPr>
        </p:nvSpPr>
        <p:spPr>
          <a:xfrm>
            <a:off x="152400" y="1219200"/>
            <a:ext cx="6858000" cy="5562600"/>
          </a:xfrm>
        </p:spPr>
        <p:txBody>
          <a:bodyPr>
            <a:normAutofit fontScale="92500"/>
          </a:bodyPr>
          <a:lstStyle/>
          <a:p>
            <a:r>
              <a:rPr lang="en-US" b="1" dirty="0" smtClean="0"/>
              <a:t>After Chancellorsville, Lee (top) decided to invade the North again, hoping to capture D.C. and force the Union to recognize the Confederacy’s independence.</a:t>
            </a:r>
          </a:p>
          <a:p>
            <a:r>
              <a:rPr lang="en-US" b="1" dirty="0" smtClean="0"/>
              <a:t>General George Meade (bottom) replaced Hooker as commander of the Union army – Meade followed Lee into Pennsylvania, carefully keeping his army between Lee’s army and Washington, D.C.</a:t>
            </a:r>
          </a:p>
          <a:p>
            <a:r>
              <a:rPr lang="en-US" b="1" dirty="0" smtClean="0"/>
              <a:t>The turning point of the war, Gettysburg continues to be famous in </a:t>
            </a:r>
            <a:r>
              <a:rPr lang="en-US" b="1" dirty="0"/>
              <a:t>pop culture:  </a:t>
            </a:r>
            <a:r>
              <a:rPr lang="en-US" b="1" dirty="0">
                <a:hlinkClick r:id="rId2"/>
              </a:rPr>
              <a:t>https://</a:t>
            </a:r>
            <a:r>
              <a:rPr lang="en-US" b="1" dirty="0" smtClean="0">
                <a:hlinkClick r:id="rId2"/>
              </a:rPr>
              <a:t>www.youtube.com/watch?v=p8fHdD5x9pY</a:t>
            </a:r>
            <a:r>
              <a:rPr lang="en-US" b="1" dirty="0" smtClean="0"/>
              <a:t> </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267200"/>
            <a:ext cx="1638300" cy="23145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600200"/>
            <a:ext cx="1600200" cy="2368296"/>
          </a:xfrm>
          <a:prstGeom prst="rect">
            <a:avLst/>
          </a:prstGeom>
        </p:spPr>
      </p:pic>
    </p:spTree>
    <p:extLst>
      <p:ext uri="{BB962C8B-B14F-4D97-AF65-F5344CB8AC3E}">
        <p14:creationId xmlns:p14="http://schemas.microsoft.com/office/powerpoint/2010/main" val="42010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pPr algn="ctr"/>
            <a:r>
              <a:rPr lang="en-US" b="1" dirty="0" smtClean="0"/>
              <a:t>Gettysburg</a:t>
            </a:r>
            <a:endParaRPr lang="en-US" b="1" dirty="0"/>
          </a:p>
        </p:txBody>
      </p:sp>
      <p:sp>
        <p:nvSpPr>
          <p:cNvPr id="3" name="Content Placeholder 2"/>
          <p:cNvSpPr>
            <a:spLocks noGrp="1"/>
          </p:cNvSpPr>
          <p:nvPr>
            <p:ph idx="1"/>
          </p:nvPr>
        </p:nvSpPr>
        <p:spPr>
          <a:xfrm>
            <a:off x="152400" y="990600"/>
            <a:ext cx="8839200" cy="5715000"/>
          </a:xfrm>
        </p:spPr>
        <p:txBody>
          <a:bodyPr>
            <a:normAutofit lnSpcReduction="10000"/>
          </a:bodyPr>
          <a:lstStyle/>
          <a:p>
            <a:r>
              <a:rPr lang="en-US" b="1" dirty="0" smtClean="0"/>
              <a:t>The Battle of Gettysburg began July 1, 1863, when a Union patrol accidentally ran into part of the Confederate army at the town of Gettysburg, Pennsylvania.</a:t>
            </a:r>
          </a:p>
          <a:p>
            <a:r>
              <a:rPr lang="en-US" b="1" dirty="0" smtClean="0"/>
              <a:t>A short fight ensued before darkness fell.</a:t>
            </a:r>
          </a:p>
          <a:p>
            <a:r>
              <a:rPr lang="en-US" b="1" dirty="0" smtClean="0"/>
              <a:t>Reinforcements from both armies arrived throughout the night.</a:t>
            </a:r>
          </a:p>
          <a:p>
            <a:r>
              <a:rPr lang="en-US" b="1" dirty="0" smtClean="0"/>
              <a:t>By July 2, about 90,000 Union troops were facing about 65,000 Confederates – this is still the largest battle that has ever been fought in the Western Hemisphere. </a:t>
            </a:r>
          </a:p>
          <a:p>
            <a:r>
              <a:rPr lang="en-US" b="1" dirty="0" smtClean="0"/>
              <a:t>It was the turning point of the Civil War – the Union victory at Gettysburg turned the whole war in favor of the Union.</a:t>
            </a:r>
            <a:endParaRPr lang="en-US" b="1" dirty="0"/>
          </a:p>
        </p:txBody>
      </p:sp>
    </p:spTree>
    <p:extLst>
      <p:ext uri="{BB962C8B-B14F-4D97-AF65-F5344CB8AC3E}">
        <p14:creationId xmlns:p14="http://schemas.microsoft.com/office/powerpoint/2010/main" val="25999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734312"/>
          </a:xfrm>
        </p:spPr>
        <p:txBody>
          <a:bodyPr>
            <a:normAutofit/>
          </a:bodyPr>
          <a:lstStyle/>
          <a:p>
            <a:pPr algn="ctr"/>
            <a:r>
              <a:rPr lang="en-US" sz="3600" b="1" dirty="0" smtClean="0"/>
              <a:t>Gettysburg:  Big and Little Round Top; </a:t>
            </a:r>
            <a:br>
              <a:rPr lang="en-US" sz="3600" b="1" dirty="0" smtClean="0"/>
            </a:br>
            <a:r>
              <a:rPr lang="en-US" sz="3600" b="1" dirty="0" smtClean="0"/>
              <a:t>Pickett’s Charge</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43" y="2585783"/>
            <a:ext cx="3990975" cy="29246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998" y="2743200"/>
            <a:ext cx="4901426" cy="2609850"/>
          </a:xfrm>
          <a:prstGeom prst="rect">
            <a:avLst/>
          </a:prstGeom>
        </p:spPr>
      </p:pic>
    </p:spTree>
    <p:extLst>
      <p:ext uri="{BB962C8B-B14F-4D97-AF65-F5344CB8AC3E}">
        <p14:creationId xmlns:p14="http://schemas.microsoft.com/office/powerpoint/2010/main" val="3596443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t>Gettysburg</a:t>
            </a:r>
            <a:endParaRPr lang="en-US" b="1" dirty="0"/>
          </a:p>
        </p:txBody>
      </p:sp>
      <p:sp>
        <p:nvSpPr>
          <p:cNvPr id="3" name="Content Placeholder 2"/>
          <p:cNvSpPr>
            <a:spLocks noGrp="1"/>
          </p:cNvSpPr>
          <p:nvPr>
            <p:ph idx="1"/>
          </p:nvPr>
        </p:nvSpPr>
        <p:spPr>
          <a:xfrm>
            <a:off x="152400" y="1143000"/>
            <a:ext cx="8839200" cy="5562600"/>
          </a:xfrm>
        </p:spPr>
        <p:txBody>
          <a:bodyPr>
            <a:normAutofit fontScale="92500" lnSpcReduction="10000"/>
          </a:bodyPr>
          <a:lstStyle/>
          <a:p>
            <a:r>
              <a:rPr lang="en-US" b="1" dirty="0" smtClean="0"/>
              <a:t>The Confederates nearly won the battle on July 2 – the Union barely held off the last Confederate attack.</a:t>
            </a:r>
          </a:p>
          <a:p>
            <a:r>
              <a:rPr lang="en-US" b="1" dirty="0" smtClean="0"/>
              <a:t>On July 3, Lee ordered a fresh division of 12,500 troops led by General George Pickett to attack the Union center – Pickett’s Charge.</a:t>
            </a:r>
          </a:p>
          <a:p>
            <a:r>
              <a:rPr lang="en-US" b="1" dirty="0" smtClean="0"/>
              <a:t>Pickett’s men had to charge across a mile of open field into the Union guns – over 50% of Pickett’s force were killed or wounded, and the attack failed.</a:t>
            </a:r>
          </a:p>
          <a:p>
            <a:r>
              <a:rPr lang="en-US" b="1" dirty="0" smtClean="0"/>
              <a:t>The failure of Pickett’s charge forced Lee to retreat.</a:t>
            </a:r>
          </a:p>
          <a:p>
            <a:r>
              <a:rPr lang="en-US" b="1" dirty="0" smtClean="0"/>
              <a:t>Meade failed to pursue and capture Lee’s army, which could have won the war, allowing Lee to escape back to Virginia.</a:t>
            </a:r>
          </a:p>
          <a:p>
            <a:r>
              <a:rPr lang="en-US" b="1" dirty="0" smtClean="0"/>
              <a:t>Combined, the North and South suffered 51,000 casualties at Gettysburg.</a:t>
            </a:r>
            <a:endParaRPr lang="en-US" b="1" dirty="0"/>
          </a:p>
        </p:txBody>
      </p:sp>
    </p:spTree>
    <p:extLst>
      <p:ext uri="{BB962C8B-B14F-4D97-AF65-F5344CB8AC3E}">
        <p14:creationId xmlns:p14="http://schemas.microsoft.com/office/powerpoint/2010/main" val="9563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Vicksburg</a:t>
            </a:r>
            <a:endParaRPr lang="en-US" b="1" dirty="0"/>
          </a:p>
        </p:txBody>
      </p:sp>
      <p:sp>
        <p:nvSpPr>
          <p:cNvPr id="3" name="Content Placeholder 2"/>
          <p:cNvSpPr>
            <a:spLocks noGrp="1"/>
          </p:cNvSpPr>
          <p:nvPr>
            <p:ph idx="1"/>
          </p:nvPr>
        </p:nvSpPr>
        <p:spPr>
          <a:xfrm>
            <a:off x="76200" y="1295400"/>
            <a:ext cx="4191000" cy="5410200"/>
          </a:xfrm>
        </p:spPr>
        <p:txBody>
          <a:bodyPr>
            <a:normAutofit fontScale="70000" lnSpcReduction="20000"/>
          </a:bodyPr>
          <a:lstStyle/>
          <a:p>
            <a:r>
              <a:rPr lang="en-US" b="1" dirty="0" smtClean="0"/>
              <a:t>The same day (July 4, 1863) that Lee began his retreat from Gettysburg, Grant’s Union army captured Vicksburg, Mississippi after a two-month siege.</a:t>
            </a:r>
          </a:p>
          <a:p>
            <a:r>
              <a:rPr lang="en-US" b="1" dirty="0" smtClean="0"/>
              <a:t>The Confederate commander, General John Pemberton, surrendered on the 4</a:t>
            </a:r>
            <a:r>
              <a:rPr lang="en-US" b="1" baseline="30000" dirty="0" smtClean="0"/>
              <a:t>th</a:t>
            </a:r>
            <a:r>
              <a:rPr lang="en-US" b="1" dirty="0" smtClean="0"/>
              <a:t> of July because he was a former northerner and claimed the Yankees would give the best surrender terms on Independence Day.</a:t>
            </a:r>
          </a:p>
          <a:p>
            <a:r>
              <a:rPr lang="en-US" b="1" dirty="0" smtClean="0"/>
              <a:t>This gave the Union control of the entire Mississippi River, cutting the South in half.</a:t>
            </a:r>
          </a:p>
          <a:p>
            <a:r>
              <a:rPr lang="en-US" b="1" dirty="0" smtClean="0"/>
              <a:t>Vicksburg is seen as another part of the turning point of the war – once the Union won at both Gettysburg and Vicksburg, Union victory in the entire war was only a matter of time.</a:t>
            </a:r>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371600"/>
            <a:ext cx="3607816" cy="5105400"/>
          </a:xfrm>
          <a:prstGeom prst="rect">
            <a:avLst/>
          </a:prstGeom>
        </p:spPr>
      </p:pic>
    </p:spTree>
    <p:extLst>
      <p:ext uri="{BB962C8B-B14F-4D97-AF65-F5344CB8AC3E}">
        <p14:creationId xmlns:p14="http://schemas.microsoft.com/office/powerpoint/2010/main" val="34268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Chattanooga</a:t>
            </a:r>
            <a:endParaRPr lang="en-US" b="1" dirty="0"/>
          </a:p>
        </p:txBody>
      </p:sp>
      <p:sp>
        <p:nvSpPr>
          <p:cNvPr id="3" name="Content Placeholder 2"/>
          <p:cNvSpPr>
            <a:spLocks noGrp="1"/>
          </p:cNvSpPr>
          <p:nvPr>
            <p:ph idx="1"/>
          </p:nvPr>
        </p:nvSpPr>
        <p:spPr>
          <a:xfrm>
            <a:off x="457200" y="1371600"/>
            <a:ext cx="4191000" cy="5257800"/>
          </a:xfrm>
        </p:spPr>
        <p:txBody>
          <a:bodyPr>
            <a:normAutofit fontScale="85000" lnSpcReduction="10000"/>
          </a:bodyPr>
          <a:lstStyle/>
          <a:p>
            <a:r>
              <a:rPr lang="en-US" b="1" dirty="0" smtClean="0"/>
              <a:t>Key Confederate rail center of Chattanooga, Tennessee was captured by Grant’s Union army </a:t>
            </a:r>
            <a:r>
              <a:rPr lang="en-US" b="1" dirty="0"/>
              <a:t>o</a:t>
            </a:r>
            <a:r>
              <a:rPr lang="en-US" b="1" dirty="0" smtClean="0"/>
              <a:t>n November 25, 1863 after a series of three battles during the previous months.</a:t>
            </a:r>
          </a:p>
          <a:p>
            <a:r>
              <a:rPr lang="en-US" b="1" dirty="0" smtClean="0"/>
              <a:t>Fighting at Chickamauga on August 21, 1863 was especially bloody – nearly 18,000 Confederate and 17,000 Union soldiers were killed or wounded.</a:t>
            </a:r>
          </a:p>
          <a:p>
            <a:r>
              <a:rPr lang="en-US" b="1" dirty="0" smtClean="0"/>
              <a:t>Union eventually wore down the smaller Confederate army and captured the city.</a:t>
            </a:r>
          </a:p>
          <a:p>
            <a:endParaRPr lang="en-US" b="1" dirty="0" smtClean="0"/>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057400"/>
            <a:ext cx="4017383" cy="3065493"/>
          </a:xfrm>
          <a:prstGeom prst="rect">
            <a:avLst/>
          </a:prstGeom>
        </p:spPr>
      </p:pic>
    </p:spTree>
    <p:extLst>
      <p:ext uri="{BB962C8B-B14F-4D97-AF65-F5344CB8AC3E}">
        <p14:creationId xmlns:p14="http://schemas.microsoft.com/office/powerpoint/2010/main" val="29943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pPr algn="ctr"/>
            <a:r>
              <a:rPr lang="en-US" b="1" dirty="0" smtClean="0"/>
              <a:t>The Gettysburg Address</a:t>
            </a:r>
            <a:endParaRPr lang="en-US" b="1" dirty="0"/>
          </a:p>
        </p:txBody>
      </p:sp>
      <p:sp>
        <p:nvSpPr>
          <p:cNvPr id="3" name="Content Placeholder 2"/>
          <p:cNvSpPr>
            <a:spLocks noGrp="1"/>
          </p:cNvSpPr>
          <p:nvPr>
            <p:ph idx="1"/>
          </p:nvPr>
        </p:nvSpPr>
        <p:spPr>
          <a:xfrm>
            <a:off x="76200" y="914400"/>
            <a:ext cx="4267200" cy="5943600"/>
          </a:xfrm>
        </p:spPr>
        <p:txBody>
          <a:bodyPr>
            <a:normAutofit fontScale="77500" lnSpcReduction="20000"/>
          </a:bodyPr>
          <a:lstStyle/>
          <a:p>
            <a:r>
              <a:rPr lang="en-US" b="1" dirty="0" smtClean="0"/>
              <a:t>November 19, 1863:  Lincoln was invited to make a few “appropriate remarks” at the dedication ceremony for the new national cemetery at Gettysburg battlefield.</a:t>
            </a:r>
          </a:p>
          <a:p>
            <a:r>
              <a:rPr lang="en-US" b="1" dirty="0" smtClean="0"/>
              <a:t>Featured speaker Edward Everett spoke first – for two hours!</a:t>
            </a:r>
          </a:p>
          <a:p>
            <a:r>
              <a:rPr lang="en-US" b="1" dirty="0" smtClean="0"/>
              <a:t>Lincoln’s speech only lasted about two minutes – when it was over, he thought it had been a failure, but Everett complimented him on it.</a:t>
            </a:r>
          </a:p>
          <a:p>
            <a:r>
              <a:rPr lang="en-US" b="1" dirty="0" smtClean="0"/>
              <a:t>Lincoln’s critics used the speech as an example of what an “embarrassment” Lincoln was as president.</a:t>
            </a:r>
          </a:p>
          <a:p>
            <a:r>
              <a:rPr lang="en-US" b="1" dirty="0" smtClean="0"/>
              <a:t>Today, of course, it is seen as one of the great speeches of all time.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219200"/>
            <a:ext cx="3945070" cy="3686175"/>
          </a:xfrm>
          <a:prstGeom prst="rect">
            <a:avLst/>
          </a:prstGeom>
        </p:spPr>
      </p:pic>
    </p:spTree>
    <p:extLst>
      <p:ext uri="{BB962C8B-B14F-4D97-AF65-F5344CB8AC3E}">
        <p14:creationId xmlns:p14="http://schemas.microsoft.com/office/powerpoint/2010/main" val="32564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Lincoln at Gettysburg</a:t>
            </a:r>
            <a:endParaRPr lang="en-US" b="1" dirty="0"/>
          </a:p>
        </p:txBody>
      </p:sp>
      <p:sp>
        <p:nvSpPr>
          <p:cNvPr id="3" name="Content Placeholder 2"/>
          <p:cNvSpPr>
            <a:spLocks noGrp="1"/>
          </p:cNvSpPr>
          <p:nvPr>
            <p:ph idx="1"/>
          </p:nvPr>
        </p:nvSpPr>
        <p:spPr>
          <a:xfrm>
            <a:off x="457200" y="1935480"/>
            <a:ext cx="3048000" cy="4389120"/>
          </a:xfrm>
        </p:spPr>
        <p:txBody>
          <a:bodyPr/>
          <a:lstStyle/>
          <a:p>
            <a:r>
              <a:rPr lang="en-US" b="1" dirty="0" smtClean="0"/>
              <a:t>One of two confirmed photos of Lincoln at Gettysburg the day he gave the Gettysburg Address.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115312"/>
            <a:ext cx="3581400" cy="3927602"/>
          </a:xfrm>
          <a:prstGeom prst="rect">
            <a:avLst/>
          </a:prstGeom>
        </p:spPr>
      </p:pic>
    </p:spTree>
    <p:extLst>
      <p:ext uri="{BB962C8B-B14F-4D97-AF65-F5344CB8AC3E}">
        <p14:creationId xmlns:p14="http://schemas.microsoft.com/office/powerpoint/2010/main" val="370985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62000"/>
          </a:xfrm>
        </p:spPr>
        <p:txBody>
          <a:bodyPr>
            <a:normAutofit fontScale="90000"/>
          </a:bodyPr>
          <a:lstStyle/>
          <a:p>
            <a:pPr algn="ctr"/>
            <a:r>
              <a:rPr lang="en-US" b="1" dirty="0" smtClean="0"/>
              <a:t>Sam Houston’s Warning</a:t>
            </a:r>
            <a:endParaRPr lang="en-US" b="1" dirty="0"/>
          </a:p>
        </p:txBody>
      </p:sp>
      <p:sp>
        <p:nvSpPr>
          <p:cNvPr id="3" name="Content Placeholder 2"/>
          <p:cNvSpPr>
            <a:spLocks noGrp="1"/>
          </p:cNvSpPr>
          <p:nvPr>
            <p:ph idx="1"/>
          </p:nvPr>
        </p:nvSpPr>
        <p:spPr>
          <a:xfrm>
            <a:off x="152400" y="1295400"/>
            <a:ext cx="5943600" cy="5029200"/>
          </a:xfrm>
        </p:spPr>
        <p:txBody>
          <a:bodyPr>
            <a:normAutofit fontScale="92500"/>
          </a:bodyPr>
          <a:lstStyle/>
          <a:p>
            <a:r>
              <a:rPr lang="en-US" b="1" dirty="0" smtClean="0"/>
              <a:t>Sam Houston (former president of the Republic of Texas and governor of Texas when it became a U.S. state) warned his fellow Southerners not to go to war against the North because it was far too wealthy, with too large a population and too many material resources, and – most important – a strong will – he believed that the South could never beat the North.</a:t>
            </a:r>
          </a:p>
          <a:p>
            <a:r>
              <a:rPr lang="en-US" b="1" dirty="0" smtClean="0"/>
              <a:t>Houston was a firm believer in the Union and wanted the South to stay in it.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600200"/>
            <a:ext cx="2414588" cy="3449412"/>
          </a:xfrm>
          <a:prstGeom prst="rect">
            <a:avLst/>
          </a:prstGeom>
        </p:spPr>
      </p:pic>
    </p:spTree>
    <p:extLst>
      <p:ext uri="{BB962C8B-B14F-4D97-AF65-F5344CB8AC3E}">
        <p14:creationId xmlns:p14="http://schemas.microsoft.com/office/powerpoint/2010/main" val="4782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pPr algn="ctr"/>
            <a:r>
              <a:rPr lang="en-US" sz="3600" b="1" dirty="0" smtClean="0"/>
              <a:t>Partial view of the engraving of Lincoln’s Gettysburg Address at Gettysburg Battlefield</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438400"/>
            <a:ext cx="5143500" cy="3837842"/>
          </a:xfrm>
        </p:spPr>
      </p:pic>
    </p:spTree>
    <p:extLst>
      <p:ext uri="{BB962C8B-B14F-4D97-AF65-F5344CB8AC3E}">
        <p14:creationId xmlns:p14="http://schemas.microsoft.com/office/powerpoint/2010/main" val="3679315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African American Troops</a:t>
            </a:r>
            <a:endParaRPr lang="en-US" b="1" dirty="0"/>
          </a:p>
        </p:txBody>
      </p:sp>
      <p:sp>
        <p:nvSpPr>
          <p:cNvPr id="3" name="Content Placeholder 2"/>
          <p:cNvSpPr>
            <a:spLocks noGrp="1"/>
          </p:cNvSpPr>
          <p:nvPr>
            <p:ph idx="1"/>
          </p:nvPr>
        </p:nvSpPr>
        <p:spPr>
          <a:xfrm>
            <a:off x="152400" y="1371600"/>
            <a:ext cx="5410200" cy="5334000"/>
          </a:xfrm>
        </p:spPr>
        <p:txBody>
          <a:bodyPr>
            <a:normAutofit fontScale="77500" lnSpcReduction="20000"/>
          </a:bodyPr>
          <a:lstStyle/>
          <a:p>
            <a:r>
              <a:rPr lang="en-US" b="1" dirty="0" smtClean="0"/>
              <a:t>After the Emancipation Proclamation, the Union began raising soldiers for the USCT (United States Colored Troops).</a:t>
            </a:r>
          </a:p>
          <a:p>
            <a:r>
              <a:rPr lang="en-US" b="1" dirty="0" smtClean="0"/>
              <a:t>Nearly 200,000 African Americans – some escaped slaves, most free men from the North – volunteered to serve in the Union Army.</a:t>
            </a:r>
          </a:p>
          <a:p>
            <a:r>
              <a:rPr lang="en-US" b="1" dirty="0" smtClean="0"/>
              <a:t>Most famous was the 54</a:t>
            </a:r>
            <a:r>
              <a:rPr lang="en-US" b="1" baseline="30000" dirty="0" smtClean="0"/>
              <a:t>th</a:t>
            </a:r>
            <a:r>
              <a:rPr lang="en-US" b="1" dirty="0" smtClean="0"/>
              <a:t> Massachusetts, led by Colonel Robert Gould Shaw, a white officer from Boston (all colored troops had white officers – colored troops were not allowed to be officers themselves).</a:t>
            </a:r>
          </a:p>
          <a:p>
            <a:r>
              <a:rPr lang="en-US" b="1" dirty="0" smtClean="0"/>
              <a:t>Colonel Shaw and about half of the 54</a:t>
            </a:r>
            <a:r>
              <a:rPr lang="en-US" b="1" baseline="30000" dirty="0" smtClean="0"/>
              <a:t>th</a:t>
            </a:r>
            <a:r>
              <a:rPr lang="en-US" b="1" dirty="0" smtClean="0"/>
              <a:t> were killed in a failed attempt to capture Ft. Wagner, near Charleston, S.C. (right).</a:t>
            </a:r>
          </a:p>
          <a:p>
            <a:r>
              <a:rPr lang="en-US" b="1" dirty="0" smtClean="0"/>
              <a:t>Fort Shaw, Montana, was later named after Colonel Shaw.</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76400"/>
            <a:ext cx="3513269" cy="2432938"/>
          </a:xfrm>
          <a:prstGeom prst="rect">
            <a:avLst/>
          </a:prstGeom>
        </p:spPr>
      </p:pic>
    </p:spTree>
    <p:extLst>
      <p:ext uri="{BB962C8B-B14F-4D97-AF65-F5344CB8AC3E}">
        <p14:creationId xmlns:p14="http://schemas.microsoft.com/office/powerpoint/2010/main" val="19116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Frederick Douglass</a:t>
            </a:r>
            <a:endParaRPr lang="en-US" b="1" dirty="0"/>
          </a:p>
        </p:txBody>
      </p:sp>
      <p:sp>
        <p:nvSpPr>
          <p:cNvPr id="3" name="Content Placeholder 2"/>
          <p:cNvSpPr>
            <a:spLocks noGrp="1"/>
          </p:cNvSpPr>
          <p:nvPr>
            <p:ph idx="1"/>
          </p:nvPr>
        </p:nvSpPr>
        <p:spPr>
          <a:xfrm>
            <a:off x="228600" y="1371600"/>
            <a:ext cx="5257800" cy="5334000"/>
          </a:xfrm>
        </p:spPr>
        <p:txBody>
          <a:bodyPr>
            <a:normAutofit fontScale="92500" lnSpcReduction="20000"/>
          </a:bodyPr>
          <a:lstStyle/>
          <a:p>
            <a:r>
              <a:rPr lang="en-US" b="1" dirty="0" smtClean="0"/>
              <a:t>Born a slave in 1818, Douglass escaped to the North in 1838.</a:t>
            </a:r>
          </a:p>
          <a:p>
            <a:r>
              <a:rPr lang="en-US" b="1" dirty="0" smtClean="0"/>
              <a:t>He became one of the best-known abolitionists and also a women’s suffrage activist.</a:t>
            </a:r>
          </a:p>
          <a:p>
            <a:r>
              <a:rPr lang="en-US" b="1" dirty="0" smtClean="0"/>
              <a:t>Douglass was a huge advocate for the Union army to create the USCT, arguing that since the war (after the Emancipation Proclamation) was now being fought to end slavery, blacks should help fight for their freedom.  </a:t>
            </a:r>
          </a:p>
          <a:p>
            <a:r>
              <a:rPr lang="en-US" b="1" dirty="0" smtClean="0"/>
              <a:t>He once said:  “If anyone asks you, ‘Will a slave fight?’  Tell him no.  But if he asks, ‘Will a Negro fight?’  Tell him yes.”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771650"/>
            <a:ext cx="2794000" cy="3314700"/>
          </a:xfrm>
          <a:prstGeom prst="rect">
            <a:avLst/>
          </a:prstGeom>
        </p:spPr>
      </p:pic>
    </p:spTree>
    <p:extLst>
      <p:ext uri="{BB962C8B-B14F-4D97-AF65-F5344CB8AC3E}">
        <p14:creationId xmlns:p14="http://schemas.microsoft.com/office/powerpoint/2010/main" val="19902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Out West During the Civil War</a:t>
            </a:r>
            <a:endParaRPr lang="en-US" b="1" dirty="0"/>
          </a:p>
        </p:txBody>
      </p:sp>
      <p:sp>
        <p:nvSpPr>
          <p:cNvPr id="3" name="Content Placeholder 2"/>
          <p:cNvSpPr>
            <a:spLocks noGrp="1"/>
          </p:cNvSpPr>
          <p:nvPr>
            <p:ph idx="1"/>
          </p:nvPr>
        </p:nvSpPr>
        <p:spPr>
          <a:xfrm>
            <a:off x="457200" y="1935480"/>
            <a:ext cx="4038600" cy="4389120"/>
          </a:xfrm>
        </p:spPr>
        <p:txBody>
          <a:bodyPr>
            <a:normAutofit fontScale="92500" lnSpcReduction="20000"/>
          </a:bodyPr>
          <a:lstStyle/>
          <a:p>
            <a:r>
              <a:rPr lang="en-US" b="1" dirty="0" smtClean="0"/>
              <a:t>The Homestead Act was passed in 1862 – over 300,000 people moved west of the Mississippi during the war.</a:t>
            </a:r>
          </a:p>
          <a:p>
            <a:r>
              <a:rPr lang="en-US" b="1" dirty="0" smtClean="0"/>
              <a:t>Construction on the first transcontinental railroad began in 1863.</a:t>
            </a:r>
          </a:p>
          <a:p>
            <a:r>
              <a:rPr lang="en-US" b="1" dirty="0" smtClean="0"/>
              <a:t>Pony Express delivered mail from St. Joseph, Mo., to Sacramento, Ca., from April 1860 to October 1861 – then was replaced by telegraph.</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981200"/>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703" y="3962400"/>
            <a:ext cx="1828800" cy="2505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205287"/>
            <a:ext cx="2571750" cy="1771650"/>
          </a:xfrm>
          <a:prstGeom prst="rect">
            <a:avLst/>
          </a:prstGeom>
        </p:spPr>
      </p:pic>
    </p:spTree>
    <p:extLst>
      <p:ext uri="{BB962C8B-B14F-4D97-AF65-F5344CB8AC3E}">
        <p14:creationId xmlns:p14="http://schemas.microsoft.com/office/powerpoint/2010/main" val="28534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839200" cy="667512"/>
          </a:xfrm>
        </p:spPr>
        <p:txBody>
          <a:bodyPr>
            <a:normAutofit fontScale="90000"/>
          </a:bodyPr>
          <a:lstStyle/>
          <a:p>
            <a:pPr algn="ctr"/>
            <a:r>
              <a:rPr lang="en-US" b="1" dirty="0" smtClean="0"/>
              <a:t>Indian Uprisings During the Civil War</a:t>
            </a:r>
            <a:endParaRPr lang="en-US" b="1" dirty="0"/>
          </a:p>
        </p:txBody>
      </p:sp>
      <p:sp>
        <p:nvSpPr>
          <p:cNvPr id="3" name="Content Placeholder 2"/>
          <p:cNvSpPr>
            <a:spLocks noGrp="1"/>
          </p:cNvSpPr>
          <p:nvPr>
            <p:ph idx="1"/>
          </p:nvPr>
        </p:nvSpPr>
        <p:spPr>
          <a:xfrm>
            <a:off x="76200" y="1371600"/>
            <a:ext cx="4724400" cy="5257800"/>
          </a:xfrm>
        </p:spPr>
        <p:txBody>
          <a:bodyPr>
            <a:normAutofit fontScale="85000" lnSpcReduction="20000"/>
          </a:bodyPr>
          <a:lstStyle/>
          <a:p>
            <a:r>
              <a:rPr lang="en-US" b="1" dirty="0" smtClean="0"/>
              <a:t>Combination of troops being sent back east to fight in the Civil War and also payments and supplies promised to tribes not getting delivered on time (due to the war) led to major Indian uprisings in Minnesota (Sioux) and Colorado (Cheyenne), with many white settlers killed.</a:t>
            </a:r>
          </a:p>
          <a:p>
            <a:r>
              <a:rPr lang="en-US" b="1" dirty="0" smtClean="0"/>
              <a:t>Reprisals by U.S. government led to 400 Sioux being sentenced to death in Minnesota (but Lincoln commuted sentence for all but 38 of them) and the horrific Sand Creek Massacre of over 200 innocent Cheyenne Indians by the Colorado 3</a:t>
            </a:r>
            <a:r>
              <a:rPr lang="en-US" b="1" baseline="30000" dirty="0" smtClean="0"/>
              <a:t>rd</a:t>
            </a:r>
            <a:r>
              <a:rPr lang="en-US" b="1" dirty="0" smtClean="0"/>
              <a:t> Volunteer Militia led by John </a:t>
            </a:r>
            <a:r>
              <a:rPr lang="en-US" b="1" dirty="0" err="1" smtClean="0"/>
              <a:t>Chivington</a:t>
            </a:r>
            <a:r>
              <a:rPr lang="en-US"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447800"/>
            <a:ext cx="4006453" cy="26990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43" y="4267200"/>
            <a:ext cx="3992310" cy="1952625"/>
          </a:xfrm>
          <a:prstGeom prst="rect">
            <a:avLst/>
          </a:prstGeom>
        </p:spPr>
      </p:pic>
    </p:spTree>
    <p:extLst>
      <p:ext uri="{BB962C8B-B14F-4D97-AF65-F5344CB8AC3E}">
        <p14:creationId xmlns:p14="http://schemas.microsoft.com/office/powerpoint/2010/main" val="40867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04088"/>
            <a:ext cx="8963025" cy="667512"/>
          </a:xfrm>
        </p:spPr>
        <p:txBody>
          <a:bodyPr>
            <a:noAutofit/>
          </a:bodyPr>
          <a:lstStyle/>
          <a:p>
            <a:pPr algn="ctr"/>
            <a:r>
              <a:rPr lang="en-US" sz="3200" b="1" dirty="0" smtClean="0"/>
              <a:t>Montana Became a Territory During the Civil War</a:t>
            </a:r>
            <a:endParaRPr lang="en-US" sz="3200" b="1" dirty="0"/>
          </a:p>
        </p:txBody>
      </p:sp>
      <p:sp>
        <p:nvSpPr>
          <p:cNvPr id="3" name="Content Placeholder 2"/>
          <p:cNvSpPr>
            <a:spLocks noGrp="1"/>
          </p:cNvSpPr>
          <p:nvPr>
            <p:ph idx="1"/>
          </p:nvPr>
        </p:nvSpPr>
        <p:spPr>
          <a:xfrm>
            <a:off x="228600" y="1371600"/>
            <a:ext cx="4495800" cy="5334000"/>
          </a:xfrm>
        </p:spPr>
        <p:txBody>
          <a:bodyPr>
            <a:normAutofit lnSpcReduction="10000"/>
          </a:bodyPr>
          <a:lstStyle/>
          <a:p>
            <a:r>
              <a:rPr lang="en-US" b="1" dirty="0" smtClean="0"/>
              <a:t>In 1864, Montana became a U.S. Territory thanks to our population increase due to the Montana gold rush.</a:t>
            </a:r>
          </a:p>
          <a:p>
            <a:r>
              <a:rPr lang="en-US" b="1" dirty="0" smtClean="0"/>
              <a:t>Widespread crime and vigilantism occurred in Montana during the Civil War, with northerners and southerners often opposing each other.</a:t>
            </a:r>
          </a:p>
          <a:p>
            <a:r>
              <a:rPr lang="en-US" b="1" dirty="0" smtClean="0"/>
              <a:t>Arizona, Nevada, and Idaho also became territories in 1864.</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575348"/>
            <a:ext cx="2771775" cy="20761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419600"/>
            <a:ext cx="3048000" cy="226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3105150"/>
            <a:ext cx="1495425" cy="2628900"/>
          </a:xfrm>
          <a:prstGeom prst="rect">
            <a:avLst/>
          </a:prstGeom>
        </p:spPr>
      </p:pic>
    </p:spTree>
    <p:extLst>
      <p:ext uri="{BB962C8B-B14F-4D97-AF65-F5344CB8AC3E}">
        <p14:creationId xmlns:p14="http://schemas.microsoft.com/office/powerpoint/2010/main" val="20067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667512"/>
          </a:xfrm>
        </p:spPr>
        <p:txBody>
          <a:bodyPr>
            <a:normAutofit fontScale="90000"/>
          </a:bodyPr>
          <a:lstStyle/>
          <a:p>
            <a:pPr algn="ctr"/>
            <a:r>
              <a:rPr lang="en-US" b="1" dirty="0" smtClean="0"/>
              <a:t>Guerilla War in Kansas and Missouri</a:t>
            </a:r>
            <a:endParaRPr lang="en-US" b="1" dirty="0"/>
          </a:p>
        </p:txBody>
      </p:sp>
      <p:sp>
        <p:nvSpPr>
          <p:cNvPr id="3" name="Content Placeholder 2"/>
          <p:cNvSpPr>
            <a:spLocks noGrp="1"/>
          </p:cNvSpPr>
          <p:nvPr>
            <p:ph idx="1"/>
          </p:nvPr>
        </p:nvSpPr>
        <p:spPr>
          <a:xfrm>
            <a:off x="152400" y="1371600"/>
            <a:ext cx="4724400" cy="5334000"/>
          </a:xfrm>
        </p:spPr>
        <p:txBody>
          <a:bodyPr>
            <a:normAutofit fontScale="92500" lnSpcReduction="20000"/>
          </a:bodyPr>
          <a:lstStyle/>
          <a:p>
            <a:r>
              <a:rPr lang="en-US" b="1" dirty="0" smtClean="0"/>
              <a:t>Some of the Civil War’s bloodiest fighting happened out west in Kansas and Missouri – although casualties weren’t as high as in the large battles back east, civilians were often targeted out west.</a:t>
            </a:r>
          </a:p>
          <a:p>
            <a:r>
              <a:rPr lang="en-US" b="1" dirty="0" smtClean="0"/>
              <a:t>Union guerilla fighters led by Senator Jim Lane (top) were called Jayhawkers; Confederate guerillas were called Bushwhackers or Quantrill’s Raiders after famous Confederate guerilla leader William Quantrill (below).</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47800"/>
            <a:ext cx="2412111" cy="25193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038600"/>
            <a:ext cx="2438400" cy="2480441"/>
          </a:xfrm>
          <a:prstGeom prst="rect">
            <a:avLst/>
          </a:prstGeom>
        </p:spPr>
      </p:pic>
    </p:spTree>
    <p:extLst>
      <p:ext uri="{BB962C8B-B14F-4D97-AF65-F5344CB8AC3E}">
        <p14:creationId xmlns:p14="http://schemas.microsoft.com/office/powerpoint/2010/main" val="40962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Lawrence Massacre</a:t>
            </a:r>
            <a:endParaRPr lang="en-US" b="1" dirty="0"/>
          </a:p>
        </p:txBody>
      </p:sp>
      <p:sp>
        <p:nvSpPr>
          <p:cNvPr id="3" name="Content Placeholder 2"/>
          <p:cNvSpPr>
            <a:spLocks noGrp="1"/>
          </p:cNvSpPr>
          <p:nvPr>
            <p:ph idx="1"/>
          </p:nvPr>
        </p:nvSpPr>
        <p:spPr>
          <a:xfrm>
            <a:off x="152400" y="1935480"/>
            <a:ext cx="4572000" cy="4846320"/>
          </a:xfrm>
        </p:spPr>
        <p:txBody>
          <a:bodyPr>
            <a:normAutofit fontScale="85000" lnSpcReduction="20000"/>
          </a:bodyPr>
          <a:lstStyle/>
          <a:p>
            <a:r>
              <a:rPr lang="en-US" b="1" dirty="0" smtClean="0"/>
              <a:t>Quantrill and his lieutenant, Bloody Bill Anderson (right), led 450 Confederate guerillas into the pro-Union town of Lawrence, </a:t>
            </a:r>
            <a:r>
              <a:rPr lang="en-US" b="1" dirty="0" smtClean="0"/>
              <a:t>Kansas on August 21, 1863.</a:t>
            </a:r>
            <a:endParaRPr lang="en-US" b="1" dirty="0" smtClean="0"/>
          </a:p>
          <a:p>
            <a:r>
              <a:rPr lang="en-US" b="1" dirty="0" smtClean="0"/>
              <a:t>Main goal was to kill Jim Lane, but he escaped through a cornfield.</a:t>
            </a:r>
          </a:p>
          <a:p>
            <a:r>
              <a:rPr lang="en-US" b="1" dirty="0" smtClean="0"/>
              <a:t>Proceeded to kill 183 men and boys “old enough to carry a rifle” (ages 14 to 90).</a:t>
            </a:r>
          </a:p>
          <a:p>
            <a:r>
              <a:rPr lang="en-US" b="1" dirty="0" smtClean="0"/>
              <a:t>Union army retaliated by evacuating and burning three Missouri border counties and part of a fourth.</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81200"/>
            <a:ext cx="4019550" cy="22509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591" y="4343400"/>
            <a:ext cx="3743135" cy="2303467"/>
          </a:xfrm>
          <a:prstGeom prst="rect">
            <a:avLst/>
          </a:prstGeom>
        </p:spPr>
      </p:pic>
    </p:spTree>
    <p:extLst>
      <p:ext uri="{BB962C8B-B14F-4D97-AF65-F5344CB8AC3E}">
        <p14:creationId xmlns:p14="http://schemas.microsoft.com/office/powerpoint/2010/main" val="305589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Deaths of Quantrill and Anderson</a:t>
            </a:r>
            <a:endParaRPr lang="en-US" b="1" dirty="0"/>
          </a:p>
        </p:txBody>
      </p:sp>
      <p:sp>
        <p:nvSpPr>
          <p:cNvPr id="3" name="Content Placeholder 2"/>
          <p:cNvSpPr>
            <a:spLocks noGrp="1"/>
          </p:cNvSpPr>
          <p:nvPr>
            <p:ph idx="1"/>
          </p:nvPr>
        </p:nvSpPr>
        <p:spPr>
          <a:xfrm>
            <a:off x="457200" y="1935480"/>
            <a:ext cx="4191000" cy="4389120"/>
          </a:xfrm>
        </p:spPr>
        <p:txBody>
          <a:bodyPr>
            <a:normAutofit fontScale="92500" lnSpcReduction="10000"/>
          </a:bodyPr>
          <a:lstStyle/>
          <a:p>
            <a:r>
              <a:rPr lang="en-US" b="1" dirty="0" smtClean="0"/>
              <a:t>Anderson massacred 24 unarmed Union troops at Centralia, Missouri on September 27, 1864.</a:t>
            </a:r>
          </a:p>
          <a:p>
            <a:r>
              <a:rPr lang="en-US" b="1" dirty="0" smtClean="0"/>
              <a:t>Anderson was killed in a Union ambush on October 26, 1864, but his lieutenant, Jesse James (right), escaped.</a:t>
            </a:r>
          </a:p>
          <a:p>
            <a:r>
              <a:rPr lang="en-US" b="1" dirty="0" smtClean="0"/>
              <a:t>Quantrill was killed in a Union ambush in Kentucky in 1865.</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33600"/>
            <a:ext cx="2794000" cy="3848100"/>
          </a:xfrm>
          <a:prstGeom prst="rect">
            <a:avLst/>
          </a:prstGeom>
        </p:spPr>
      </p:pic>
    </p:spTree>
    <p:extLst>
      <p:ext uri="{BB962C8B-B14F-4D97-AF65-F5344CB8AC3E}">
        <p14:creationId xmlns:p14="http://schemas.microsoft.com/office/powerpoint/2010/main" val="34247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smtClean="0"/>
              <a:t>Grant in the East</a:t>
            </a:r>
            <a:endParaRPr lang="en-US" b="1" dirty="0"/>
          </a:p>
        </p:txBody>
      </p:sp>
      <p:sp>
        <p:nvSpPr>
          <p:cNvPr id="3" name="Content Placeholder 2"/>
          <p:cNvSpPr>
            <a:spLocks noGrp="1"/>
          </p:cNvSpPr>
          <p:nvPr>
            <p:ph idx="1"/>
          </p:nvPr>
        </p:nvSpPr>
        <p:spPr>
          <a:xfrm>
            <a:off x="76200" y="1524000"/>
            <a:ext cx="4876800" cy="5257800"/>
          </a:xfrm>
        </p:spPr>
        <p:txBody>
          <a:bodyPr>
            <a:normAutofit fontScale="92500"/>
          </a:bodyPr>
          <a:lstStyle/>
          <a:p>
            <a:r>
              <a:rPr lang="en-US" b="1" dirty="0" smtClean="0"/>
              <a:t>No Union general had consistently able to defeat General Lee – because of his success in the western theater of the war, Lincoln put Ulysses S. Grant (top) in charge of the Union Army of the Potomac – to defeat Lee (below).</a:t>
            </a:r>
          </a:p>
          <a:p>
            <a:r>
              <a:rPr lang="en-US" b="1" dirty="0" smtClean="0"/>
              <a:t>While Lee was clever like a fox, Grant was compared to a bulldog – nothing fancy, but always attacking, holding onto the enemy and not letting go.</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76399"/>
            <a:ext cx="1619250" cy="2257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191000"/>
            <a:ext cx="1538416" cy="2276856"/>
          </a:xfrm>
          <a:prstGeom prst="rect">
            <a:avLst/>
          </a:prstGeom>
        </p:spPr>
      </p:pic>
    </p:spTree>
    <p:extLst>
      <p:ext uri="{BB962C8B-B14F-4D97-AF65-F5344CB8AC3E}">
        <p14:creationId xmlns:p14="http://schemas.microsoft.com/office/powerpoint/2010/main" val="34788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Confederate Advantages</a:t>
            </a:r>
            <a:endParaRPr lang="en-US" b="1" dirty="0"/>
          </a:p>
        </p:txBody>
      </p:sp>
      <p:sp>
        <p:nvSpPr>
          <p:cNvPr id="3" name="Content Placeholder 2"/>
          <p:cNvSpPr>
            <a:spLocks noGrp="1"/>
          </p:cNvSpPr>
          <p:nvPr>
            <p:ph idx="1"/>
          </p:nvPr>
        </p:nvSpPr>
        <p:spPr>
          <a:xfrm>
            <a:off x="152400" y="1371600"/>
            <a:ext cx="8839200" cy="5334000"/>
          </a:xfrm>
        </p:spPr>
        <p:txBody>
          <a:bodyPr/>
          <a:lstStyle/>
          <a:p>
            <a:r>
              <a:rPr lang="en-US" b="1" dirty="0" smtClean="0"/>
              <a:t>The South did have a FEW things in its favor:</a:t>
            </a:r>
          </a:p>
          <a:p>
            <a:r>
              <a:rPr lang="en-US" b="1" dirty="0" smtClean="0"/>
              <a:t>Didn’t have to conquer the North to win the war, only prevent the North from conquering them – so the South could fight a defensive war (an attacking army usually suffered more losses than the one taking the defensive).</a:t>
            </a:r>
          </a:p>
          <a:p>
            <a:r>
              <a:rPr lang="en-US" b="1" dirty="0" smtClean="0"/>
              <a:t>Fighting on home territory for most of the war – knew the land better.</a:t>
            </a:r>
          </a:p>
          <a:p>
            <a:r>
              <a:rPr lang="en-US" b="1" dirty="0" smtClean="0"/>
              <a:t>Better military leadership at beginning of war (North caught up by the war’s end), especially with Generals Robert E. Lee and Thomas “Stonewall” Jackson.</a:t>
            </a:r>
          </a:p>
          <a:p>
            <a:endParaRPr lang="en-US" b="1" dirty="0" smtClean="0"/>
          </a:p>
          <a:p>
            <a:endParaRPr lang="en-US" b="1" dirty="0"/>
          </a:p>
        </p:txBody>
      </p:sp>
    </p:spTree>
    <p:extLst>
      <p:ext uri="{BB962C8B-B14F-4D97-AF65-F5344CB8AC3E}">
        <p14:creationId xmlns:p14="http://schemas.microsoft.com/office/powerpoint/2010/main" val="15941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Grant’s Strength</a:t>
            </a:r>
            <a:endParaRPr lang="en-US" b="1" dirty="0"/>
          </a:p>
        </p:txBody>
      </p:sp>
      <p:sp>
        <p:nvSpPr>
          <p:cNvPr id="3" name="Content Placeholder 2"/>
          <p:cNvSpPr>
            <a:spLocks noGrp="1"/>
          </p:cNvSpPr>
          <p:nvPr>
            <p:ph idx="1"/>
          </p:nvPr>
        </p:nvSpPr>
        <p:spPr>
          <a:xfrm>
            <a:off x="152400" y="1935480"/>
            <a:ext cx="4800600" cy="4770120"/>
          </a:xfrm>
        </p:spPr>
        <p:txBody>
          <a:bodyPr>
            <a:normAutofit fontScale="85000" lnSpcReduction="10000"/>
          </a:bodyPr>
          <a:lstStyle/>
          <a:p>
            <a:r>
              <a:rPr lang="en-US" b="1" dirty="0" smtClean="0"/>
              <a:t>Skeptics admitted that Grant had been very successful so far, “but he never met Bobby Lee.”</a:t>
            </a:r>
          </a:p>
          <a:p>
            <a:r>
              <a:rPr lang="en-US" b="1" dirty="0" smtClean="0"/>
              <a:t>His friend General William T. Sherman (top) said:  “I’m a damn sight smarter than Grant… but I’ll tell you where he beats me and where he beats the world:  he don’t care a damn for what the enemy does out of his sight.  But it scares me like hell.”</a:t>
            </a:r>
          </a:p>
          <a:p>
            <a:r>
              <a:rPr lang="en-US" b="1" dirty="0" smtClean="0"/>
              <a:t>Grant’s calm and cool attitude was his greatest strength as a leader.</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50" y="4191022"/>
            <a:ext cx="1752600" cy="24433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050" y="1905000"/>
            <a:ext cx="1752600" cy="2225802"/>
          </a:xfrm>
          <a:prstGeom prst="rect">
            <a:avLst/>
          </a:prstGeom>
        </p:spPr>
      </p:pic>
    </p:spTree>
    <p:extLst>
      <p:ext uri="{BB962C8B-B14F-4D97-AF65-F5344CB8AC3E}">
        <p14:creationId xmlns:p14="http://schemas.microsoft.com/office/powerpoint/2010/main" val="871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Grant vs. Lee</a:t>
            </a:r>
            <a:endParaRPr lang="en-US" b="1" dirty="0"/>
          </a:p>
        </p:txBody>
      </p:sp>
      <p:sp>
        <p:nvSpPr>
          <p:cNvPr id="3" name="Content Placeholder 2"/>
          <p:cNvSpPr>
            <a:spLocks noGrp="1"/>
          </p:cNvSpPr>
          <p:nvPr>
            <p:ph idx="1"/>
          </p:nvPr>
        </p:nvSpPr>
        <p:spPr>
          <a:xfrm>
            <a:off x="152400" y="1143000"/>
            <a:ext cx="4876800" cy="5638800"/>
          </a:xfrm>
        </p:spPr>
        <p:txBody>
          <a:bodyPr>
            <a:normAutofit fontScale="85000" lnSpcReduction="20000"/>
          </a:bodyPr>
          <a:lstStyle/>
          <a:p>
            <a:r>
              <a:rPr lang="en-US" b="1" dirty="0" smtClean="0"/>
              <a:t>Grant fought Lee’s army from May 1864 to April 1865.</a:t>
            </a:r>
          </a:p>
          <a:p>
            <a:r>
              <a:rPr lang="en-US" b="1" dirty="0" smtClean="0"/>
              <a:t>At first, Lee often won individual battles, but instead of retreating, Grant kept attacking.</a:t>
            </a:r>
          </a:p>
          <a:p>
            <a:r>
              <a:rPr lang="en-US" b="1" dirty="0" smtClean="0"/>
              <a:t>That summer, Grant lost more men than Lee had in his entire army – but still kept attacking.</a:t>
            </a:r>
          </a:p>
          <a:p>
            <a:r>
              <a:rPr lang="en-US" b="1" dirty="0" smtClean="0"/>
              <a:t>Grant did this because he knew he had a huge manpower advantage – basically, Lee would run out of soldiers before Grant did, so Grant would win in the end.</a:t>
            </a:r>
          </a:p>
          <a:p>
            <a:r>
              <a:rPr lang="en-US" b="1" dirty="0" smtClean="0"/>
              <a:t>Not everyone appreciated Grant’s strategy – Mary Lincoln (the president’s wife) called Grant “a butcher” because so many of his men were killed and wounded.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00200"/>
            <a:ext cx="2743200" cy="3609474"/>
          </a:xfrm>
          <a:prstGeom prst="rect">
            <a:avLst/>
          </a:prstGeom>
        </p:spPr>
      </p:pic>
    </p:spTree>
    <p:extLst>
      <p:ext uri="{BB962C8B-B14F-4D97-AF65-F5344CB8AC3E}">
        <p14:creationId xmlns:p14="http://schemas.microsoft.com/office/powerpoint/2010/main" val="32594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t>Petersburg</a:t>
            </a:r>
            <a:endParaRPr lang="en-US" b="1" dirty="0"/>
          </a:p>
        </p:txBody>
      </p:sp>
      <p:sp>
        <p:nvSpPr>
          <p:cNvPr id="3" name="Content Placeholder 2"/>
          <p:cNvSpPr>
            <a:spLocks noGrp="1"/>
          </p:cNvSpPr>
          <p:nvPr>
            <p:ph idx="1"/>
          </p:nvPr>
        </p:nvSpPr>
        <p:spPr>
          <a:xfrm>
            <a:off x="76200" y="1066800"/>
            <a:ext cx="5410200" cy="5715000"/>
          </a:xfrm>
        </p:spPr>
        <p:txBody>
          <a:bodyPr>
            <a:normAutofit fontScale="85000" lnSpcReduction="20000"/>
          </a:bodyPr>
          <a:lstStyle/>
          <a:p>
            <a:r>
              <a:rPr lang="en-US" b="1" dirty="0" smtClean="0"/>
              <a:t>Lee retreated to Petersburg, Virginia, in June 1864.</a:t>
            </a:r>
          </a:p>
          <a:p>
            <a:r>
              <a:rPr lang="en-US" b="1" dirty="0" smtClean="0"/>
              <a:t>Grant surrounded nearby Richmond (the Confederate capital) – if Grant could break through Lee’s defenses at Petersburg, he could capture Richmond and win the war.</a:t>
            </a:r>
          </a:p>
          <a:p>
            <a:r>
              <a:rPr lang="en-US" b="1" dirty="0" smtClean="0"/>
              <a:t>The fighting at Petersburg settled in to a long siege – from summer 1864 to spring 1865, the two armies fought against each other in an early version of trench warfare (top:  </a:t>
            </a:r>
            <a:r>
              <a:rPr lang="en-US" b="1" dirty="0" err="1" smtClean="0"/>
              <a:t>abatis</a:t>
            </a:r>
            <a:r>
              <a:rPr lang="en-US" b="1" dirty="0" smtClean="0"/>
              <a:t> in front of Union trench lines; below: Union trench line including </a:t>
            </a:r>
            <a:r>
              <a:rPr lang="en-US" b="1" dirty="0" err="1" smtClean="0"/>
              <a:t>abatis</a:t>
            </a:r>
            <a:r>
              <a:rPr lang="en-US" b="1" dirty="0" smtClean="0"/>
              <a:t> and sharpened stakes called fraises).</a:t>
            </a:r>
          </a:p>
          <a:p>
            <a:r>
              <a:rPr lang="en-US" b="1" dirty="0" smtClean="0"/>
              <a:t>Attacks against defenses were suicidal – almost impossible to succeed – sometimes, veteran soldiers refused to charge when ordered.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706" y="1326502"/>
            <a:ext cx="3493477" cy="198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733800"/>
            <a:ext cx="3353573" cy="2590800"/>
          </a:xfrm>
          <a:prstGeom prst="rect">
            <a:avLst/>
          </a:prstGeom>
        </p:spPr>
      </p:pic>
    </p:spTree>
    <p:extLst>
      <p:ext uri="{BB962C8B-B14F-4D97-AF65-F5344CB8AC3E}">
        <p14:creationId xmlns:p14="http://schemas.microsoft.com/office/powerpoint/2010/main" val="12872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b="1" dirty="0" smtClean="0"/>
              <a:t>The Crater</a:t>
            </a:r>
            <a:endParaRPr lang="en-US" b="1" dirty="0"/>
          </a:p>
        </p:txBody>
      </p:sp>
      <p:sp>
        <p:nvSpPr>
          <p:cNvPr id="3" name="Content Placeholder 2"/>
          <p:cNvSpPr>
            <a:spLocks noGrp="1"/>
          </p:cNvSpPr>
          <p:nvPr>
            <p:ph idx="1"/>
          </p:nvPr>
        </p:nvSpPr>
        <p:spPr>
          <a:xfrm>
            <a:off x="152400" y="1371600"/>
            <a:ext cx="6477000" cy="5257800"/>
          </a:xfrm>
        </p:spPr>
        <p:txBody>
          <a:bodyPr>
            <a:normAutofit fontScale="92500" lnSpcReduction="20000"/>
          </a:bodyPr>
          <a:lstStyle/>
          <a:p>
            <a:r>
              <a:rPr lang="en-US" b="1" dirty="0" smtClean="0"/>
              <a:t>General Burnside (right) had a regiment of Pennsylvania coal miners led by Colonel Henry Pleasants (left) dig a 511-foot tunnel under the Confederate defenses at Petersburg.</a:t>
            </a:r>
          </a:p>
          <a:p>
            <a:r>
              <a:rPr lang="en-US" b="1" dirty="0" smtClean="0"/>
              <a:t>4 tons of explosives were placed in the tunnel and detonated under Confederate Fort </a:t>
            </a:r>
            <a:r>
              <a:rPr lang="en-US" b="1" dirty="0" err="1" smtClean="0"/>
              <a:t>Pegram</a:t>
            </a:r>
            <a:r>
              <a:rPr lang="en-US" b="1" dirty="0" smtClean="0"/>
              <a:t> and blown up at dawn on July 30, 1864.</a:t>
            </a:r>
          </a:p>
          <a:p>
            <a:r>
              <a:rPr lang="en-US" b="1" dirty="0" smtClean="0"/>
              <a:t>Killed 278 Confederate troops instantly, left a crater 30 feet deep, 70 feet wide, 250 feet long.</a:t>
            </a:r>
          </a:p>
          <a:p>
            <a:r>
              <a:rPr lang="en-US" b="1" dirty="0" smtClean="0"/>
              <a:t>Union troops were supposed to immediately charge through the opening, capture the Jerusalem Plank Road, capture Richmond, and win the war.</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8525" y="1191768"/>
            <a:ext cx="1098327" cy="1447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5" y="3810000"/>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774" y="1191768"/>
            <a:ext cx="1143000" cy="1447800"/>
          </a:xfrm>
          <a:prstGeom prst="rect">
            <a:avLst/>
          </a:prstGeom>
        </p:spPr>
      </p:pic>
    </p:spTree>
    <p:extLst>
      <p:ext uri="{BB962C8B-B14F-4D97-AF65-F5344CB8AC3E}">
        <p14:creationId xmlns:p14="http://schemas.microsoft.com/office/powerpoint/2010/main" val="215271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Disaster at the Crater</a:t>
            </a:r>
            <a:endParaRPr lang="en-US" b="1" dirty="0"/>
          </a:p>
        </p:txBody>
      </p:sp>
      <p:sp>
        <p:nvSpPr>
          <p:cNvPr id="3" name="Content Placeholder 2"/>
          <p:cNvSpPr>
            <a:spLocks noGrp="1"/>
          </p:cNvSpPr>
          <p:nvPr>
            <p:ph idx="1"/>
          </p:nvPr>
        </p:nvSpPr>
        <p:spPr>
          <a:xfrm>
            <a:off x="76200" y="1219200"/>
            <a:ext cx="5181600" cy="5486400"/>
          </a:xfrm>
        </p:spPr>
        <p:txBody>
          <a:bodyPr>
            <a:normAutofit fontScale="85000" lnSpcReduction="20000"/>
          </a:bodyPr>
          <a:lstStyle/>
          <a:p>
            <a:r>
              <a:rPr lang="en-US" b="1" dirty="0" smtClean="0"/>
              <a:t>Instead of attacking immediately after the explosion, Union assault forces waited up to an hour before charging.</a:t>
            </a:r>
          </a:p>
          <a:p>
            <a:r>
              <a:rPr lang="en-US" b="1" dirty="0" smtClean="0"/>
              <a:t>Instead of charging </a:t>
            </a:r>
            <a:r>
              <a:rPr lang="en-US" b="1" u="sng" dirty="0" smtClean="0"/>
              <a:t>around</a:t>
            </a:r>
            <a:r>
              <a:rPr lang="en-US" b="1" dirty="0" smtClean="0"/>
              <a:t> the crater, they charged </a:t>
            </a:r>
            <a:r>
              <a:rPr lang="en-US" b="1" u="sng" dirty="0" smtClean="0"/>
              <a:t>into</a:t>
            </a:r>
            <a:r>
              <a:rPr lang="en-US" b="1" dirty="0" smtClean="0"/>
              <a:t> it.</a:t>
            </a:r>
          </a:p>
          <a:p>
            <a:r>
              <a:rPr lang="en-US" b="1" dirty="0" smtClean="0"/>
              <a:t>Had no ladders, no way to climb up the crater wall; they were easy targets for Confederates who gathered around the top of the crater and shot down at them.  Union lost 3,800 casualties vs. just 1,400 Confederate casualties.</a:t>
            </a:r>
          </a:p>
          <a:p>
            <a:r>
              <a:rPr lang="en-US" b="1" dirty="0" smtClean="0"/>
              <a:t>Black Union troops were shot by Confederates while trying to surrender (whites were taken prisoner).</a:t>
            </a:r>
          </a:p>
          <a:p>
            <a:r>
              <a:rPr lang="en-US" b="1" dirty="0" smtClean="0"/>
              <a:t>Burnside was given extended leave and never recalled to duty.</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24000"/>
            <a:ext cx="3586915" cy="2571750"/>
          </a:xfrm>
          <a:prstGeom prst="rect">
            <a:avLst/>
          </a:prstGeom>
        </p:spPr>
      </p:pic>
    </p:spTree>
    <p:extLst>
      <p:ext uri="{BB962C8B-B14F-4D97-AF65-F5344CB8AC3E}">
        <p14:creationId xmlns:p14="http://schemas.microsoft.com/office/powerpoint/2010/main" val="29318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b="1" dirty="0" smtClean="0"/>
              <a:t>General Phil Sheridan</a:t>
            </a:r>
            <a:endParaRPr lang="en-US" b="1" dirty="0"/>
          </a:p>
        </p:txBody>
      </p:sp>
      <p:sp>
        <p:nvSpPr>
          <p:cNvPr id="3" name="Content Placeholder 2"/>
          <p:cNvSpPr>
            <a:spLocks noGrp="1"/>
          </p:cNvSpPr>
          <p:nvPr>
            <p:ph idx="1"/>
          </p:nvPr>
        </p:nvSpPr>
        <p:spPr>
          <a:xfrm>
            <a:off x="152400" y="1295400"/>
            <a:ext cx="5562600" cy="5410200"/>
          </a:xfrm>
        </p:spPr>
        <p:txBody>
          <a:bodyPr>
            <a:normAutofit fontScale="85000" lnSpcReduction="10000"/>
          </a:bodyPr>
          <a:lstStyle/>
          <a:p>
            <a:r>
              <a:rPr lang="en-US" b="1" dirty="0" smtClean="0"/>
              <a:t>While the siege at Petersburg continued, Union troops led by General Phil Sheridan (top) protected Washington, D.C. from possible attack by Confederate cavalry led by General Jubal Early (below).</a:t>
            </a:r>
          </a:p>
          <a:p>
            <a:r>
              <a:rPr lang="en-US" b="1" dirty="0" smtClean="0"/>
              <a:t>Sheridan also destroyed all crops and food supplies in the fertile Shenandoah Valley, depriving the Confederacy of a major food source.</a:t>
            </a:r>
          </a:p>
          <a:p>
            <a:r>
              <a:rPr lang="en-US" b="1" dirty="0" smtClean="0"/>
              <a:t>Sheridan (who was only 5 foot 4) and Sherman were Grant’s two favorite generals from fighting under him in the western theater earlier in the war and continued to win recognition in the east as the war came to an end.</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8881" y="1295400"/>
            <a:ext cx="2047909" cy="25505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97" y="3965448"/>
            <a:ext cx="1895475" cy="2609850"/>
          </a:xfrm>
          <a:prstGeom prst="rect">
            <a:avLst/>
          </a:prstGeom>
        </p:spPr>
      </p:pic>
    </p:spTree>
    <p:extLst>
      <p:ext uri="{BB962C8B-B14F-4D97-AF65-F5344CB8AC3E}">
        <p14:creationId xmlns:p14="http://schemas.microsoft.com/office/powerpoint/2010/main" val="29718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Sherman’s March</a:t>
            </a:r>
            <a:endParaRPr lang="en-US" b="1" dirty="0"/>
          </a:p>
        </p:txBody>
      </p:sp>
      <p:sp>
        <p:nvSpPr>
          <p:cNvPr id="3" name="Content Placeholder 2"/>
          <p:cNvSpPr>
            <a:spLocks noGrp="1"/>
          </p:cNvSpPr>
          <p:nvPr>
            <p:ph idx="1"/>
          </p:nvPr>
        </p:nvSpPr>
        <p:spPr>
          <a:xfrm>
            <a:off x="152400" y="1371600"/>
            <a:ext cx="5715000" cy="5410200"/>
          </a:xfrm>
        </p:spPr>
        <p:txBody>
          <a:bodyPr>
            <a:normAutofit fontScale="92500" lnSpcReduction="20000"/>
          </a:bodyPr>
          <a:lstStyle/>
          <a:p>
            <a:r>
              <a:rPr lang="en-US" b="1" dirty="0" smtClean="0"/>
              <a:t>General Sherman’s Union army captured Atlanta in September 1864; evacuated the city in November, then burned it to the ground.</a:t>
            </a:r>
          </a:p>
          <a:p>
            <a:r>
              <a:rPr lang="en-US" b="1" dirty="0" smtClean="0"/>
              <a:t>The capture of Atlanta greatly helped Lincoln’s reelection chances – showed voters that the Union was really close to winning the war.</a:t>
            </a:r>
          </a:p>
          <a:p>
            <a:r>
              <a:rPr lang="en-US" b="1" dirty="0" smtClean="0"/>
              <a:t>Sherman’s army then marched to Savannah (on the Atlantic coast), destroying all towns, farms, railroads, livestock, etc., in a path 60 miles wide – strategy now called “total warfare” designed to force the South to surrender.</a:t>
            </a:r>
          </a:p>
          <a:p>
            <a:r>
              <a:rPr lang="en-US" b="1" dirty="0" smtClean="0"/>
              <a:t>Sherman captured Savannah in December 1864.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487805"/>
            <a:ext cx="2971800" cy="3774186"/>
          </a:xfrm>
          <a:prstGeom prst="rect">
            <a:avLst/>
          </a:prstGeom>
        </p:spPr>
      </p:pic>
    </p:spTree>
    <p:extLst>
      <p:ext uri="{BB962C8B-B14F-4D97-AF65-F5344CB8AC3E}">
        <p14:creationId xmlns:p14="http://schemas.microsoft.com/office/powerpoint/2010/main" val="14409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Images of Sherman’s March</a:t>
            </a:r>
            <a:endParaRPr lang="en-US" b="1" dirty="0"/>
          </a:p>
        </p:txBody>
      </p:sp>
      <p:sp>
        <p:nvSpPr>
          <p:cNvPr id="3" name="Content Placeholder 2"/>
          <p:cNvSpPr>
            <a:spLocks noGrp="1"/>
          </p:cNvSpPr>
          <p:nvPr>
            <p:ph idx="1"/>
          </p:nvPr>
        </p:nvSpPr>
        <p:spPr>
          <a:xfrm>
            <a:off x="152400" y="1447800"/>
            <a:ext cx="5095542" cy="5181600"/>
          </a:xfrm>
        </p:spPr>
        <p:txBody>
          <a:bodyPr>
            <a:normAutofit fontScale="92500" lnSpcReduction="20000"/>
          </a:bodyPr>
          <a:lstStyle/>
          <a:p>
            <a:r>
              <a:rPr lang="en-US" b="1" dirty="0" smtClean="0"/>
              <a:t>To this day, many southerners hate Sherman, calling him “</a:t>
            </a:r>
            <a:r>
              <a:rPr lang="en-US" b="1" dirty="0" err="1" smtClean="0"/>
              <a:t>Burnin</a:t>
            </a:r>
            <a:r>
              <a:rPr lang="en-US" b="1" dirty="0" smtClean="0"/>
              <a:t>’ Billy Sherman” because of the damage his army did in Georgia and (later) South Carolina, as he continued his march in February 1865 with the goal of joining Grant’s army at Richmond.</a:t>
            </a:r>
          </a:p>
          <a:p>
            <a:r>
              <a:rPr lang="en-US" b="1" dirty="0" smtClean="0"/>
              <a:t>One of the most famous scenes from “Gone With the Wind” (the most popular movie of all time) recreated Sherman’s burning </a:t>
            </a:r>
            <a:r>
              <a:rPr lang="en-US" b="1" dirty="0"/>
              <a:t>of Atlanta:  </a:t>
            </a:r>
            <a:r>
              <a:rPr lang="en-US" b="1" dirty="0">
                <a:hlinkClick r:id="rId2"/>
              </a:rPr>
              <a:t>https://</a:t>
            </a:r>
            <a:r>
              <a:rPr lang="en-US" b="1" dirty="0" smtClean="0">
                <a:hlinkClick r:id="rId2"/>
              </a:rPr>
              <a:t>www.youtube.com/watch?v=IKjP53J6gIE</a:t>
            </a:r>
            <a:r>
              <a:rPr lang="en-US" b="1" dirty="0" smtClean="0"/>
              <a:t>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83792"/>
            <a:ext cx="3429000" cy="266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942" y="4197369"/>
            <a:ext cx="3753516" cy="2203429"/>
          </a:xfrm>
          <a:prstGeom prst="rect">
            <a:avLst/>
          </a:prstGeom>
        </p:spPr>
      </p:pic>
    </p:spTree>
    <p:extLst>
      <p:ext uri="{BB962C8B-B14F-4D97-AF65-F5344CB8AC3E}">
        <p14:creationId xmlns:p14="http://schemas.microsoft.com/office/powerpoint/2010/main" val="343952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b="1" dirty="0" smtClean="0"/>
              <a:t>Election of 1864</a:t>
            </a:r>
            <a:endParaRPr lang="en-US" b="1" dirty="0"/>
          </a:p>
        </p:txBody>
      </p:sp>
      <p:sp>
        <p:nvSpPr>
          <p:cNvPr id="3" name="Content Placeholder 2"/>
          <p:cNvSpPr>
            <a:spLocks noGrp="1"/>
          </p:cNvSpPr>
          <p:nvPr>
            <p:ph idx="1"/>
          </p:nvPr>
        </p:nvSpPr>
        <p:spPr>
          <a:xfrm>
            <a:off x="76200" y="1371600"/>
            <a:ext cx="4419600" cy="5334000"/>
          </a:xfrm>
        </p:spPr>
        <p:txBody>
          <a:bodyPr>
            <a:normAutofit fontScale="77500" lnSpcReduction="20000"/>
          </a:bodyPr>
          <a:lstStyle/>
          <a:p>
            <a:r>
              <a:rPr lang="en-US" b="1" dirty="0" smtClean="0"/>
              <a:t>Lincoln ran as the Republican candidate against the Democrats’ nominee – his old general, George McClellan, who promised to end the war and make peace with the South if he was elected.</a:t>
            </a:r>
          </a:p>
          <a:p>
            <a:r>
              <a:rPr lang="en-US" b="1" dirty="0" smtClean="0"/>
              <a:t>Most of the media wanted McClellan to win.</a:t>
            </a:r>
          </a:p>
          <a:p>
            <a:r>
              <a:rPr lang="en-US" b="1" dirty="0" smtClean="0"/>
              <a:t>Lincoln had expected to lose, because the war was not going well, but Sherman’s capture of Atlanta renewed Lincoln’s popularity.</a:t>
            </a:r>
          </a:p>
          <a:p>
            <a:r>
              <a:rPr lang="en-US" b="1" dirty="0" smtClean="0"/>
              <a:t>Lincoln easily defeated McClellan to win reelection – he then asked northerners to be forgiving and work toward a lasting peace with the South once the war ended.</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000"/>
            <a:ext cx="2188348" cy="27003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962400"/>
            <a:ext cx="2197608" cy="2747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235" y="1676400"/>
            <a:ext cx="2299138" cy="1714500"/>
          </a:xfrm>
          <a:prstGeom prst="rect">
            <a:avLst/>
          </a:prstGeom>
        </p:spPr>
      </p:pic>
    </p:spTree>
    <p:extLst>
      <p:ext uri="{BB962C8B-B14F-4D97-AF65-F5344CB8AC3E}">
        <p14:creationId xmlns:p14="http://schemas.microsoft.com/office/powerpoint/2010/main" val="240615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762000"/>
          </a:xfrm>
        </p:spPr>
        <p:txBody>
          <a:bodyPr>
            <a:normAutofit/>
          </a:bodyPr>
          <a:lstStyle/>
          <a:p>
            <a:pPr algn="ctr"/>
            <a:r>
              <a:rPr lang="en-US" sz="4000" b="1" dirty="0" smtClean="0"/>
              <a:t>Lee Surrenders, the Union Wins the War</a:t>
            </a:r>
            <a:endParaRPr lang="en-US" sz="4000" b="1" dirty="0"/>
          </a:p>
        </p:txBody>
      </p:sp>
      <p:sp>
        <p:nvSpPr>
          <p:cNvPr id="3" name="Content Placeholder 2"/>
          <p:cNvSpPr>
            <a:spLocks noGrp="1"/>
          </p:cNvSpPr>
          <p:nvPr>
            <p:ph idx="1"/>
          </p:nvPr>
        </p:nvSpPr>
        <p:spPr>
          <a:xfrm>
            <a:off x="76200" y="1295400"/>
            <a:ext cx="5562600" cy="5334000"/>
          </a:xfrm>
        </p:spPr>
        <p:txBody>
          <a:bodyPr>
            <a:normAutofit fontScale="85000" lnSpcReduction="10000"/>
          </a:bodyPr>
          <a:lstStyle/>
          <a:p>
            <a:r>
              <a:rPr lang="en-US" b="1" dirty="0" smtClean="0"/>
              <a:t>March 1865:  Grant broke through Lee’s defenses at Petersburg and captured Richmond.</a:t>
            </a:r>
          </a:p>
          <a:p>
            <a:r>
              <a:rPr lang="en-US" b="1" dirty="0" smtClean="0"/>
              <a:t>Lee tried to flee west with his army to continue fighting, but was cut off by a second Union army.</a:t>
            </a:r>
          </a:p>
          <a:p>
            <a:r>
              <a:rPr lang="en-US" b="1" dirty="0" smtClean="0"/>
              <a:t>April 9, 1865:  Lee realized that “there is nothing for me to do but go and see General Grant, and I would rather die a thousand deaths.”</a:t>
            </a:r>
          </a:p>
          <a:p>
            <a:r>
              <a:rPr lang="en-US" b="1" dirty="0" smtClean="0"/>
              <a:t>Lee met with Grant that day at Appomattox Court House, Virginia, and surrendered his Army of Northern Virginia to Grant.</a:t>
            </a:r>
          </a:p>
          <a:p>
            <a:r>
              <a:rPr lang="en-US" b="1" dirty="0" smtClean="0"/>
              <a:t>All other Confederate generals surrendered by June 1865.</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261" y="1861664"/>
            <a:ext cx="3534747" cy="2709972"/>
          </a:xfrm>
          <a:prstGeom prst="rect">
            <a:avLst/>
          </a:prstGeom>
        </p:spPr>
      </p:pic>
    </p:spTree>
    <p:extLst>
      <p:ext uri="{BB962C8B-B14F-4D97-AF65-F5344CB8AC3E}">
        <p14:creationId xmlns:p14="http://schemas.microsoft.com/office/powerpoint/2010/main" val="34159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pPr algn="ctr"/>
            <a:r>
              <a:rPr lang="en-US" b="1" dirty="0" smtClean="0"/>
              <a:t>Robert E. Lee</a:t>
            </a:r>
            <a:endParaRPr lang="en-US" b="1" dirty="0"/>
          </a:p>
        </p:txBody>
      </p:sp>
      <p:sp>
        <p:nvSpPr>
          <p:cNvPr id="5" name="Content Placeholder 4"/>
          <p:cNvSpPr>
            <a:spLocks noGrp="1"/>
          </p:cNvSpPr>
          <p:nvPr>
            <p:ph idx="1"/>
          </p:nvPr>
        </p:nvSpPr>
        <p:spPr>
          <a:xfrm>
            <a:off x="457200" y="1371600"/>
            <a:ext cx="4495800" cy="5257800"/>
          </a:xfrm>
        </p:spPr>
        <p:txBody>
          <a:bodyPr>
            <a:normAutofit fontScale="92500"/>
          </a:bodyPr>
          <a:lstStyle/>
          <a:p>
            <a:r>
              <a:rPr lang="en-US" b="1" dirty="0" smtClean="0"/>
              <a:t>Lee was offered command of the Union Army at the beginning of the war.</a:t>
            </a:r>
          </a:p>
          <a:p>
            <a:r>
              <a:rPr lang="en-US" b="1" dirty="0" smtClean="0"/>
              <a:t>The next day, he resigned from the U.S. Army, saying he could not take up his sword against his home state of Virginia (which was in the Confederacy).</a:t>
            </a:r>
          </a:p>
          <a:p>
            <a:r>
              <a:rPr lang="en-US" b="1" dirty="0" smtClean="0"/>
              <a:t>The Confederacy then appointed him commanding general of the Army of Northern Virginia.</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76400"/>
            <a:ext cx="2667000" cy="3947160"/>
          </a:xfrm>
          <a:prstGeom prst="rect">
            <a:avLst/>
          </a:prstGeom>
        </p:spPr>
      </p:pic>
    </p:spTree>
    <p:extLst>
      <p:ext uri="{BB962C8B-B14F-4D97-AF65-F5344CB8AC3E}">
        <p14:creationId xmlns:p14="http://schemas.microsoft.com/office/powerpoint/2010/main" val="9020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algn="ctr"/>
            <a:r>
              <a:rPr lang="en-US" b="1" dirty="0" smtClean="0"/>
              <a:t>Southerners Took Losing Hard</a:t>
            </a:r>
            <a:endParaRPr lang="en-US" b="1" dirty="0"/>
          </a:p>
        </p:txBody>
      </p:sp>
      <p:sp>
        <p:nvSpPr>
          <p:cNvPr id="3" name="Content Placeholder 2"/>
          <p:cNvSpPr>
            <a:spLocks noGrp="1"/>
          </p:cNvSpPr>
          <p:nvPr>
            <p:ph idx="1"/>
          </p:nvPr>
        </p:nvSpPr>
        <p:spPr>
          <a:xfrm>
            <a:off x="76200" y="1371600"/>
            <a:ext cx="4343400" cy="5334000"/>
          </a:xfrm>
        </p:spPr>
        <p:txBody>
          <a:bodyPr>
            <a:normAutofit fontScale="92500" lnSpcReduction="20000"/>
          </a:bodyPr>
          <a:lstStyle/>
          <a:p>
            <a:r>
              <a:rPr lang="en-US" b="1" dirty="0" smtClean="0"/>
              <a:t>One southern soldier told a Union officer he surrendered to:  “You may forgive us, but we won’t be forgiven.  We hate you.”</a:t>
            </a:r>
          </a:p>
          <a:p>
            <a:r>
              <a:rPr lang="en-US" b="1" dirty="0" smtClean="0"/>
              <a:t>Some southerners still call the Civil War “the War of Northern Aggression” – when one poor rebel soldier (who obviously couldn’t afford to own slaves) was asked why he bothered to fight so hard, he simply told the Union soldiers who captured him:  “because you’re down here.”</a:t>
            </a:r>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057400"/>
            <a:ext cx="4257675" cy="2948834"/>
          </a:xfrm>
          <a:prstGeom prst="rect">
            <a:avLst/>
          </a:prstGeom>
        </p:spPr>
      </p:pic>
    </p:spTree>
    <p:extLst>
      <p:ext uri="{BB962C8B-B14F-4D97-AF65-F5344CB8AC3E}">
        <p14:creationId xmlns:p14="http://schemas.microsoft.com/office/powerpoint/2010/main" val="19046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1143000"/>
          </a:xfrm>
        </p:spPr>
        <p:txBody>
          <a:bodyPr>
            <a:normAutofit fontScale="90000"/>
          </a:bodyPr>
          <a:lstStyle/>
          <a:p>
            <a:pPr algn="ctr"/>
            <a:r>
              <a:rPr lang="en-US" b="1" dirty="0" smtClean="0"/>
              <a:t>Edmund Ruffin:  Confederacy or Death</a:t>
            </a:r>
            <a:endParaRPr lang="en-US" b="1" dirty="0"/>
          </a:p>
        </p:txBody>
      </p:sp>
      <p:sp>
        <p:nvSpPr>
          <p:cNvPr id="3" name="Content Placeholder 2"/>
          <p:cNvSpPr>
            <a:spLocks noGrp="1"/>
          </p:cNvSpPr>
          <p:nvPr>
            <p:ph idx="1"/>
          </p:nvPr>
        </p:nvSpPr>
        <p:spPr>
          <a:xfrm>
            <a:off x="457200" y="1935480"/>
            <a:ext cx="4953000" cy="4389120"/>
          </a:xfrm>
        </p:spPr>
        <p:txBody>
          <a:bodyPr/>
          <a:lstStyle/>
          <a:p>
            <a:pPr lvl="0">
              <a:buClr>
                <a:srgbClr val="0BD0D9"/>
              </a:buClr>
            </a:pPr>
            <a:r>
              <a:rPr lang="en-US" sz="2400" b="1" dirty="0">
                <a:solidFill>
                  <a:prstClr val="black"/>
                </a:solidFill>
              </a:rPr>
              <a:t>Edmund Ruffin, a wealthy planter who’d fired the first shot of the war at Fort Sumter, wrapped himself in a rebel flag and shot himself when the war ended; his suicide note said he’d “rather die than live in a reconstructed Union populated by members of the Yankee race.”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47088"/>
            <a:ext cx="3321953" cy="3917950"/>
          </a:xfrm>
          <a:prstGeom prst="rect">
            <a:avLst/>
          </a:prstGeom>
        </p:spPr>
      </p:pic>
    </p:spTree>
    <p:extLst>
      <p:ext uri="{BB962C8B-B14F-4D97-AF65-F5344CB8AC3E}">
        <p14:creationId xmlns:p14="http://schemas.microsoft.com/office/powerpoint/2010/main" val="1260100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b="1" dirty="0" smtClean="0"/>
              <a:t>Lincoln is Assassinated</a:t>
            </a:r>
            <a:endParaRPr lang="en-US" b="1" dirty="0"/>
          </a:p>
        </p:txBody>
      </p:sp>
      <p:sp>
        <p:nvSpPr>
          <p:cNvPr id="3" name="Content Placeholder 2"/>
          <p:cNvSpPr>
            <a:spLocks noGrp="1"/>
          </p:cNvSpPr>
          <p:nvPr>
            <p:ph idx="1"/>
          </p:nvPr>
        </p:nvSpPr>
        <p:spPr>
          <a:xfrm>
            <a:off x="152400" y="1371600"/>
            <a:ext cx="5562600" cy="5334000"/>
          </a:xfrm>
        </p:spPr>
        <p:txBody>
          <a:bodyPr>
            <a:normAutofit fontScale="92500"/>
          </a:bodyPr>
          <a:lstStyle/>
          <a:p>
            <a:r>
              <a:rPr lang="en-US" b="1" dirty="0" smtClean="0"/>
              <a:t>While watching a play with his wife at Ford’s Theater in Washington, D.C., Abraham Lincoln was assassinated by famous actor and southern sympathizer John Wilkes Booth (top) on April 14, 1865.</a:t>
            </a:r>
          </a:p>
          <a:p>
            <a:r>
              <a:rPr lang="en-US" b="1" dirty="0" smtClean="0"/>
              <a:t>Lincoln was the first president to be assassinated – he was succeeded by his vice president, Andrew Johnson (below).</a:t>
            </a:r>
          </a:p>
          <a:p>
            <a:r>
              <a:rPr lang="en-US" b="1" dirty="0" smtClean="0"/>
              <a:t>Booth escaped from D.C., but was shot dead by Union troops at Port Royal, Virginia on April 26, 1865.</a:t>
            </a:r>
          </a:p>
          <a:p>
            <a:pPr marL="0" indent="0">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9497" y="1447801"/>
            <a:ext cx="1994474"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343400"/>
            <a:ext cx="1568645" cy="2089150"/>
          </a:xfrm>
          <a:prstGeom prst="rect">
            <a:avLst/>
          </a:prstGeom>
        </p:spPr>
      </p:pic>
    </p:spTree>
    <p:extLst>
      <p:ext uri="{BB962C8B-B14F-4D97-AF65-F5344CB8AC3E}">
        <p14:creationId xmlns:p14="http://schemas.microsoft.com/office/powerpoint/2010/main" val="11812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The Booth Conspirators</a:t>
            </a:r>
            <a:endParaRPr lang="en-US" b="1" dirty="0"/>
          </a:p>
        </p:txBody>
      </p:sp>
      <p:sp>
        <p:nvSpPr>
          <p:cNvPr id="3" name="Content Placeholder 2"/>
          <p:cNvSpPr>
            <a:spLocks noGrp="1"/>
          </p:cNvSpPr>
          <p:nvPr>
            <p:ph idx="1"/>
          </p:nvPr>
        </p:nvSpPr>
        <p:spPr>
          <a:xfrm>
            <a:off x="152400" y="1371600"/>
            <a:ext cx="5181600" cy="5334000"/>
          </a:xfrm>
        </p:spPr>
        <p:txBody>
          <a:bodyPr>
            <a:normAutofit fontScale="77500" lnSpcReduction="20000"/>
          </a:bodyPr>
          <a:lstStyle/>
          <a:p>
            <a:r>
              <a:rPr lang="en-US" b="1" dirty="0" smtClean="0"/>
              <a:t>Eight others were arrested as Booth’s accomplices and found guilty on June 30, 1865:</a:t>
            </a:r>
          </a:p>
          <a:p>
            <a:r>
              <a:rPr lang="en-US" b="1" dirty="0" smtClean="0"/>
              <a:t>Mary Surratt, Lewis Powell, David </a:t>
            </a:r>
            <a:r>
              <a:rPr lang="en-US" b="1" dirty="0" err="1" smtClean="0"/>
              <a:t>Herold</a:t>
            </a:r>
            <a:r>
              <a:rPr lang="en-US" b="1" dirty="0" smtClean="0"/>
              <a:t>, and George </a:t>
            </a:r>
            <a:r>
              <a:rPr lang="en-US" b="1" dirty="0" err="1" smtClean="0"/>
              <a:t>Atzerodt</a:t>
            </a:r>
            <a:r>
              <a:rPr lang="en-US" b="1" dirty="0" smtClean="0"/>
              <a:t> were hanged on July 7, 1865; three others got life sentences in prison, and one was sentenced to six years.</a:t>
            </a:r>
          </a:p>
          <a:p>
            <a:r>
              <a:rPr lang="en-US" b="1" dirty="0" smtClean="0"/>
              <a:t>Many historians believe Mary Surratt’s only crime was owning the boarding house in which Booth and the other conspirators met.  </a:t>
            </a:r>
            <a:endParaRPr lang="en-US" b="1" dirty="0"/>
          </a:p>
          <a:p>
            <a:r>
              <a:rPr lang="en-US" b="1" dirty="0" smtClean="0"/>
              <a:t>Surratt was the first woman ever executed by the U.S. federal government.</a:t>
            </a:r>
          </a:p>
          <a:p>
            <a:r>
              <a:rPr lang="en-US" b="1" dirty="0" smtClean="0"/>
              <a:t>In 1869, President Andrew Johnson pardoned the conspirators who’d been sent to prison – except one, who’d died of yellow fever while in prison.</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828800"/>
            <a:ext cx="2794000" cy="3784600"/>
          </a:xfrm>
          <a:prstGeom prst="rect">
            <a:avLst/>
          </a:prstGeom>
        </p:spPr>
      </p:pic>
    </p:spTree>
    <p:extLst>
      <p:ext uri="{BB962C8B-B14F-4D97-AF65-F5344CB8AC3E}">
        <p14:creationId xmlns:p14="http://schemas.microsoft.com/office/powerpoint/2010/main" val="976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b="1" dirty="0" smtClean="0"/>
              <a:t>After Slavery</a:t>
            </a:r>
            <a:endParaRPr lang="en-US" b="1" dirty="0"/>
          </a:p>
        </p:txBody>
      </p:sp>
      <p:sp>
        <p:nvSpPr>
          <p:cNvPr id="3" name="Content Placeholder 2"/>
          <p:cNvSpPr>
            <a:spLocks noGrp="1"/>
          </p:cNvSpPr>
          <p:nvPr>
            <p:ph idx="1"/>
          </p:nvPr>
        </p:nvSpPr>
        <p:spPr>
          <a:xfrm>
            <a:off x="76200" y="1219200"/>
            <a:ext cx="5638800" cy="5410200"/>
          </a:xfrm>
        </p:spPr>
        <p:txBody>
          <a:bodyPr>
            <a:normAutofit fontScale="92500" lnSpcReduction="10000"/>
          </a:bodyPr>
          <a:lstStyle/>
          <a:p>
            <a:r>
              <a:rPr lang="en-US" b="1" dirty="0" smtClean="0"/>
              <a:t>New ways of life:</a:t>
            </a:r>
          </a:p>
          <a:p>
            <a:r>
              <a:rPr lang="en-US" b="1" dirty="0" smtClean="0"/>
              <a:t>Southern landowners lost nearly everything due to the Union Army’s total warfare.</a:t>
            </a:r>
          </a:p>
          <a:p>
            <a:r>
              <a:rPr lang="en-US" b="1" dirty="0" smtClean="0"/>
              <a:t>Blacks (and poor whites) became tenant farmers and sharecroppers (top right) – no longer slaves, but still dirt poor with no way to improve their lives.</a:t>
            </a:r>
          </a:p>
          <a:p>
            <a:r>
              <a:rPr lang="en-US" b="1" dirty="0" smtClean="0"/>
              <a:t>Many former slaves moved to cities in the North or moved to the West and filed claims as homesteaders (below right) on the Great Plains (these were often called “</a:t>
            </a:r>
            <a:r>
              <a:rPr lang="en-US" b="1" dirty="0" err="1" smtClean="0"/>
              <a:t>Exodusters</a:t>
            </a:r>
            <a:r>
              <a:rPr lang="en-US"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256489"/>
            <a:ext cx="3279209" cy="29166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701" y="4206621"/>
            <a:ext cx="3381805" cy="2544699"/>
          </a:xfrm>
          <a:prstGeom prst="rect">
            <a:avLst/>
          </a:prstGeom>
        </p:spPr>
      </p:pic>
    </p:spTree>
    <p:extLst>
      <p:ext uri="{BB962C8B-B14F-4D97-AF65-F5344CB8AC3E}">
        <p14:creationId xmlns:p14="http://schemas.microsoft.com/office/powerpoint/2010/main" val="357000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pPr algn="ctr"/>
            <a:r>
              <a:rPr lang="en-US" b="1" dirty="0" smtClean="0"/>
              <a:t>The Freedmen’s Bureau</a:t>
            </a:r>
            <a:endParaRPr lang="en-US" b="1" dirty="0"/>
          </a:p>
        </p:txBody>
      </p:sp>
      <p:sp>
        <p:nvSpPr>
          <p:cNvPr id="3" name="Content Placeholder 2"/>
          <p:cNvSpPr>
            <a:spLocks noGrp="1"/>
          </p:cNvSpPr>
          <p:nvPr>
            <p:ph idx="1"/>
          </p:nvPr>
        </p:nvSpPr>
        <p:spPr>
          <a:xfrm>
            <a:off x="152400" y="1447800"/>
            <a:ext cx="5410200" cy="5334000"/>
          </a:xfrm>
        </p:spPr>
        <p:txBody>
          <a:bodyPr>
            <a:normAutofit fontScale="92500" lnSpcReduction="10000"/>
          </a:bodyPr>
          <a:lstStyle/>
          <a:p>
            <a:r>
              <a:rPr lang="en-US" b="1" dirty="0" smtClean="0"/>
              <a:t>Formed by Congress and headed by General Oliver O. Howard to help African Americans adjust to life after slavery.</a:t>
            </a:r>
          </a:p>
          <a:p>
            <a:r>
              <a:rPr lang="en-US" b="1" dirty="0" smtClean="0"/>
              <a:t>Sent teachers to the South to educate blacks; founded schools and colleges, like Howard University.</a:t>
            </a:r>
          </a:p>
          <a:p>
            <a:r>
              <a:rPr lang="en-US" b="1" dirty="0" smtClean="0"/>
              <a:t>Helped former slaves find jobs.</a:t>
            </a:r>
          </a:p>
          <a:p>
            <a:r>
              <a:rPr lang="en-US" b="1" dirty="0" smtClean="0"/>
              <a:t>Tried, but failed, to give former Confederate land to former slaves.</a:t>
            </a:r>
          </a:p>
          <a:p>
            <a:r>
              <a:rPr lang="en-US" b="1" dirty="0" smtClean="0"/>
              <a:t>Despite some success, the Freedmen’s Bureau was shut down when Reconstruction ended in 1877.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447800"/>
            <a:ext cx="2030744" cy="2798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672" y="4342507"/>
            <a:ext cx="2514600" cy="1944886"/>
          </a:xfrm>
          <a:prstGeom prst="rect">
            <a:avLst/>
          </a:prstGeom>
        </p:spPr>
      </p:pic>
    </p:spTree>
    <p:extLst>
      <p:ext uri="{BB962C8B-B14F-4D97-AF65-F5344CB8AC3E}">
        <p14:creationId xmlns:p14="http://schemas.microsoft.com/office/powerpoint/2010/main" val="17367023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743712"/>
          </a:xfrm>
        </p:spPr>
        <p:txBody>
          <a:bodyPr>
            <a:normAutofit/>
          </a:bodyPr>
          <a:lstStyle/>
          <a:p>
            <a:pPr algn="ctr"/>
            <a:r>
              <a:rPr lang="en-US" sz="4000" b="1" dirty="0" smtClean="0"/>
              <a:t>Reconstruction:  To Punish or Forgive?</a:t>
            </a:r>
            <a:endParaRPr lang="en-US" sz="4000" b="1" dirty="0"/>
          </a:p>
        </p:txBody>
      </p:sp>
      <p:sp>
        <p:nvSpPr>
          <p:cNvPr id="3" name="Content Placeholder 2"/>
          <p:cNvSpPr>
            <a:spLocks noGrp="1"/>
          </p:cNvSpPr>
          <p:nvPr>
            <p:ph idx="1"/>
          </p:nvPr>
        </p:nvSpPr>
        <p:spPr>
          <a:xfrm>
            <a:off x="76200" y="1447800"/>
            <a:ext cx="8915400" cy="5257800"/>
          </a:xfrm>
        </p:spPr>
        <p:txBody>
          <a:bodyPr/>
          <a:lstStyle/>
          <a:p>
            <a:r>
              <a:rPr lang="en-US" sz="4000" b="1" dirty="0" smtClean="0"/>
              <a:t>Presidential Reconstruction – Lincoln’s Plan.</a:t>
            </a:r>
          </a:p>
          <a:p>
            <a:r>
              <a:rPr lang="en-US" b="1" dirty="0" smtClean="0"/>
              <a:t>Make it easy to pardon southerners – once 10% of voters from a southern state signed a loyalty oath to the Union, that state would be readmitted to the Union.</a:t>
            </a:r>
          </a:p>
          <a:p>
            <a:r>
              <a:rPr lang="en-US" b="1" dirty="0"/>
              <a:t>B</a:t>
            </a:r>
            <a:r>
              <a:rPr lang="en-US" b="1" dirty="0" smtClean="0"/>
              <a:t>lacks who were literate or had served in the Union Army would be allowed to vote.</a:t>
            </a:r>
          </a:p>
          <a:p>
            <a:r>
              <a:rPr lang="en-US" b="1" dirty="0" smtClean="0"/>
              <a:t>This plan focused on forgiving the South – but Lincoln was assassinated before this plan could go into effect.</a:t>
            </a:r>
          </a:p>
        </p:txBody>
      </p:sp>
    </p:spTree>
    <p:extLst>
      <p:ext uri="{BB962C8B-B14F-4D97-AF65-F5344CB8AC3E}">
        <p14:creationId xmlns:p14="http://schemas.microsoft.com/office/powerpoint/2010/main" val="28964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sz="4000" b="1" dirty="0">
                <a:solidFill>
                  <a:srgbClr val="04617B"/>
                </a:solidFill>
              </a:rPr>
              <a:t>Reconstruction:  To Punish or Forgive?</a:t>
            </a:r>
            <a:endParaRPr lang="en-US" dirty="0"/>
          </a:p>
        </p:txBody>
      </p:sp>
      <p:sp>
        <p:nvSpPr>
          <p:cNvPr id="3" name="Content Placeholder 2"/>
          <p:cNvSpPr>
            <a:spLocks noGrp="1"/>
          </p:cNvSpPr>
          <p:nvPr>
            <p:ph idx="1"/>
          </p:nvPr>
        </p:nvSpPr>
        <p:spPr>
          <a:xfrm>
            <a:off x="152400" y="1371600"/>
            <a:ext cx="8839200" cy="5334000"/>
          </a:xfrm>
        </p:spPr>
        <p:txBody>
          <a:bodyPr>
            <a:normAutofit lnSpcReduction="10000"/>
          </a:bodyPr>
          <a:lstStyle/>
          <a:p>
            <a:r>
              <a:rPr lang="en-US" sz="4000" b="1" dirty="0" smtClean="0"/>
              <a:t>Radical Republicans’ plan:  punish the South!</a:t>
            </a:r>
          </a:p>
          <a:p>
            <a:r>
              <a:rPr lang="en-US" b="1" dirty="0" smtClean="0"/>
              <a:t>Contended that southern state governments had committed “state suicide” when they seceded from the Union and no longer existed.</a:t>
            </a:r>
          </a:p>
          <a:p>
            <a:r>
              <a:rPr lang="en-US" b="1" dirty="0" smtClean="0"/>
              <a:t>South would be placed under military rule – divided into districts governed by the U.S. Army with a general as military governor.</a:t>
            </a:r>
          </a:p>
          <a:p>
            <a:r>
              <a:rPr lang="en-US" b="1" dirty="0" smtClean="0"/>
              <a:t>Southern states could only be readmitted to the Union after writing new state constitutions (that had to be approved by Congress) and ratifying the 14</a:t>
            </a:r>
            <a:r>
              <a:rPr lang="en-US" b="1" baseline="30000" dirty="0" smtClean="0"/>
              <a:t>th</a:t>
            </a:r>
            <a:r>
              <a:rPr lang="en-US" b="1" dirty="0" smtClean="0"/>
              <a:t> and 15</a:t>
            </a:r>
            <a:r>
              <a:rPr lang="en-US" b="1" baseline="30000" dirty="0" smtClean="0"/>
              <a:t>th</a:t>
            </a:r>
            <a:r>
              <a:rPr lang="en-US" b="1" dirty="0" smtClean="0"/>
              <a:t> Amendments.</a:t>
            </a:r>
            <a:endParaRPr lang="en-US" b="1" dirty="0"/>
          </a:p>
        </p:txBody>
      </p:sp>
    </p:spTree>
    <p:extLst>
      <p:ext uri="{BB962C8B-B14F-4D97-AF65-F5344CB8AC3E}">
        <p14:creationId xmlns:p14="http://schemas.microsoft.com/office/powerpoint/2010/main" val="6599276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sz="4000" b="1" dirty="0">
                <a:solidFill>
                  <a:srgbClr val="04617B"/>
                </a:solidFill>
              </a:rPr>
              <a:t>Reconstruction:  To Punish or Forgive?</a:t>
            </a:r>
            <a:endParaRPr lang="en-US" dirty="0"/>
          </a:p>
        </p:txBody>
      </p:sp>
      <p:sp>
        <p:nvSpPr>
          <p:cNvPr id="3" name="Content Placeholder 2"/>
          <p:cNvSpPr>
            <a:spLocks noGrp="1"/>
          </p:cNvSpPr>
          <p:nvPr>
            <p:ph idx="1"/>
          </p:nvPr>
        </p:nvSpPr>
        <p:spPr>
          <a:xfrm>
            <a:off x="152400" y="1371600"/>
            <a:ext cx="8839200" cy="5257800"/>
          </a:xfrm>
        </p:spPr>
        <p:txBody>
          <a:bodyPr>
            <a:normAutofit/>
          </a:bodyPr>
          <a:lstStyle/>
          <a:p>
            <a:r>
              <a:rPr lang="en-US" sz="4000" b="1" dirty="0" err="1" smtClean="0"/>
              <a:t>Presidental</a:t>
            </a:r>
            <a:r>
              <a:rPr lang="en-US" sz="4000" b="1" dirty="0" smtClean="0"/>
              <a:t> Reconstruction:  Johnson’s Plan – forgive the South.</a:t>
            </a:r>
          </a:p>
          <a:p>
            <a:r>
              <a:rPr lang="en-US" b="1" dirty="0" smtClean="0"/>
              <a:t>Southern states could be readmitted to the Union by simply doing the following:</a:t>
            </a:r>
          </a:p>
          <a:p>
            <a:pPr lvl="1"/>
            <a:r>
              <a:rPr lang="en-US" b="1" dirty="0" smtClean="0"/>
              <a:t>Repeal secession</a:t>
            </a:r>
          </a:p>
          <a:p>
            <a:pPr lvl="1"/>
            <a:r>
              <a:rPr lang="en-US" b="1" dirty="0" smtClean="0"/>
              <a:t>Repudiate (refuse to pay) their war debts</a:t>
            </a:r>
          </a:p>
          <a:p>
            <a:pPr lvl="1"/>
            <a:r>
              <a:rPr lang="en-US" b="1" dirty="0" smtClean="0"/>
              <a:t>Abolish slavery</a:t>
            </a:r>
          </a:p>
          <a:p>
            <a:pPr lvl="1"/>
            <a:r>
              <a:rPr lang="en-US" b="1" dirty="0" smtClean="0"/>
              <a:t>Return of traditional (white) southern leadership would then be permitted.</a:t>
            </a:r>
            <a:endParaRPr lang="en-US" b="1" dirty="0"/>
          </a:p>
        </p:txBody>
      </p:sp>
    </p:spTree>
    <p:extLst>
      <p:ext uri="{BB962C8B-B14F-4D97-AF65-F5344CB8AC3E}">
        <p14:creationId xmlns:p14="http://schemas.microsoft.com/office/powerpoint/2010/main" val="26981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Black Codes</a:t>
            </a:r>
            <a:endParaRPr lang="en-US" b="1" dirty="0"/>
          </a:p>
        </p:txBody>
      </p:sp>
      <p:sp>
        <p:nvSpPr>
          <p:cNvPr id="3" name="Content Placeholder 2"/>
          <p:cNvSpPr>
            <a:spLocks noGrp="1"/>
          </p:cNvSpPr>
          <p:nvPr>
            <p:ph idx="1"/>
          </p:nvPr>
        </p:nvSpPr>
        <p:spPr/>
        <p:txBody>
          <a:bodyPr/>
          <a:lstStyle/>
          <a:p>
            <a:r>
              <a:rPr lang="en-US" b="1" dirty="0" smtClean="0"/>
              <a:t>Southern states under Johnson’s reconstruction passed laws limiting the rights of newly-freed blacks.  For example:</a:t>
            </a:r>
          </a:p>
          <a:p>
            <a:r>
              <a:rPr lang="en-US" b="1" dirty="0" smtClean="0"/>
              <a:t>Blacks were not allowed to vote, testify against whites at trials, handle weapons, or serve on juries.</a:t>
            </a:r>
          </a:p>
          <a:p>
            <a:r>
              <a:rPr lang="en-US" b="1" dirty="0" smtClean="0"/>
              <a:t>Unemployed blacks could be declared vagrants and put in jail – if a white man paid their bail, they then had to work for him – for free – until they had worked off their debt to him.</a:t>
            </a:r>
            <a:endParaRPr lang="en-US" b="1" dirty="0"/>
          </a:p>
        </p:txBody>
      </p:sp>
    </p:spTree>
    <p:extLst>
      <p:ext uri="{BB962C8B-B14F-4D97-AF65-F5344CB8AC3E}">
        <p14:creationId xmlns:p14="http://schemas.microsoft.com/office/powerpoint/2010/main" val="10468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Arlington</a:t>
            </a:r>
            <a:endParaRPr lang="en-US" b="1" dirty="0"/>
          </a:p>
        </p:txBody>
      </p:sp>
      <p:sp>
        <p:nvSpPr>
          <p:cNvPr id="3" name="Content Placeholder 2"/>
          <p:cNvSpPr>
            <a:spLocks noGrp="1"/>
          </p:cNvSpPr>
          <p:nvPr>
            <p:ph idx="1"/>
          </p:nvPr>
        </p:nvSpPr>
        <p:spPr>
          <a:xfrm>
            <a:off x="152400" y="1295400"/>
            <a:ext cx="3886200" cy="5410200"/>
          </a:xfrm>
        </p:spPr>
        <p:txBody>
          <a:bodyPr>
            <a:normAutofit fontScale="92500" lnSpcReduction="20000"/>
          </a:bodyPr>
          <a:lstStyle/>
          <a:p>
            <a:r>
              <a:rPr lang="en-US" b="1" dirty="0" smtClean="0"/>
              <a:t>Lee lived in this mansion on his estate in Arlington, Virginia.</a:t>
            </a:r>
          </a:p>
          <a:p>
            <a:r>
              <a:rPr lang="en-US" b="1" dirty="0" smtClean="0"/>
              <a:t>It is now part of Arlington National Cemetery – why?</a:t>
            </a:r>
          </a:p>
          <a:p>
            <a:r>
              <a:rPr lang="en-US" b="1" dirty="0" smtClean="0"/>
              <a:t>Union Quartermaster General Montgomery </a:t>
            </a:r>
            <a:r>
              <a:rPr lang="en-US" b="1" dirty="0" err="1" smtClean="0"/>
              <a:t>Meigs</a:t>
            </a:r>
            <a:r>
              <a:rPr lang="en-US" b="1" dirty="0" smtClean="0"/>
              <a:t>’ son was killed in battle against Lee’s army.</a:t>
            </a:r>
          </a:p>
          <a:p>
            <a:r>
              <a:rPr lang="en-US" b="1" dirty="0" err="1" smtClean="0"/>
              <a:t>Meigs</a:t>
            </a:r>
            <a:r>
              <a:rPr lang="en-US" b="1" dirty="0" smtClean="0"/>
              <a:t> then ordered Lee’s home to be turned into a national cemetery – so Lee could never live there again.</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371600"/>
            <a:ext cx="4343400" cy="3257550"/>
          </a:xfrm>
          <a:prstGeom prst="rect">
            <a:avLst/>
          </a:prstGeom>
        </p:spPr>
      </p:pic>
    </p:spTree>
    <p:extLst>
      <p:ext uri="{BB962C8B-B14F-4D97-AF65-F5344CB8AC3E}">
        <p14:creationId xmlns:p14="http://schemas.microsoft.com/office/powerpoint/2010/main" val="664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Civil Rights</a:t>
            </a:r>
            <a:endParaRPr lang="en-US" b="1" dirty="0"/>
          </a:p>
        </p:txBody>
      </p:sp>
      <p:sp>
        <p:nvSpPr>
          <p:cNvPr id="3" name="Content Placeholder 2"/>
          <p:cNvSpPr>
            <a:spLocks noGrp="1"/>
          </p:cNvSpPr>
          <p:nvPr>
            <p:ph idx="1"/>
          </p:nvPr>
        </p:nvSpPr>
        <p:spPr/>
        <p:txBody>
          <a:bodyPr/>
          <a:lstStyle/>
          <a:p>
            <a:r>
              <a:rPr lang="en-US" b="1" dirty="0" smtClean="0"/>
              <a:t>1865:  Thirteenth Amendment changed the Constitution to outlaw slavery.</a:t>
            </a:r>
          </a:p>
          <a:p>
            <a:r>
              <a:rPr lang="en-US" b="1" dirty="0" smtClean="0"/>
              <a:t>1866:  Civil Rights Act granted citizenship to all African Americans.</a:t>
            </a:r>
          </a:p>
          <a:p>
            <a:r>
              <a:rPr lang="en-US" b="1" dirty="0" smtClean="0"/>
              <a:t>1868:  Fourteenth Amendment granted citizenship to all people “born or naturalized” in the U.S. (including African Americans).</a:t>
            </a:r>
          </a:p>
          <a:p>
            <a:r>
              <a:rPr lang="en-US" b="1" dirty="0" smtClean="0"/>
              <a:t>1869:  Fifteenth Amendment protected right of </a:t>
            </a:r>
            <a:r>
              <a:rPr lang="en-US" b="1" u="sng" dirty="0" smtClean="0"/>
              <a:t>all</a:t>
            </a:r>
            <a:r>
              <a:rPr lang="en-US" b="1" dirty="0" smtClean="0"/>
              <a:t> citizens to vote (so southern states could not pass laws saying </a:t>
            </a:r>
            <a:r>
              <a:rPr lang="en-US" b="1" u="sng" dirty="0" smtClean="0"/>
              <a:t>black</a:t>
            </a:r>
            <a:r>
              <a:rPr lang="en-US" b="1" dirty="0" smtClean="0"/>
              <a:t> citizens couldn’t vote).</a:t>
            </a:r>
            <a:endParaRPr lang="en-US" b="1" dirty="0"/>
          </a:p>
        </p:txBody>
      </p:sp>
    </p:spTree>
    <p:extLst>
      <p:ext uri="{BB962C8B-B14F-4D97-AF65-F5344CB8AC3E}">
        <p14:creationId xmlns:p14="http://schemas.microsoft.com/office/powerpoint/2010/main" val="18013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b="1" dirty="0" smtClean="0"/>
              <a:t>Radical Reconstruction</a:t>
            </a:r>
            <a:endParaRPr lang="en-US" b="1" dirty="0"/>
          </a:p>
        </p:txBody>
      </p:sp>
      <p:sp>
        <p:nvSpPr>
          <p:cNvPr id="3" name="Content Placeholder 2"/>
          <p:cNvSpPr>
            <a:spLocks noGrp="1"/>
          </p:cNvSpPr>
          <p:nvPr>
            <p:ph idx="1"/>
          </p:nvPr>
        </p:nvSpPr>
        <p:spPr>
          <a:xfrm>
            <a:off x="152400" y="1219200"/>
            <a:ext cx="8839200" cy="5486400"/>
          </a:xfrm>
        </p:spPr>
        <p:txBody>
          <a:bodyPr>
            <a:normAutofit fontScale="92500"/>
          </a:bodyPr>
          <a:lstStyle/>
          <a:p>
            <a:r>
              <a:rPr lang="en-US" b="1" dirty="0" smtClean="0"/>
              <a:t>In 1867, the Radical Republicans who controlled Congress overrode President Johnson’s veto and passed the Reconstruction Act.</a:t>
            </a:r>
          </a:p>
          <a:p>
            <a:r>
              <a:rPr lang="en-US" b="1" dirty="0" smtClean="0"/>
              <a:t>The Reconstruction Act abolished the South’s new state governments and put the South under military rule until the Radical Republicans’ conditions for reconstruction had been met.</a:t>
            </a:r>
          </a:p>
          <a:p>
            <a:r>
              <a:rPr lang="en-US" b="1" dirty="0" smtClean="0"/>
              <a:t>Carpetbag government:  under Radical Reconstruction, local government in the South was controlled by: </a:t>
            </a:r>
          </a:p>
          <a:p>
            <a:pPr lvl="1"/>
            <a:r>
              <a:rPr lang="en-US" b="1" dirty="0" smtClean="0"/>
              <a:t>Northerners who had moved to the South to take government jobs (carpetbaggers) and </a:t>
            </a:r>
          </a:p>
          <a:p>
            <a:pPr lvl="1"/>
            <a:r>
              <a:rPr lang="en-US" b="1" dirty="0" smtClean="0"/>
              <a:t>Pro-Union Southerners (scalawags); </a:t>
            </a:r>
          </a:p>
          <a:p>
            <a:pPr lvl="1"/>
            <a:r>
              <a:rPr lang="en-US" b="1" dirty="0" smtClean="0"/>
              <a:t>Most white Southerners considered this government corrupt.</a:t>
            </a:r>
            <a:endParaRPr lang="en-US" b="1" dirty="0"/>
          </a:p>
        </p:txBody>
      </p:sp>
    </p:spTree>
    <p:extLst>
      <p:ext uri="{BB962C8B-B14F-4D97-AF65-F5344CB8AC3E}">
        <p14:creationId xmlns:p14="http://schemas.microsoft.com/office/powerpoint/2010/main" val="676874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143000"/>
          </a:xfrm>
        </p:spPr>
        <p:txBody>
          <a:bodyPr>
            <a:normAutofit fontScale="90000"/>
          </a:bodyPr>
          <a:lstStyle/>
          <a:p>
            <a:pPr algn="ctr"/>
            <a:r>
              <a:rPr lang="en-US" b="1" dirty="0" smtClean="0"/>
              <a:t>Impeachment of President Johnson</a:t>
            </a:r>
            <a:endParaRPr lang="en-US" b="1" dirty="0"/>
          </a:p>
        </p:txBody>
      </p:sp>
      <p:sp>
        <p:nvSpPr>
          <p:cNvPr id="3" name="Content Placeholder 2"/>
          <p:cNvSpPr>
            <a:spLocks noGrp="1"/>
          </p:cNvSpPr>
          <p:nvPr>
            <p:ph idx="1"/>
          </p:nvPr>
        </p:nvSpPr>
        <p:spPr>
          <a:xfrm>
            <a:off x="76200" y="1935480"/>
            <a:ext cx="5867400" cy="4846320"/>
          </a:xfrm>
        </p:spPr>
        <p:txBody>
          <a:bodyPr>
            <a:normAutofit fontScale="92500" lnSpcReduction="20000"/>
          </a:bodyPr>
          <a:lstStyle/>
          <a:p>
            <a:r>
              <a:rPr lang="en-US" b="1" dirty="0" smtClean="0"/>
              <a:t>Andrew Johnson became the first president to be impeached when the Radical Republicans in the House of Representatives impeached him for breaking the Tenure of Office Act.</a:t>
            </a:r>
          </a:p>
          <a:p>
            <a:r>
              <a:rPr lang="en-US" b="1" dirty="0" smtClean="0"/>
              <a:t>Johnson believed the law was unconstitutional and broke it on purpose by firing Secretary of War Stanton – he was then impeached by the House.</a:t>
            </a:r>
          </a:p>
          <a:p>
            <a:r>
              <a:rPr lang="en-US" b="1" dirty="0" smtClean="0"/>
              <a:t>In the Senate, Johnson missed being removed from office by 1 vote (35-19) in May 1868.</a:t>
            </a:r>
          </a:p>
          <a:p>
            <a:r>
              <a:rPr lang="en-US" b="1" dirty="0" smtClean="0"/>
              <a:t>He finished his term, but was weak and ineffective.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057400"/>
            <a:ext cx="2198010" cy="2927350"/>
          </a:xfrm>
          <a:prstGeom prst="rect">
            <a:avLst/>
          </a:prstGeom>
        </p:spPr>
      </p:pic>
    </p:spTree>
    <p:extLst>
      <p:ext uri="{BB962C8B-B14F-4D97-AF65-F5344CB8AC3E}">
        <p14:creationId xmlns:p14="http://schemas.microsoft.com/office/powerpoint/2010/main" val="28966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President Ulysses S. Grant</a:t>
            </a:r>
            <a:endParaRPr lang="en-US" b="1" dirty="0"/>
          </a:p>
        </p:txBody>
      </p:sp>
      <p:sp>
        <p:nvSpPr>
          <p:cNvPr id="3" name="Content Placeholder 2"/>
          <p:cNvSpPr>
            <a:spLocks noGrp="1"/>
          </p:cNvSpPr>
          <p:nvPr>
            <p:ph idx="1"/>
          </p:nvPr>
        </p:nvSpPr>
        <p:spPr>
          <a:xfrm>
            <a:off x="457200" y="1935480"/>
            <a:ext cx="4648200" cy="4389120"/>
          </a:xfrm>
        </p:spPr>
        <p:txBody>
          <a:bodyPr/>
          <a:lstStyle/>
          <a:p>
            <a:r>
              <a:rPr lang="en-US" b="1" dirty="0" smtClean="0"/>
              <a:t>Grant was elected president in 1868 and reelected in 1872.</a:t>
            </a:r>
          </a:p>
          <a:p>
            <a:r>
              <a:rPr lang="en-US" b="1" dirty="0" smtClean="0"/>
              <a:t>His term was marred by charges of corruption – Grant himself was honest, but others in his administration abused their power, accepted bribes, etc.</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169" y="2033016"/>
            <a:ext cx="3940336" cy="4520184"/>
          </a:xfrm>
          <a:prstGeom prst="rect">
            <a:avLst/>
          </a:prstGeom>
        </p:spPr>
      </p:pic>
    </p:spTree>
    <p:extLst>
      <p:ext uri="{BB962C8B-B14F-4D97-AF65-F5344CB8AC3E}">
        <p14:creationId xmlns:p14="http://schemas.microsoft.com/office/powerpoint/2010/main" val="34723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Birth of the Ku Klux Klan</a:t>
            </a:r>
            <a:endParaRPr lang="en-US" b="1" dirty="0"/>
          </a:p>
        </p:txBody>
      </p:sp>
      <p:sp>
        <p:nvSpPr>
          <p:cNvPr id="3" name="Content Placeholder 2"/>
          <p:cNvSpPr>
            <a:spLocks noGrp="1"/>
          </p:cNvSpPr>
          <p:nvPr>
            <p:ph idx="1"/>
          </p:nvPr>
        </p:nvSpPr>
        <p:spPr>
          <a:xfrm>
            <a:off x="457200" y="1935480"/>
            <a:ext cx="4267200" cy="4389120"/>
          </a:xfrm>
        </p:spPr>
        <p:txBody>
          <a:bodyPr>
            <a:normAutofit fontScale="92500" lnSpcReduction="20000"/>
          </a:bodyPr>
          <a:lstStyle/>
          <a:p>
            <a:r>
              <a:rPr lang="en-US" b="1">
                <a:hlinkClick r:id="rId2"/>
              </a:rPr>
              <a:t>https</a:t>
            </a:r>
            <a:r>
              <a:rPr lang="en-US" b="1">
                <a:hlinkClick r:id="rId2"/>
              </a:rPr>
              <a:t>://</a:t>
            </a:r>
            <a:r>
              <a:rPr lang="en-US" b="1" smtClean="0">
                <a:hlinkClick r:id="rId2"/>
              </a:rPr>
              <a:t>www.youtube.com/watch?v=raVFzZZLp3A</a:t>
            </a:r>
            <a:endParaRPr lang="en-US" b="1" smtClean="0"/>
          </a:p>
          <a:p>
            <a:r>
              <a:rPr lang="en-US" b="1" smtClean="0"/>
              <a:t>To </a:t>
            </a:r>
            <a:r>
              <a:rPr lang="en-US" b="1" dirty="0" smtClean="0"/>
              <a:t>resist Reconstruction and keep blacks from exercising their new rights, former Confederates led by General Nathan Bedford Forrest formed the Ku Klux Klan in Tennessee in 1866.</a:t>
            </a:r>
          </a:p>
          <a:p>
            <a:r>
              <a:rPr lang="en-US" b="1" dirty="0" smtClean="0"/>
              <a:t>Forrest later quit the Klan when it got too violent, even for him.</a:t>
            </a:r>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53682"/>
            <a:ext cx="1647825" cy="27717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810000"/>
            <a:ext cx="3857625" cy="2896186"/>
          </a:xfrm>
          <a:prstGeom prst="rect">
            <a:avLst/>
          </a:prstGeom>
        </p:spPr>
      </p:pic>
    </p:spTree>
    <p:extLst>
      <p:ext uri="{BB962C8B-B14F-4D97-AF65-F5344CB8AC3E}">
        <p14:creationId xmlns:p14="http://schemas.microsoft.com/office/powerpoint/2010/main" val="10671111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 vs. the KKK</a:t>
            </a:r>
            <a:endParaRPr lang="en-US" b="1" dirty="0"/>
          </a:p>
        </p:txBody>
      </p:sp>
      <p:sp>
        <p:nvSpPr>
          <p:cNvPr id="3" name="Content Placeholder 2"/>
          <p:cNvSpPr>
            <a:spLocks noGrp="1"/>
          </p:cNvSpPr>
          <p:nvPr>
            <p:ph idx="1"/>
          </p:nvPr>
        </p:nvSpPr>
        <p:spPr/>
        <p:txBody>
          <a:bodyPr/>
          <a:lstStyle/>
          <a:p>
            <a:r>
              <a:rPr lang="en-US" b="1" dirty="0" smtClean="0"/>
              <a:t>Grant’s greatest success as president may have been his action against the Ku Klux Klan.</a:t>
            </a:r>
          </a:p>
          <a:p>
            <a:r>
              <a:rPr lang="en-US" b="1" dirty="0" smtClean="0"/>
              <a:t>The KKK had been terrorizing southern blacks:  burning crosses, lynching black men, intimidating blacks to keep them from voting, etc.</a:t>
            </a:r>
          </a:p>
          <a:p>
            <a:r>
              <a:rPr lang="en-US" b="1" dirty="0" smtClean="0"/>
              <a:t>President Grant used the army to destroy the KKK; it would not be a major force again until after World </a:t>
            </a:r>
            <a:r>
              <a:rPr lang="en-US" b="1" smtClean="0"/>
              <a:t>War I, about 50 years later.</a:t>
            </a:r>
            <a:endParaRPr lang="en-US" b="1" dirty="0"/>
          </a:p>
        </p:txBody>
      </p:sp>
    </p:spTree>
    <p:extLst>
      <p:ext uri="{BB962C8B-B14F-4D97-AF65-F5344CB8AC3E}">
        <p14:creationId xmlns:p14="http://schemas.microsoft.com/office/powerpoint/2010/main" val="7426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Politics End Reconstruction</a:t>
            </a:r>
            <a:endParaRPr lang="en-US" b="1" dirty="0"/>
          </a:p>
        </p:txBody>
      </p:sp>
      <p:sp>
        <p:nvSpPr>
          <p:cNvPr id="3" name="Content Placeholder 2"/>
          <p:cNvSpPr>
            <a:spLocks noGrp="1"/>
          </p:cNvSpPr>
          <p:nvPr>
            <p:ph idx="1"/>
          </p:nvPr>
        </p:nvSpPr>
        <p:spPr>
          <a:xfrm>
            <a:off x="152400" y="1935480"/>
            <a:ext cx="4724400" cy="4770120"/>
          </a:xfrm>
        </p:spPr>
        <p:txBody>
          <a:bodyPr>
            <a:normAutofit lnSpcReduction="10000"/>
          </a:bodyPr>
          <a:lstStyle/>
          <a:p>
            <a:r>
              <a:rPr lang="en-US" b="1" dirty="0" smtClean="0"/>
              <a:t>The end of Reconstruction actually started with the 1876 presidential election.</a:t>
            </a:r>
          </a:p>
          <a:p>
            <a:r>
              <a:rPr lang="en-US" b="1" dirty="0" smtClean="0"/>
              <a:t>The election was very close between Republican Rutherford B. Hayes (left) and Democrat Samuel Tilden (right); Tilden won the popular vote and led in the electoral vote – but 20 electoral votes were still unresolved.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288476"/>
            <a:ext cx="1657550" cy="2011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0064"/>
            <a:ext cx="1562100" cy="2019572"/>
          </a:xfrm>
          <a:prstGeom prst="rect">
            <a:avLst/>
          </a:prstGeom>
        </p:spPr>
      </p:pic>
    </p:spTree>
    <p:extLst>
      <p:ext uri="{BB962C8B-B14F-4D97-AF65-F5344CB8AC3E}">
        <p14:creationId xmlns:p14="http://schemas.microsoft.com/office/powerpoint/2010/main" val="13306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The Compromise of 1877</a:t>
            </a:r>
            <a:endParaRPr lang="en-US" b="1" dirty="0"/>
          </a:p>
        </p:txBody>
      </p:sp>
      <p:sp>
        <p:nvSpPr>
          <p:cNvPr id="3" name="Content Placeholder 2"/>
          <p:cNvSpPr>
            <a:spLocks noGrp="1"/>
          </p:cNvSpPr>
          <p:nvPr>
            <p:ph idx="1"/>
          </p:nvPr>
        </p:nvSpPr>
        <p:spPr>
          <a:xfrm>
            <a:off x="228600" y="1447800"/>
            <a:ext cx="8763000" cy="5181600"/>
          </a:xfrm>
        </p:spPr>
        <p:txBody>
          <a:bodyPr>
            <a:normAutofit lnSpcReduction="10000"/>
          </a:bodyPr>
          <a:lstStyle/>
          <a:p>
            <a:r>
              <a:rPr lang="en-US" b="1" dirty="0" smtClean="0"/>
              <a:t>Although Tilden had probably won the election, Democrats (nearly all white southerners were Democrats until the 1960s) would rather end Reconstruction than have a Democrat as president – ending Reconstruction was that important to them.</a:t>
            </a:r>
          </a:p>
          <a:p>
            <a:r>
              <a:rPr lang="en-US" b="1" dirty="0" smtClean="0"/>
              <a:t>So, Democrats in Congress agreed to support Hayes (the Republican) for president; in return, Republicans in Congress agreed to end Radical Reconstruction.</a:t>
            </a:r>
          </a:p>
          <a:p>
            <a:r>
              <a:rPr lang="en-US" b="1" dirty="0" smtClean="0"/>
              <a:t>By the end of 1877, Radical Reconstruction was ended, federal troops were withdrawn from the South, and white-dominated state governments were restored in the South.</a:t>
            </a:r>
            <a:endParaRPr lang="en-US" b="1" dirty="0"/>
          </a:p>
        </p:txBody>
      </p:sp>
    </p:spTree>
    <p:extLst>
      <p:ext uri="{BB962C8B-B14F-4D97-AF65-F5344CB8AC3E}">
        <p14:creationId xmlns:p14="http://schemas.microsoft.com/office/powerpoint/2010/main" val="16681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After Reconstruction</a:t>
            </a:r>
            <a:endParaRPr lang="en-US" b="1" dirty="0"/>
          </a:p>
        </p:txBody>
      </p:sp>
      <p:sp>
        <p:nvSpPr>
          <p:cNvPr id="3" name="Content Placeholder 2"/>
          <p:cNvSpPr>
            <a:spLocks noGrp="1"/>
          </p:cNvSpPr>
          <p:nvPr>
            <p:ph idx="1"/>
          </p:nvPr>
        </p:nvSpPr>
        <p:spPr>
          <a:xfrm>
            <a:off x="152400" y="1143000"/>
            <a:ext cx="5867400" cy="5562600"/>
          </a:xfrm>
        </p:spPr>
        <p:txBody>
          <a:bodyPr>
            <a:normAutofit fontScale="85000" lnSpcReduction="20000"/>
          </a:bodyPr>
          <a:lstStyle/>
          <a:p>
            <a:r>
              <a:rPr lang="en-US" b="1" dirty="0" smtClean="0"/>
              <a:t>The South gradually became more industrialized.</a:t>
            </a:r>
          </a:p>
          <a:p>
            <a:r>
              <a:rPr lang="en-US" b="1" dirty="0" smtClean="0"/>
              <a:t>With the end of the Freedmen’s Bureau, real gains for African Americans didn’t come until well into the 1900s.</a:t>
            </a:r>
          </a:p>
          <a:p>
            <a:r>
              <a:rPr lang="en-US" b="1" dirty="0" smtClean="0"/>
              <a:t>Segregation was legalized in the South by “Jim Crow” laws – which were upheld as constitutional in the Supreme Court case, </a:t>
            </a:r>
            <a:r>
              <a:rPr lang="en-US" b="1" i="1" dirty="0" smtClean="0"/>
              <a:t>Plessy v. Ferguson</a:t>
            </a:r>
            <a:r>
              <a:rPr lang="en-US" b="1" dirty="0" smtClean="0"/>
              <a:t> in 1896 under the “separate but equal” doctrine, i.e., it was legal to have separate schools for whites as long as there were also schools for blacks, etc.</a:t>
            </a:r>
          </a:p>
          <a:p>
            <a:r>
              <a:rPr lang="en-US" b="1" dirty="0" smtClean="0"/>
              <a:t>Homer Plessy (right) was a creole of 1/8 “colored” blood who illegally rode a white-only streetcar in New Orleans in 1892 – he sued, claiming the “white-only” law was unconstitutional, but the law was </a:t>
            </a:r>
            <a:r>
              <a:rPr lang="en-US" b="1" smtClean="0"/>
              <a:t>upheld under </a:t>
            </a:r>
            <a:r>
              <a:rPr lang="en-US" b="1" dirty="0" smtClean="0"/>
              <a:t>“separate but equal.”</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81200"/>
            <a:ext cx="2381250" cy="3086100"/>
          </a:xfrm>
          <a:prstGeom prst="rect">
            <a:avLst/>
          </a:prstGeom>
        </p:spPr>
      </p:pic>
    </p:spTree>
    <p:extLst>
      <p:ext uri="{BB962C8B-B14F-4D97-AF65-F5344CB8AC3E}">
        <p14:creationId xmlns:p14="http://schemas.microsoft.com/office/powerpoint/2010/main" val="27044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276600" cy="1143000"/>
          </a:xfrm>
        </p:spPr>
        <p:txBody>
          <a:bodyPr>
            <a:normAutofit/>
          </a:bodyPr>
          <a:lstStyle/>
          <a:p>
            <a:pPr algn="ctr"/>
            <a:r>
              <a:rPr lang="en-US" sz="3600" b="1" dirty="0" smtClean="0"/>
              <a:t>The Presidents and Their Goals</a:t>
            </a:r>
            <a:endParaRPr lang="en-US" sz="3600" b="1" dirty="0"/>
          </a:p>
        </p:txBody>
      </p:sp>
      <p:sp>
        <p:nvSpPr>
          <p:cNvPr id="3" name="Content Placeholder 2"/>
          <p:cNvSpPr>
            <a:spLocks noGrp="1"/>
          </p:cNvSpPr>
          <p:nvPr>
            <p:ph idx="1"/>
          </p:nvPr>
        </p:nvSpPr>
        <p:spPr>
          <a:xfrm>
            <a:off x="457200" y="1935480"/>
            <a:ext cx="2971800" cy="4389120"/>
          </a:xfrm>
        </p:spPr>
        <p:txBody>
          <a:bodyPr>
            <a:normAutofit fontScale="85000" lnSpcReduction="20000"/>
          </a:bodyPr>
          <a:lstStyle/>
          <a:p>
            <a:r>
              <a:rPr lang="en-US" b="1" dirty="0" smtClean="0"/>
              <a:t>Abraham Lincoln’s main goal in the war, as President of the United States, was to </a:t>
            </a:r>
            <a:r>
              <a:rPr lang="en-US" b="1" u="sng" dirty="0" smtClean="0"/>
              <a:t>preserve the Union</a:t>
            </a:r>
            <a:r>
              <a:rPr lang="en-US" b="1" dirty="0" smtClean="0"/>
              <a:t>.</a:t>
            </a:r>
          </a:p>
          <a:p>
            <a:r>
              <a:rPr lang="en-US" b="1" dirty="0" smtClean="0"/>
              <a:t>Jefferson Davis’s goal, as President of the Confederate States of America, was to force the U.S. to recognize the C.S.A.’s independence.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28600"/>
            <a:ext cx="2524125" cy="3114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453291"/>
            <a:ext cx="2524125" cy="3223996"/>
          </a:xfrm>
          <a:prstGeom prst="rect">
            <a:avLst/>
          </a:prstGeom>
        </p:spPr>
      </p:pic>
    </p:spTree>
    <p:extLst>
      <p:ext uri="{BB962C8B-B14F-4D97-AF65-F5344CB8AC3E}">
        <p14:creationId xmlns:p14="http://schemas.microsoft.com/office/powerpoint/2010/main" val="23721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2353</TotalTime>
  <Words>7302</Words>
  <Application>Microsoft Office PowerPoint</Application>
  <PresentationFormat>On-screen Show (4:3)</PresentationFormat>
  <Paragraphs>391</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U.S. History:  The Civil War and Reconstruction</vt:lpstr>
      <vt:lpstr>North vs. South:  A Comparison of Resources</vt:lpstr>
      <vt:lpstr>North vs. South:  Comparison Continued</vt:lpstr>
      <vt:lpstr>Confederate Weaknesses</vt:lpstr>
      <vt:lpstr>Sam Houston’s Warning</vt:lpstr>
      <vt:lpstr>Confederate Advantages</vt:lpstr>
      <vt:lpstr>Robert E. Lee</vt:lpstr>
      <vt:lpstr>Arlington</vt:lpstr>
      <vt:lpstr>The Presidents and Their Goals</vt:lpstr>
      <vt:lpstr>Remembering the Civil War via “The Dukes of Hazzard:”  General Robert E. Lee and the General Lee; Confederate President Jefferson Davis and Jefferson Davis Hogg (aka Boss Hogg); Union President Abraham Lincoln and Boss’s cousin, Abraham Lincoln Hogg. </vt:lpstr>
      <vt:lpstr>War Strategies</vt:lpstr>
      <vt:lpstr>Boy, were they wrong:  many on both sides predicted a quick end to the war, and few casualties</vt:lpstr>
      <vt:lpstr>General Sherman’s Prediction </vt:lpstr>
      <vt:lpstr>New Technology in the Civil War</vt:lpstr>
      <vt:lpstr>A leg amputation about to be performed at a Civil War field hospital; famous photographer Mathew Brady</vt:lpstr>
      <vt:lpstr>More New Technology</vt:lpstr>
      <vt:lpstr>The Story of the CSS Hunley, the world’s first submarine</vt:lpstr>
      <vt:lpstr>The Civil War’s First Years:  1861-1862</vt:lpstr>
      <vt:lpstr>A painting of the Battle of Bull Run; Stonewall Jackson earned his nickname at Bull Run</vt:lpstr>
      <vt:lpstr>General Ulysses S. Grant – a bright spot in the Union war effort</vt:lpstr>
      <vt:lpstr>The Battle of Shiloh</vt:lpstr>
      <vt:lpstr>Union Capture of New Orleans</vt:lpstr>
      <vt:lpstr>General Benjamin Butler</vt:lpstr>
      <vt:lpstr>Ironclads:  the Monitor vs. the Merrimack</vt:lpstr>
      <vt:lpstr>The Peninsula Campaign</vt:lpstr>
      <vt:lpstr>Lee Takes Over</vt:lpstr>
      <vt:lpstr>The Trouble With Union Generals</vt:lpstr>
      <vt:lpstr>Lincoln and His Generals</vt:lpstr>
      <vt:lpstr>Edwin M. Stanton</vt:lpstr>
      <vt:lpstr>The Second Battle of Bull Run (called Second Manassas by the South)</vt:lpstr>
      <vt:lpstr>Battle of Antietam (Sharpsburg)</vt:lpstr>
      <vt:lpstr>Antietam</vt:lpstr>
      <vt:lpstr>Antietam</vt:lpstr>
      <vt:lpstr>Mathew Brady soon opened an exhibit called “The Dead of Antietam” at his New York gallery</vt:lpstr>
      <vt:lpstr>Aftermath of Antietam</vt:lpstr>
      <vt:lpstr>Battle of Fredericksburg</vt:lpstr>
      <vt:lpstr>Fredericksburg</vt:lpstr>
      <vt:lpstr>The Battle of Chancellorsville:  Lee’s “Perfect Battle”</vt:lpstr>
      <vt:lpstr>General “Fighting Joe” Hooker</vt:lpstr>
      <vt:lpstr>Chancellorsville</vt:lpstr>
      <vt:lpstr>After Chancellorsville</vt:lpstr>
      <vt:lpstr>Gettysburg:  The Turning Point</vt:lpstr>
      <vt:lpstr>Gettysburg</vt:lpstr>
      <vt:lpstr>Gettysburg:  Big and Little Round Top;  Pickett’s Charge</vt:lpstr>
      <vt:lpstr>Gettysburg</vt:lpstr>
      <vt:lpstr>Vicksburg</vt:lpstr>
      <vt:lpstr>Chattanooga</vt:lpstr>
      <vt:lpstr>The Gettysburg Address</vt:lpstr>
      <vt:lpstr>Lincoln at Gettysburg</vt:lpstr>
      <vt:lpstr>Partial view of the engraving of Lincoln’s Gettysburg Address at Gettysburg Battlefield</vt:lpstr>
      <vt:lpstr>African American Troops</vt:lpstr>
      <vt:lpstr>Frederick Douglass</vt:lpstr>
      <vt:lpstr>Out West During the Civil War</vt:lpstr>
      <vt:lpstr>Indian Uprisings During the Civil War</vt:lpstr>
      <vt:lpstr>Montana Became a Territory During the Civil War</vt:lpstr>
      <vt:lpstr>Guerilla War in Kansas and Missouri</vt:lpstr>
      <vt:lpstr>The Lawrence Massacre</vt:lpstr>
      <vt:lpstr>Deaths of Quantrill and Anderson</vt:lpstr>
      <vt:lpstr>Grant in the East</vt:lpstr>
      <vt:lpstr>Grant’s Strength</vt:lpstr>
      <vt:lpstr>Grant vs. Lee</vt:lpstr>
      <vt:lpstr>Petersburg</vt:lpstr>
      <vt:lpstr>The Crater</vt:lpstr>
      <vt:lpstr>Disaster at the Crater</vt:lpstr>
      <vt:lpstr>General Phil Sheridan</vt:lpstr>
      <vt:lpstr>Sherman’s March</vt:lpstr>
      <vt:lpstr>Images of Sherman’s March</vt:lpstr>
      <vt:lpstr>Election of 1864</vt:lpstr>
      <vt:lpstr>Lee Surrenders, the Union Wins the War</vt:lpstr>
      <vt:lpstr>Southerners Took Losing Hard</vt:lpstr>
      <vt:lpstr>Edmund Ruffin:  Confederacy or Death</vt:lpstr>
      <vt:lpstr>Lincoln is Assassinated</vt:lpstr>
      <vt:lpstr>The Booth Conspirators</vt:lpstr>
      <vt:lpstr>After Slavery</vt:lpstr>
      <vt:lpstr>The Freedmen’s Bureau</vt:lpstr>
      <vt:lpstr>Reconstruction:  To Punish or Forgive?</vt:lpstr>
      <vt:lpstr>Reconstruction:  To Punish or Forgive?</vt:lpstr>
      <vt:lpstr>Reconstruction:  To Punish or Forgive?</vt:lpstr>
      <vt:lpstr>Black Codes</vt:lpstr>
      <vt:lpstr>Civil Rights</vt:lpstr>
      <vt:lpstr>Radical Reconstruction</vt:lpstr>
      <vt:lpstr>Impeachment of President Johnson</vt:lpstr>
      <vt:lpstr>President Ulysses S. Grant</vt:lpstr>
      <vt:lpstr>Birth of the Ku Klux Klan</vt:lpstr>
      <vt:lpstr>Grant vs. the KKK</vt:lpstr>
      <vt:lpstr>Politics End Reconstruction</vt:lpstr>
      <vt:lpstr>The Compromise of 1877</vt:lpstr>
      <vt:lpstr>After Reconstruction</vt:lpstr>
    </vt:vector>
  </TitlesOfParts>
  <Company>Great Falls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The Civil War and Reconstruction</dc:title>
  <dc:creator>Sean Donnelly</dc:creator>
  <cp:lastModifiedBy>Sean Donnelly</cp:lastModifiedBy>
  <cp:revision>90</cp:revision>
  <dcterms:created xsi:type="dcterms:W3CDTF">2014-09-18T23:59:20Z</dcterms:created>
  <dcterms:modified xsi:type="dcterms:W3CDTF">2014-10-06T21:45:07Z</dcterms:modified>
</cp:coreProperties>
</file>