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303" r:id="rId11"/>
    <p:sldId id="265" r:id="rId12"/>
    <p:sldId id="266" r:id="rId13"/>
    <p:sldId id="267" r:id="rId14"/>
    <p:sldId id="268" r:id="rId15"/>
    <p:sldId id="270" r:id="rId16"/>
    <p:sldId id="301" r:id="rId17"/>
    <p:sldId id="269" r:id="rId18"/>
    <p:sldId id="271" r:id="rId19"/>
    <p:sldId id="272" r:id="rId20"/>
    <p:sldId id="273" r:id="rId21"/>
    <p:sldId id="274" r:id="rId22"/>
    <p:sldId id="275" r:id="rId23"/>
    <p:sldId id="276" r:id="rId24"/>
    <p:sldId id="277" r:id="rId25"/>
    <p:sldId id="278" r:id="rId26"/>
    <p:sldId id="279" r:id="rId27"/>
    <p:sldId id="280" r:id="rId28"/>
    <p:sldId id="281" r:id="rId29"/>
    <p:sldId id="302" r:id="rId30"/>
    <p:sldId id="282" r:id="rId31"/>
    <p:sldId id="283" r:id="rId32"/>
    <p:sldId id="286" r:id="rId33"/>
    <p:sldId id="287" r:id="rId34"/>
    <p:sldId id="288" r:id="rId35"/>
    <p:sldId id="284" r:id="rId36"/>
    <p:sldId id="289" r:id="rId37"/>
    <p:sldId id="285" r:id="rId38"/>
    <p:sldId id="290" r:id="rId39"/>
    <p:sldId id="294" r:id="rId40"/>
    <p:sldId id="291" r:id="rId41"/>
    <p:sldId id="296" r:id="rId42"/>
    <p:sldId id="295" r:id="rId43"/>
    <p:sldId id="297" r:id="rId44"/>
    <p:sldId id="299" r:id="rId45"/>
    <p:sldId id="292" r:id="rId46"/>
    <p:sldId id="298" r:id="rId47"/>
    <p:sldId id="293" r:id="rId48"/>
    <p:sldId id="30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4"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314E2-3E5D-4D82-AD98-950D7586F0B4}" type="datetimeFigureOut">
              <a:rPr lang="en-US" smtClean="0"/>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67A42-97F6-47A0-B94F-E9BBF1FF78C0}" type="slidenum">
              <a:rPr lang="en-US" smtClean="0"/>
              <a:t>‹#›</a:t>
            </a:fld>
            <a:endParaRPr lang="en-US"/>
          </a:p>
        </p:txBody>
      </p:sp>
    </p:spTree>
    <p:extLst>
      <p:ext uri="{BB962C8B-B14F-4D97-AF65-F5344CB8AC3E}">
        <p14:creationId xmlns:p14="http://schemas.microsoft.com/office/powerpoint/2010/main" val="180327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en.wikipedia.org/wiki/Marc_Rich#cite_note-bloombergobit-9" TargetMode="External"/><Relationship Id="rId3" Type="http://schemas.openxmlformats.org/officeDocument/2006/relationships/hyperlink" Target="http://en.wikipedia.org/wiki/Pincus_Green" TargetMode="External"/><Relationship Id="rId7" Type="http://schemas.openxmlformats.org/officeDocument/2006/relationships/hyperlink" Target="http://en.wikipedia.org/wiki/Marc_Rich#cite_note-nytobit-3"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en.wikipedia.org/wiki/Iran_hostage_crisis" TargetMode="External"/><Relationship Id="rId5" Type="http://schemas.openxmlformats.org/officeDocument/2006/relationships/hyperlink" Target="http://en.wikipedia.org/wiki/Racketeering" TargetMode="External"/><Relationship Id="rId10" Type="http://schemas.openxmlformats.org/officeDocument/2006/relationships/hyperlink" Target="http://en.wikipedia.org/wiki/Rudolph_Giuliani" TargetMode="External"/><Relationship Id="rId4" Type="http://schemas.openxmlformats.org/officeDocument/2006/relationships/hyperlink" Target="http://en.wikipedia.org/wiki/Wire_fraud" TargetMode="External"/><Relationship Id="rId9" Type="http://schemas.openxmlformats.org/officeDocument/2006/relationships/hyperlink" Target="http://en.wikipedia.org/wiki/United_States_Attorney"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Both</a:t>
            </a:r>
            <a:r>
              <a:rPr lang="en-US" b="1" baseline="0" dirty="0" smtClean="0"/>
              <a:t> houses of Congress had been taken over by the Democrats, including many “Watergate babies” – new members elected in the wake of the Watergate scandal in 1974 who were dedicated to weakening the “imperial presidency” that many felt had been perpetuated by LBJ and Nixon. </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2</a:t>
            </a:fld>
            <a:endParaRPr lang="en-US"/>
          </a:p>
        </p:txBody>
      </p:sp>
    </p:spTree>
    <p:extLst>
      <p:ext uri="{BB962C8B-B14F-4D97-AF65-F5344CB8AC3E}">
        <p14:creationId xmlns:p14="http://schemas.microsoft.com/office/powerpoint/2010/main" val="1711098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video clip is about 6 minutes long.</a:t>
            </a:r>
          </a:p>
          <a:p>
            <a:r>
              <a:rPr lang="en-US" b="1" baseline="0" dirty="0" smtClean="0"/>
              <a:t>Reagan famously said, “The nine most frightening words in the English language are, ‘I’m from the government, and I’m here to help.’”</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17</a:t>
            </a:fld>
            <a:endParaRPr lang="en-US"/>
          </a:p>
        </p:txBody>
      </p:sp>
    </p:spTree>
    <p:extLst>
      <p:ext uri="{BB962C8B-B14F-4D97-AF65-F5344CB8AC3E}">
        <p14:creationId xmlns:p14="http://schemas.microsoft.com/office/powerpoint/2010/main" val="110635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Hinckley</a:t>
            </a:r>
            <a:r>
              <a:rPr lang="en-US" b="1" baseline="0" dirty="0" smtClean="0"/>
              <a:t> (still in an insane asylum as of 2015) said he shot Reagan to impress Jodie Foster!  When Foster announced a few years ago that she is a lesbian, Hinckley was heartbroken.</a:t>
            </a:r>
          </a:p>
          <a:p>
            <a:r>
              <a:rPr lang="en-US" b="1" baseline="0" dirty="0" smtClean="0"/>
              <a:t>Soon after the attempt on Reagan’s life (May 13, 1981) Pope John Paul II also survived being shot by an assassin – a Turkish Muslim named Mehmet </a:t>
            </a:r>
            <a:r>
              <a:rPr lang="en-US" b="1" baseline="0" dirty="0" err="1" smtClean="0"/>
              <a:t>Agca</a:t>
            </a:r>
            <a:r>
              <a:rPr lang="en-US" b="1" baseline="0" dirty="0" smtClean="0"/>
              <a:t>.  The pope forgave </a:t>
            </a:r>
            <a:r>
              <a:rPr lang="en-US" b="1" baseline="0" dirty="0" err="1" smtClean="0"/>
              <a:t>Agca</a:t>
            </a:r>
            <a:r>
              <a:rPr lang="en-US" b="1" baseline="0" dirty="0" smtClean="0"/>
              <a:t> and visited him in prison to tell him so – </a:t>
            </a:r>
            <a:r>
              <a:rPr lang="en-US" b="1" baseline="0" dirty="0" err="1" smtClean="0"/>
              <a:t>Agca</a:t>
            </a:r>
            <a:r>
              <a:rPr lang="en-US" b="1" baseline="0" dirty="0" smtClean="0"/>
              <a:t> later converted to Christianity!</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18</a:t>
            </a:fld>
            <a:endParaRPr lang="en-US"/>
          </a:p>
        </p:txBody>
      </p:sp>
    </p:spTree>
    <p:extLst>
      <p:ext uri="{BB962C8B-B14F-4D97-AF65-F5344CB8AC3E}">
        <p14:creationId xmlns:p14="http://schemas.microsoft.com/office/powerpoint/2010/main" val="3134021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Starting Nov. 2, 1983</a:t>
            </a:r>
            <a:r>
              <a:rPr lang="en-US" b="1" baseline="0" dirty="0" smtClean="0"/>
              <a:t> and lasting 10 days, our war games in western Europe (Operation Able Archer) were so realistic that the Soviets thought we really were going to attack them – this led them to negotiate with Reagan.</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20</a:t>
            </a:fld>
            <a:endParaRPr lang="en-US"/>
          </a:p>
        </p:txBody>
      </p:sp>
    </p:spTree>
    <p:extLst>
      <p:ext uri="{BB962C8B-B14F-4D97-AF65-F5344CB8AC3E}">
        <p14:creationId xmlns:p14="http://schemas.microsoft.com/office/powerpoint/2010/main" val="3047314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Soviet officer Stanislav </a:t>
            </a:r>
            <a:r>
              <a:rPr lang="en-US" b="1" dirty="0" err="1" smtClean="0"/>
              <a:t>Petrov</a:t>
            </a:r>
            <a:r>
              <a:rPr lang="en-US" b="1" dirty="0" smtClean="0"/>
              <a:t> deserves credit for making</a:t>
            </a:r>
            <a:r>
              <a:rPr lang="en-US" b="1" baseline="0" dirty="0" smtClean="0"/>
              <a:t> the decision NOT to launch missiles that day.  But instead of being hailed as a hero, his military career was ruined – he had committed the sin of pointing out that the Soviet system had nearly made a fatal mistake.  </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22</a:t>
            </a:fld>
            <a:endParaRPr lang="en-US"/>
          </a:p>
        </p:txBody>
      </p:sp>
    </p:spTree>
    <p:extLst>
      <p:ext uri="{BB962C8B-B14F-4D97-AF65-F5344CB8AC3E}">
        <p14:creationId xmlns:p14="http://schemas.microsoft.com/office/powerpoint/2010/main" val="325601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Critics said Reagan just went in</a:t>
            </a:r>
            <a:r>
              <a:rPr lang="en-US" b="1" baseline="0" dirty="0" smtClean="0"/>
              <a:t> to Grenada to save face after the bombing in Beirut.  On the other hand, Grenada WAS under attack, and we DID have Americans there </a:t>
            </a:r>
            <a:r>
              <a:rPr lang="en-US" b="1" baseline="0" smtClean="0"/>
              <a:t>to protect.</a:t>
            </a:r>
            <a:endParaRPr lang="en-US" b="1"/>
          </a:p>
        </p:txBody>
      </p:sp>
      <p:sp>
        <p:nvSpPr>
          <p:cNvPr id="4" name="Slide Number Placeholder 3"/>
          <p:cNvSpPr>
            <a:spLocks noGrp="1"/>
          </p:cNvSpPr>
          <p:nvPr>
            <p:ph type="sldNum" sz="quarter" idx="10"/>
          </p:nvPr>
        </p:nvSpPr>
        <p:spPr/>
        <p:txBody>
          <a:bodyPr/>
          <a:lstStyle/>
          <a:p>
            <a:fld id="{50367A42-97F6-47A0-B94F-E9BBF1FF78C0}" type="slidenum">
              <a:rPr lang="en-US" smtClean="0"/>
              <a:t>25</a:t>
            </a:fld>
            <a:endParaRPr lang="en-US"/>
          </a:p>
        </p:txBody>
      </p:sp>
    </p:spTree>
    <p:extLst>
      <p:ext uri="{BB962C8B-B14F-4D97-AF65-F5344CB8AC3E}">
        <p14:creationId xmlns:p14="http://schemas.microsoft.com/office/powerpoint/2010/main" val="3057655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Reagan won the most electoral votes ever;</a:t>
            </a:r>
            <a:r>
              <a:rPr lang="en-US" b="1" baseline="0" dirty="0" smtClean="0"/>
              <a:t> Mondale won the second-fewest (Alf Landon in 1936 won only 8).  Mondale’s running mate, Geraldine Ferraro, was the first female VP candidate ever selected by one of the two major parties.</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26</a:t>
            </a:fld>
            <a:endParaRPr lang="en-US"/>
          </a:p>
        </p:txBody>
      </p:sp>
    </p:spTree>
    <p:extLst>
      <p:ext uri="{BB962C8B-B14F-4D97-AF65-F5344CB8AC3E}">
        <p14:creationId xmlns:p14="http://schemas.microsoft.com/office/powerpoint/2010/main" val="114356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TWA hijackers released all hostages by June 30, 1985 in exchange for Israel releasing over 700 Shia prisoners and Greece releasing terrorist Ali </a:t>
            </a:r>
            <a:r>
              <a:rPr lang="en-US" b="1" baseline="0" dirty="0" err="1" smtClean="0"/>
              <a:t>Atwa</a:t>
            </a:r>
            <a:r>
              <a:rPr lang="en-US" b="1" baseline="0" dirty="0" smtClean="0"/>
              <a:t>.</a:t>
            </a:r>
          </a:p>
          <a:p>
            <a:r>
              <a:rPr lang="en-US" b="1" dirty="0" smtClean="0"/>
              <a:t>The </a:t>
            </a:r>
            <a:r>
              <a:rPr lang="en-US" b="1" i="1" dirty="0" err="1" smtClean="0"/>
              <a:t>Achille</a:t>
            </a:r>
            <a:r>
              <a:rPr lang="en-US" b="1" i="1" dirty="0" smtClean="0"/>
              <a:t> </a:t>
            </a:r>
            <a:r>
              <a:rPr lang="en-US" b="1" i="1" dirty="0" err="1" smtClean="0"/>
              <a:t>Lauro</a:t>
            </a:r>
            <a:r>
              <a:rPr lang="en-US" b="1" i="0" dirty="0" smtClean="0"/>
              <a:t> hijackers</a:t>
            </a:r>
            <a:r>
              <a:rPr lang="en-US" b="1" i="0" baseline="0" dirty="0" smtClean="0"/>
              <a:t> surrendered in exchange for a flight to Tunisia, but Reagan had the plane stopped in Sicily and the hijackers were arrested – except for their leader, Abu Abbas, whom the Italians released to continue on to Tunisia over U.S. protests.</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27</a:t>
            </a:fld>
            <a:endParaRPr lang="en-US"/>
          </a:p>
        </p:txBody>
      </p:sp>
    </p:spTree>
    <p:extLst>
      <p:ext uri="{BB962C8B-B14F-4D97-AF65-F5344CB8AC3E}">
        <p14:creationId xmlns:p14="http://schemas.microsoft.com/office/powerpoint/2010/main" val="2880396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Quaddafi</a:t>
            </a:r>
            <a:r>
              <a:rPr lang="en-US" b="1" baseline="0" dirty="0" smtClean="0"/>
              <a:t> claimed that his daughter and many civilians had been killed by the airstrikes – this was reported as fact by the media, but later turned out to be a lie.</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28</a:t>
            </a:fld>
            <a:endParaRPr lang="en-US"/>
          </a:p>
        </p:txBody>
      </p:sp>
    </p:spTree>
    <p:extLst>
      <p:ext uri="{BB962C8B-B14F-4D97-AF65-F5344CB8AC3E}">
        <p14:creationId xmlns:p14="http://schemas.microsoft.com/office/powerpoint/2010/main" val="1070207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Quaddafi</a:t>
            </a:r>
            <a:r>
              <a:rPr lang="en-US" b="1" dirty="0" smtClean="0"/>
              <a:t> still</a:t>
            </a:r>
            <a:r>
              <a:rPr lang="en-US" b="1" baseline="0" dirty="0" smtClean="0"/>
              <a:t> claimed he had not personally ordered the bombing.  </a:t>
            </a:r>
            <a:r>
              <a:rPr lang="en-US" b="1" dirty="0" smtClean="0"/>
              <a:t>Also in 2003, </a:t>
            </a:r>
            <a:r>
              <a:rPr lang="en-US" b="1" dirty="0" err="1" smtClean="0"/>
              <a:t>Quaddafi</a:t>
            </a:r>
            <a:r>
              <a:rPr lang="en-US" b="1" dirty="0" smtClean="0"/>
              <a:t> invited</a:t>
            </a:r>
            <a:r>
              <a:rPr lang="en-US" b="1" baseline="0" dirty="0" smtClean="0"/>
              <a:t> UN inspectors to Libya &amp; gave up all of his WMDs – this was in response to the U.S. defeat of Saddam Hussein in Operation Iraqi Freedom that year, which had been carried out partly because Saddam was suspected of still having WMDs (we knew he’d had them previously because he’d killed over 100,000 people with chemical weapons).  </a:t>
            </a:r>
            <a:r>
              <a:rPr lang="en-US" b="1" baseline="0" dirty="0" err="1" smtClean="0"/>
              <a:t>Quaddafi</a:t>
            </a:r>
            <a:r>
              <a:rPr lang="en-US" b="1" baseline="0" dirty="0" smtClean="0"/>
              <a:t> was overthrown and killed during Libya’s “Arab spring” civil war in 2011.</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29</a:t>
            </a:fld>
            <a:endParaRPr lang="en-US"/>
          </a:p>
        </p:txBody>
      </p:sp>
    </p:spTree>
    <p:extLst>
      <p:ext uri="{BB962C8B-B14F-4D97-AF65-F5344CB8AC3E}">
        <p14:creationId xmlns:p14="http://schemas.microsoft.com/office/powerpoint/2010/main" val="652884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video clip is 4 minutes, 33 seconds;</a:t>
            </a:r>
            <a:r>
              <a:rPr lang="en-US" b="1" baseline="0" dirty="0" smtClean="0"/>
              <a:t> shuttle explodes at 2:02.  </a:t>
            </a:r>
          </a:p>
          <a:p>
            <a:r>
              <a:rPr lang="en-US" b="1" dirty="0" smtClean="0"/>
              <a:t>Cause of the explosion was a faulty O-ring</a:t>
            </a:r>
            <a:r>
              <a:rPr lang="en-US" b="1" baseline="0" dirty="0" smtClean="0"/>
              <a:t> on one of the booster rockets, which allowed a blowtorch-like burn through, which ignited the external fuel tank and blew up the </a:t>
            </a:r>
            <a:r>
              <a:rPr lang="en-US" b="1" i="1" baseline="0" dirty="0" smtClean="0"/>
              <a:t>Challenger.</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30</a:t>
            </a:fld>
            <a:endParaRPr lang="en-US"/>
          </a:p>
        </p:txBody>
      </p:sp>
    </p:spTree>
    <p:extLst>
      <p:ext uri="{BB962C8B-B14F-4D97-AF65-F5344CB8AC3E}">
        <p14:creationId xmlns:p14="http://schemas.microsoft.com/office/powerpoint/2010/main" val="47283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video clip is</a:t>
            </a:r>
            <a:r>
              <a:rPr lang="en-US" b="1" baseline="0" dirty="0" smtClean="0"/>
              <a:t> just under 5 minutes long.</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3</a:t>
            </a:fld>
            <a:endParaRPr lang="en-US"/>
          </a:p>
        </p:txBody>
      </p:sp>
    </p:spTree>
    <p:extLst>
      <p:ext uri="{BB962C8B-B14F-4D97-AF65-F5344CB8AC3E}">
        <p14:creationId xmlns:p14="http://schemas.microsoft.com/office/powerpoint/2010/main" val="475058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Casey was never indicted in the scandal because he died May 6, 1987 (the day after Congress began the Iran-Contra</a:t>
            </a:r>
            <a:r>
              <a:rPr lang="en-US" b="1" baseline="0" dirty="0" smtClean="0"/>
              <a:t> hearings).</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31</a:t>
            </a:fld>
            <a:endParaRPr lang="en-US"/>
          </a:p>
        </p:txBody>
      </p:sp>
    </p:spTree>
    <p:extLst>
      <p:ext uri="{BB962C8B-B14F-4D97-AF65-F5344CB8AC3E}">
        <p14:creationId xmlns:p14="http://schemas.microsoft.com/office/powerpoint/2010/main" val="349495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It was also illegal to funnel</a:t>
            </a:r>
            <a:r>
              <a:rPr lang="en-US" b="1" baseline="0" dirty="0" smtClean="0"/>
              <a:t> weapons to Iran because we had an arms embargo against Iran.</a:t>
            </a:r>
          </a:p>
          <a:p>
            <a:r>
              <a:rPr lang="en-US" b="1" baseline="0" dirty="0" smtClean="0"/>
              <a:t>Originally, this plan was only to free American hostages, but Oliver North added the practice of diverting money to the Contras (because the middleman had overcharged for the weapons to Iran, so there was money left over – North decided it would be a good idea to use the extra money to help the Contras).</a:t>
            </a:r>
          </a:p>
          <a:p>
            <a:r>
              <a:rPr lang="en-US" b="1" baseline="0" dirty="0" smtClean="0"/>
              <a:t>Congress had finally approved $100 million in aid to the Contras in 1986, but since the Boland amendments were still in effect when this plan began, the plan was still illegal.</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32</a:t>
            </a:fld>
            <a:endParaRPr lang="en-US"/>
          </a:p>
        </p:txBody>
      </p:sp>
    </p:spTree>
    <p:extLst>
      <p:ext uri="{BB962C8B-B14F-4D97-AF65-F5344CB8AC3E}">
        <p14:creationId xmlns:p14="http://schemas.microsoft.com/office/powerpoint/2010/main" val="4151359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CIA plane was shot down October</a:t>
            </a:r>
            <a:r>
              <a:rPr lang="en-US" b="1" baseline="0" dirty="0" smtClean="0"/>
              <a:t> 5, 1986 – the surviving crew member was Eugene </a:t>
            </a:r>
            <a:r>
              <a:rPr lang="en-US" b="1" baseline="0" dirty="0" err="1" smtClean="0"/>
              <a:t>Hasenfus</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33</a:t>
            </a:fld>
            <a:endParaRPr lang="en-US"/>
          </a:p>
        </p:txBody>
      </p:sp>
    </p:spTree>
    <p:extLst>
      <p:ext uri="{BB962C8B-B14F-4D97-AF65-F5344CB8AC3E}">
        <p14:creationId xmlns:p14="http://schemas.microsoft.com/office/powerpoint/2010/main" val="2841597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Tower Commission was formed Nov. 26, 1986 and consisted of former senator</a:t>
            </a:r>
            <a:r>
              <a:rPr lang="en-US" b="1" baseline="0" dirty="0" smtClean="0"/>
              <a:t> John Tower, Edmund Muskie, and Brent Scowcroft.</a:t>
            </a:r>
          </a:p>
          <a:p>
            <a:r>
              <a:rPr lang="en-US" b="1" baseline="0" dirty="0" smtClean="0"/>
              <a:t>The Contras were hardly angels – although anti-communists, they financed their operations via drug trafficking (California’s crack cocaine epidemic was supplied by the Contras).  The Sandinistas also accused the Contras of murdering prisoners, rape, etc.  The Sandinistas also committed atrocities – hundreds of Nicaraguans were jailed by them each month, about half of whom “disappeared” (executions, mass graves, etc.).</a:t>
            </a:r>
          </a:p>
          <a:p>
            <a:r>
              <a:rPr lang="en-US" b="1" baseline="0" dirty="0" smtClean="0"/>
              <a:t>In 1990, Sandinista leader Daniel Ortega lost in the Nicaragua elections and the Sandinistas lost power.</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34</a:t>
            </a:fld>
            <a:endParaRPr lang="en-US"/>
          </a:p>
        </p:txBody>
      </p:sp>
    </p:spTree>
    <p:extLst>
      <p:ext uri="{BB962C8B-B14F-4D97-AF65-F5344CB8AC3E}">
        <p14:creationId xmlns:p14="http://schemas.microsoft.com/office/powerpoint/2010/main" val="935305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Pope John Paul II also deserves</a:t>
            </a:r>
            <a:r>
              <a:rPr lang="en-US" b="1" baseline="0" dirty="0" smtClean="0"/>
              <a:t> credit for winning the Cold War – the Vatican backed the Solidarity movement in Poland and provided intelligence to the U.S.  Gorbachev himself said the end of communism “would have been impossible without John Paul II.”</a:t>
            </a:r>
          </a:p>
          <a:p>
            <a:r>
              <a:rPr lang="en-US" b="1" baseline="0" dirty="0" smtClean="0"/>
              <a:t>Communism fell peacefully in Czechoslovakia (the “Velvet Revolution”), violently in Romania – where dictator </a:t>
            </a:r>
            <a:r>
              <a:rPr lang="en-US" b="1" baseline="0" dirty="0" err="1" smtClean="0"/>
              <a:t>Nicolae</a:t>
            </a:r>
            <a:r>
              <a:rPr lang="en-US" b="1" baseline="0" dirty="0" smtClean="0"/>
              <a:t> Ceausescu and his wife were executed.</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37</a:t>
            </a:fld>
            <a:endParaRPr lang="en-US"/>
          </a:p>
        </p:txBody>
      </p:sp>
    </p:spTree>
    <p:extLst>
      <p:ext uri="{BB962C8B-B14F-4D97-AF65-F5344CB8AC3E}">
        <p14:creationId xmlns:p14="http://schemas.microsoft.com/office/powerpoint/2010/main" val="2094539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video clip is about 40 seconds long.  Willie Horton was serving a life sentence for murder (stabbing a 17-year old gas station clerk to death in a 1974 robbery) with no chance of parole.  In June 1986, Horton got a 48-hour weekend furlough from a Massachusetts prison under Governor Dukakis’s</a:t>
            </a:r>
            <a:r>
              <a:rPr lang="en-US" b="1" baseline="0" dirty="0" smtClean="0"/>
              <a:t> furlough program.  Horton never came back to prison – he disappeared until April 1987, when Maryland police arrested him after he’d raped a woman &amp; stabbed, beat, and tied up her </a:t>
            </a:r>
            <a:r>
              <a:rPr lang="en-US" b="1" baseline="0" dirty="0" err="1" smtClean="0"/>
              <a:t>fiance</a:t>
            </a:r>
            <a:r>
              <a:rPr lang="en-US" b="1" baseline="0" dirty="0" smtClean="0"/>
              <a:t> after breaking into their home.  As of 2010, he was in a maximum security prison in Maryland.  The Bush “Weekend Passes” commercial was criticized by Dukakis supporters for several reasons:  “They weren’t really weekend passes – they were 48-hour passes – he was supposed to be back to prison by Sunday night, not Monday morning!”  Also, complaints were made that it was racist to show Horton’s picture (because he’s black) and to call him “Willie” (sounds black) instead of “William.”</a:t>
            </a:r>
          </a:p>
          <a:p>
            <a:r>
              <a:rPr lang="en-US" b="1" baseline="0" dirty="0" smtClean="0"/>
              <a:t>The Persian Gulf War ran from August 2, 1990 to February 28, 1991, starting with Saddam’s invasion of Kuwait.  Aerial bombardment in Operation Desert Storm began January 17, 1991; ground assault began February 23, 1991, and all fighting was then over within about 100 hours.  Coalition casualties = about 1,200 (379 killed) vs. 35,000 Iraqi casualties.  Iraq tried to draw Israel into the war by launching Scud missiles at Israel, but many were shot down by U.S. Patriot anti-missile missiles, and Israel stayed neutral.  Iraq was hoping that Muslim coalition partners of the U.S. like Saudi Arabia would leave the coalition if Israel joined the fight on the U.S. side.  By the way, a major reason Osama Bin Laden declared jihad on the U.S. was that we “desecrated the land of the Prophet” by stationing military forces in Saudi Arabia during Desert Shield and Desert Storm.</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38</a:t>
            </a:fld>
            <a:endParaRPr lang="en-US"/>
          </a:p>
        </p:txBody>
      </p:sp>
    </p:spTree>
    <p:extLst>
      <p:ext uri="{BB962C8B-B14F-4D97-AF65-F5344CB8AC3E}">
        <p14:creationId xmlns:p14="http://schemas.microsoft.com/office/powerpoint/2010/main" val="947962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photo captures the whole ‘92 election in a nutshell</a:t>
            </a:r>
            <a:r>
              <a:rPr lang="en-US" b="1" baseline="0" dirty="0" smtClean="0"/>
              <a:t> – while Bush &amp; Perot wasted their energy fighting each other, leaving Clinton free to win the election by saying “it’s the economy, stupid” and playing his saxophone on TV talk shows!</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39</a:t>
            </a:fld>
            <a:endParaRPr lang="en-US"/>
          </a:p>
        </p:txBody>
      </p:sp>
    </p:spTree>
    <p:extLst>
      <p:ext uri="{BB962C8B-B14F-4D97-AF65-F5344CB8AC3E}">
        <p14:creationId xmlns:p14="http://schemas.microsoft.com/office/powerpoint/2010/main" val="825987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 Republicans</a:t>
            </a:r>
            <a:r>
              <a:rPr lang="en-US" b="1" baseline="0" dirty="0" smtClean="0"/>
              <a:t> basically forced Clinton to  reform welfare, he announced that “the era of big government” was “over.”</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41</a:t>
            </a:fld>
            <a:endParaRPr lang="en-US"/>
          </a:p>
        </p:txBody>
      </p:sp>
    </p:spTree>
    <p:extLst>
      <p:ext uri="{BB962C8B-B14F-4D97-AF65-F5344CB8AC3E}">
        <p14:creationId xmlns:p14="http://schemas.microsoft.com/office/powerpoint/2010/main" val="504275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There was also the attack on the Branch Davidian compound near</a:t>
            </a:r>
            <a:r>
              <a:rPr lang="en-US" b="1" baseline="0" dirty="0" smtClean="0"/>
              <a:t> Waco, Texas – ordered by Clinton’s Attorney General Janet Reno – that resulted in many deaths.  Other Clinton scandals included </a:t>
            </a:r>
            <a:r>
              <a:rPr lang="en-US" b="1" baseline="0" dirty="0" err="1" smtClean="0"/>
              <a:t>Travelgate</a:t>
            </a:r>
            <a:r>
              <a:rPr lang="en-US" b="1" baseline="0" dirty="0" smtClean="0"/>
              <a:t> and the death (suicide? murder?) of Deputy White House Counsel Vince Foster in 1993 – one theory is that Foster was having an affair with Hillary Clinton that led to Foster’s death.</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42</a:t>
            </a:fld>
            <a:endParaRPr lang="en-US"/>
          </a:p>
        </p:txBody>
      </p:sp>
    </p:spTree>
    <p:extLst>
      <p:ext uri="{BB962C8B-B14F-4D97-AF65-F5344CB8AC3E}">
        <p14:creationId xmlns:p14="http://schemas.microsoft.com/office/powerpoint/2010/main" val="3510557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two reported affairs in 2008 were actress</a:t>
            </a:r>
            <a:r>
              <a:rPr lang="en-US" b="1" baseline="0" dirty="0" smtClean="0"/>
              <a:t> Gina </a:t>
            </a:r>
            <a:r>
              <a:rPr lang="en-US" b="1" baseline="0" dirty="0" err="1" smtClean="0"/>
              <a:t>Gershon</a:t>
            </a:r>
            <a:r>
              <a:rPr lang="en-US" b="1" baseline="0" dirty="0" smtClean="0"/>
              <a:t> and an unnamed member of Canadian Parliament.  Oddly, Bill had alleged affairs with two actresses who were both in Steven </a:t>
            </a:r>
            <a:r>
              <a:rPr lang="en-US" b="1" baseline="0" dirty="0" err="1" smtClean="0"/>
              <a:t>Seagal</a:t>
            </a:r>
            <a:r>
              <a:rPr lang="en-US" b="1" baseline="0" dirty="0" smtClean="0"/>
              <a:t> movies (</a:t>
            </a:r>
            <a:r>
              <a:rPr lang="en-US" b="1" baseline="0" dirty="0" err="1" smtClean="0"/>
              <a:t>Gershon</a:t>
            </a:r>
            <a:r>
              <a:rPr lang="en-US" b="1" baseline="0" dirty="0" smtClean="0"/>
              <a:t> and Elizabeth Ward </a:t>
            </a:r>
            <a:r>
              <a:rPr lang="en-US" b="1" baseline="0" dirty="0" err="1" smtClean="0"/>
              <a:t>Gracen</a:t>
            </a:r>
            <a:r>
              <a:rPr lang="en-US" b="1" baseline="0" dirty="0" smtClean="0"/>
              <a:t>) – not sure what that means, but it’s something. </a:t>
            </a:r>
            <a:r>
              <a:rPr lang="en-US" b="1" baseline="0" dirty="0" smtClean="0">
                <a:sym typeface="Wingdings" panose="05000000000000000000" pitchFamily="2" charset="2"/>
              </a:rPr>
              <a:t></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43</a:t>
            </a:fld>
            <a:endParaRPr lang="en-US"/>
          </a:p>
        </p:txBody>
      </p:sp>
    </p:spTree>
    <p:extLst>
      <p:ext uri="{BB962C8B-B14F-4D97-AF65-F5344CB8AC3E}">
        <p14:creationId xmlns:p14="http://schemas.microsoft.com/office/powerpoint/2010/main" val="210344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Yom</a:t>
            </a:r>
            <a:r>
              <a:rPr lang="en-US" b="1" baseline="0" dirty="0" smtClean="0"/>
              <a:t> Kippur War consisted of 13 nations (mostly Muslim &amp; from the Middle East) attacking Israel on Yom Kippur; Israel quickly recovered and won a tactical victory, but the UN settlement favored Egypt.</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5</a:t>
            </a:fld>
            <a:endParaRPr lang="en-US"/>
          </a:p>
        </p:txBody>
      </p:sp>
    </p:spTree>
    <p:extLst>
      <p:ext uri="{BB962C8B-B14F-4D97-AF65-F5344CB8AC3E}">
        <p14:creationId xmlns:p14="http://schemas.microsoft.com/office/powerpoint/2010/main" val="3765108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Clinton launched</a:t>
            </a:r>
            <a:r>
              <a:rPr lang="en-US" b="1" baseline="0" dirty="0" smtClean="0"/>
              <a:t> cruise missiles at Iraq on the day his impeachment hearings began – critics saw this as a diversion from his political trouble, not a legit military action.</a:t>
            </a:r>
          </a:p>
          <a:p>
            <a:r>
              <a:rPr lang="en-US" b="1" baseline="0" dirty="0" smtClean="0"/>
              <a:t>Clinton was also criticized for pardons issued just before he left office – mainly Marc Rich, a billionaire whose wife Denise had donated $450,000 to the Clinton Presidential Library fund.  </a:t>
            </a:r>
            <a:r>
              <a:rPr lang="en-US" dirty="0" smtClean="0">
                <a:effectLst/>
              </a:rPr>
              <a:t>In 1983 Rich and partner </a:t>
            </a:r>
            <a:r>
              <a:rPr lang="en-US" dirty="0" err="1" smtClean="0">
                <a:effectLst/>
                <a:hlinkClick r:id="rId3" tooltip="Pincus Green"/>
              </a:rPr>
              <a:t>Pincus</a:t>
            </a:r>
            <a:r>
              <a:rPr lang="en-US" dirty="0" smtClean="0">
                <a:effectLst/>
                <a:hlinkClick r:id="rId3" tooltip="Pincus Green"/>
              </a:rPr>
              <a:t> Green</a:t>
            </a:r>
            <a:r>
              <a:rPr lang="en-US" dirty="0" smtClean="0">
                <a:effectLst/>
              </a:rPr>
              <a:t> were indicted on 65 criminal counts, including income tax evasion, </a:t>
            </a:r>
            <a:r>
              <a:rPr lang="en-US" dirty="0" smtClean="0">
                <a:effectLst/>
                <a:hlinkClick r:id="rId4" tooltip="Wire fraud"/>
              </a:rPr>
              <a:t>wire fraud</a:t>
            </a:r>
            <a:r>
              <a:rPr lang="en-US" dirty="0" smtClean="0">
                <a:effectLst/>
              </a:rPr>
              <a:t>, </a:t>
            </a:r>
            <a:r>
              <a:rPr lang="en-US" dirty="0" smtClean="0">
                <a:effectLst/>
                <a:hlinkClick r:id="rId5" tooltip="Racketeering"/>
              </a:rPr>
              <a:t>racketeering</a:t>
            </a:r>
            <a:r>
              <a:rPr lang="en-US" dirty="0" smtClean="0">
                <a:effectLst/>
              </a:rPr>
              <a:t>, and trading with Iran during the oil embargo (at a time when Iranian revolutionaries were still </a:t>
            </a:r>
            <a:r>
              <a:rPr lang="en-US" dirty="0" smtClean="0">
                <a:effectLst/>
                <a:hlinkClick r:id="rId6" tooltip="Iran hostage crisis"/>
              </a:rPr>
              <a:t>holding American citizens hostage</a:t>
            </a:r>
            <a:r>
              <a:rPr lang="en-US" dirty="0" smtClean="0">
                <a:effectLst/>
              </a:rPr>
              <a:t>).</a:t>
            </a:r>
            <a:r>
              <a:rPr lang="en-US" baseline="30000" dirty="0" smtClean="0">
                <a:effectLst/>
                <a:hlinkClick r:id="rId7"/>
              </a:rPr>
              <a:t>[3]</a:t>
            </a:r>
            <a:r>
              <a:rPr lang="en-US" baseline="30000" dirty="0" smtClean="0">
                <a:effectLst/>
                <a:hlinkClick r:id="rId8"/>
              </a:rPr>
              <a:t>[9]</a:t>
            </a:r>
            <a:r>
              <a:rPr lang="en-US" dirty="0" smtClean="0">
                <a:effectLst/>
              </a:rPr>
              <a:t> The charges would have led to a sentence of more than 300 years in prison had Rich been convicted on all counts.</a:t>
            </a:r>
            <a:r>
              <a:rPr lang="en-US" baseline="30000" dirty="0" smtClean="0">
                <a:effectLst/>
                <a:hlinkClick r:id="rId7"/>
              </a:rPr>
              <a:t>[3]</a:t>
            </a:r>
            <a:r>
              <a:rPr lang="en-US" dirty="0" smtClean="0">
                <a:effectLst/>
              </a:rPr>
              <a:t> The indictment was filed by then-</a:t>
            </a:r>
            <a:r>
              <a:rPr lang="en-US" dirty="0" smtClean="0">
                <a:effectLst/>
                <a:hlinkClick r:id="rId9" tooltip="United States Attorney"/>
              </a:rPr>
              <a:t>U.S. Federal Prosecutor</a:t>
            </a:r>
            <a:r>
              <a:rPr lang="en-US" dirty="0" smtClean="0">
                <a:effectLst/>
              </a:rPr>
              <a:t> (and future mayor of New York City) </a:t>
            </a:r>
            <a:r>
              <a:rPr lang="en-US" dirty="0" smtClean="0">
                <a:effectLst/>
                <a:hlinkClick r:id="rId10" tooltip="Rudolph Giuliani"/>
              </a:rPr>
              <a:t>Rudolph Giuliani</a:t>
            </a:r>
            <a:r>
              <a:rPr lang="en-US" dirty="0" smtClean="0">
                <a:effectLst/>
              </a:rPr>
              <a:t>. At the time it was the biggest tax evasion case in U.S. history.</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44</a:t>
            </a:fld>
            <a:endParaRPr lang="en-US"/>
          </a:p>
        </p:txBody>
      </p:sp>
    </p:spTree>
    <p:extLst>
      <p:ext uri="{BB962C8B-B14F-4D97-AF65-F5344CB8AC3E}">
        <p14:creationId xmlns:p14="http://schemas.microsoft.com/office/powerpoint/2010/main" val="460330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a:t>
            </a:r>
            <a:r>
              <a:rPr lang="en-US" b="1" baseline="0" dirty="0" smtClean="0"/>
              <a:t> video clip is about 6 minutes long.  Bush was criticized because WMDs weren’t found after Saddam’s defeat, but virtually everyone had assumed there would be WMDs in Iraq – the Clintons and several foreign intelligence services had said that Iraq had WMDs.</a:t>
            </a:r>
          </a:p>
          <a:p>
            <a:r>
              <a:rPr lang="en-US" b="1" baseline="0" dirty="0" smtClean="0"/>
              <a:t>Saddam was captured December 14, 2003 and hanged by the new Iraqi government on December 30, 2006 for crimes against humanity.</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45</a:t>
            </a:fld>
            <a:endParaRPr lang="en-US"/>
          </a:p>
        </p:txBody>
      </p:sp>
    </p:spTree>
    <p:extLst>
      <p:ext uri="{BB962C8B-B14F-4D97-AF65-F5344CB8AC3E}">
        <p14:creationId xmlns:p14="http://schemas.microsoft.com/office/powerpoint/2010/main" val="2077204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2004 election was described as “Bush vs. Bush Light” because Kerry seemed</a:t>
            </a:r>
            <a:r>
              <a:rPr lang="en-US" b="1" baseline="0" dirty="0" smtClean="0"/>
              <a:t> to agree with Bush on most issues, but somehow argued that the same actions would work better if he was president than if Bush was… just because it would be him instead of Bush.</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46</a:t>
            </a:fld>
            <a:endParaRPr lang="en-US"/>
          </a:p>
        </p:txBody>
      </p:sp>
    </p:spTree>
    <p:extLst>
      <p:ext uri="{BB962C8B-B14F-4D97-AF65-F5344CB8AC3E}">
        <p14:creationId xmlns:p14="http://schemas.microsoft.com/office/powerpoint/2010/main" val="1690411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By 2011, 45 million</a:t>
            </a:r>
            <a:r>
              <a:rPr lang="en-US" b="1" baseline="0" dirty="0" smtClean="0"/>
              <a:t> Americans (about 1 in every 7) were on food stamps.</a:t>
            </a:r>
          </a:p>
          <a:p>
            <a:r>
              <a:rPr lang="en-US" b="1" baseline="0" dirty="0" smtClean="0"/>
              <a:t>To answer the “where does he rank” question:  C-SPAN’s poll of historians, political scientists, etc., places Obama 12</a:t>
            </a:r>
            <a:r>
              <a:rPr lang="en-US" b="1" baseline="30000" dirty="0" smtClean="0"/>
              <a:t>th</a:t>
            </a:r>
            <a:r>
              <a:rPr lang="en-US" b="1" baseline="0" dirty="0" smtClean="0"/>
              <a:t>, below Reagan, JFK, LBJ, Ike, Truman, etc., but above Bill Clinton, Andrew Jackson, both Bushes, etc.  However, Dr. Vern Pedersen ranks Obama as comparable to Jimmy Carter, which would place him somewhere in the #25-35 range (out of the 44 presidents up to and including Obama, chronologically).</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47</a:t>
            </a:fld>
            <a:endParaRPr lang="en-US"/>
          </a:p>
        </p:txBody>
      </p:sp>
    </p:spTree>
    <p:extLst>
      <p:ext uri="{BB962C8B-B14F-4D97-AF65-F5344CB8AC3E}">
        <p14:creationId xmlns:p14="http://schemas.microsoft.com/office/powerpoint/2010/main" val="1161369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Since O’Neill’s claim, other SEAL Team 6 members</a:t>
            </a:r>
            <a:r>
              <a:rPr lang="en-US" b="1" baseline="0" dirty="0" smtClean="0"/>
              <a:t> have also claimed to have shot Bin Laden.</a:t>
            </a:r>
          </a:p>
          <a:p>
            <a:r>
              <a:rPr lang="en-US" b="1" baseline="0" dirty="0" smtClean="0"/>
              <a:t>Per Dr. Vern Pedersen, the former Pakistani ambassador, when instructed to chastise the U.S. for intruding on Pakistani territory to get Bin Laden, asked whether he should express Pakistan’s anger at being shown to be incompetent in not knowing that Bin Laden was hiding just a mile from their military academy – or anger at being shown to have been secretly hiding Bin Laden and the U.S. getting him anyway!  He hinted that the latter case was the truth.</a:t>
            </a:r>
          </a:p>
          <a:p>
            <a:r>
              <a:rPr lang="en-US" b="1" baseline="0" dirty="0" smtClean="0"/>
              <a:t>As for ISIS – two important things to know:  1. Unlike Al Qaeda, ISIS must control territory to exist – to have an “Islamic State.”  2. ISIS believes that their conflict will end when they are near total defeat in a worldwide war vs. the infidels – when there are only 5,000 ISIS fighters remaining, Jesus Christ will return to Earth, destroy their enemies, and they will rule the world.  Is it possible to negotiate a peaceful resolution with an enemy that operates under this belief?  I don’t see how it is.</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48</a:t>
            </a:fld>
            <a:endParaRPr lang="en-US"/>
          </a:p>
        </p:txBody>
      </p:sp>
    </p:spTree>
    <p:extLst>
      <p:ext uri="{BB962C8B-B14F-4D97-AF65-F5344CB8AC3E}">
        <p14:creationId xmlns:p14="http://schemas.microsoft.com/office/powerpoint/2010/main" val="313380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success of </a:t>
            </a:r>
            <a:r>
              <a:rPr lang="en-US" b="1" i="1" dirty="0" smtClean="0"/>
              <a:t>Star Wars</a:t>
            </a:r>
            <a:r>
              <a:rPr lang="en-US" b="1" i="0" dirty="0" smtClean="0"/>
              <a:t> increased 20</a:t>
            </a:r>
            <a:r>
              <a:rPr lang="en-US" b="1" i="0" baseline="30000" dirty="0" smtClean="0"/>
              <a:t>th</a:t>
            </a:r>
            <a:r>
              <a:rPr lang="en-US" b="1" i="0" dirty="0" smtClean="0"/>
              <a:t> Century</a:t>
            </a:r>
            <a:r>
              <a:rPr lang="en-US" b="1" i="0" baseline="0" dirty="0" smtClean="0"/>
              <a:t> Fox’s stock price from $6 per share to $25 per share.</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7</a:t>
            </a:fld>
            <a:endParaRPr lang="en-US"/>
          </a:p>
        </p:txBody>
      </p:sp>
    </p:spTree>
    <p:extLst>
      <p:ext uri="{BB962C8B-B14F-4D97-AF65-F5344CB8AC3E}">
        <p14:creationId xmlns:p14="http://schemas.microsoft.com/office/powerpoint/2010/main" val="200328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After Vietnam and Watergate, a</a:t>
            </a:r>
            <a:r>
              <a:rPr lang="en-US" b="1" baseline="0" dirty="0" smtClean="0"/>
              <a:t> big part of Carter’s appeal was that he was not a Washington insider and would not be an “imperial president.”  But once he got to the White House, a big problem for him was that he was an outsider who couldn’t influence Congress, leaving him weak &amp; ineffective.</a:t>
            </a:r>
          </a:p>
          <a:p>
            <a:r>
              <a:rPr lang="en-US" b="1" dirty="0" smtClean="0"/>
              <a:t>He was still Governor</a:t>
            </a:r>
            <a:r>
              <a:rPr lang="en-US" b="1" baseline="0" dirty="0" smtClean="0"/>
              <a:t> of Georgia when he reported the UFO.  The rabbit attack happened on April 20, 1979 while Carter was vacationing in Georgia.</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8</a:t>
            </a:fld>
            <a:endParaRPr lang="en-US"/>
          </a:p>
        </p:txBody>
      </p:sp>
    </p:spTree>
    <p:extLst>
      <p:ext uri="{BB962C8B-B14F-4D97-AF65-F5344CB8AC3E}">
        <p14:creationId xmlns:p14="http://schemas.microsoft.com/office/powerpoint/2010/main" val="357774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Jane Fonda &amp; Michael</a:t>
            </a:r>
            <a:r>
              <a:rPr lang="en-US" b="1" baseline="0" dirty="0" smtClean="0"/>
              <a:t> Douglas movie </a:t>
            </a:r>
            <a:r>
              <a:rPr lang="en-US" b="1" i="1" baseline="0" dirty="0" smtClean="0"/>
              <a:t>The China Syndrome</a:t>
            </a:r>
            <a:r>
              <a:rPr lang="en-US" b="1" i="0" baseline="0" dirty="0" smtClean="0"/>
              <a:t> had just opened 12 days earlier than the Three Mile Island incident – since it was about a nuclear power plant meltdown, the Three Mile Island incident seemed to be a real-life “China Syndrome” – but in reality, the amount of radiation people at Three Mile Island were exposed to was only equivalent to what you get by being in a kitchen where a microwave is in use!  Proponents of nuclear energy sometimes point out that more people have been killed riding in a car with Ted Kennedy than by nuclear accidents in the U.S!</a:t>
            </a:r>
          </a:p>
          <a:p>
            <a:r>
              <a:rPr lang="en-US" b="1" i="0" baseline="0" dirty="0" smtClean="0"/>
              <a:t>The USSR had gotten a better deal than the U.S. in the SALT II treaty, partly because intelligence from spy Chris Boyce (Falcon) had allowed them to disrupt our satellite intelligence during the SALT II talks.</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9</a:t>
            </a:fld>
            <a:endParaRPr lang="en-US"/>
          </a:p>
        </p:txBody>
      </p:sp>
    </p:spTree>
    <p:extLst>
      <p:ext uri="{BB962C8B-B14F-4D97-AF65-F5344CB8AC3E}">
        <p14:creationId xmlns:p14="http://schemas.microsoft.com/office/powerpoint/2010/main" val="69345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Sadat was assassinated in 1981 by faction of the Egyptian</a:t>
            </a:r>
            <a:r>
              <a:rPr lang="en-US" b="1" baseline="0" dirty="0" smtClean="0"/>
              <a:t> military angry he had made peace with the Jews (Israel).</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11</a:t>
            </a:fld>
            <a:endParaRPr lang="en-US"/>
          </a:p>
        </p:txBody>
      </p:sp>
    </p:spTree>
    <p:extLst>
      <p:ext uri="{BB962C8B-B14F-4D97-AF65-F5344CB8AC3E}">
        <p14:creationId xmlns:p14="http://schemas.microsoft.com/office/powerpoint/2010/main" val="415749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Hostage crisis stemmed</a:t>
            </a:r>
            <a:r>
              <a:rPr lang="en-US" b="1" baseline="0" dirty="0" smtClean="0"/>
              <a:t> from the Shah going to the U.S. for cancer treatment after being forced to flee Iran in January 1979.  The Ayatollah and his followers thought the U.S. would try to put the Shah back in power – they wanted him returned so they could execute him.  Originally 66 Americans were taken hostage when the embassy was stormed, but 14 were soon released.  The ABC news show “Nightline” originated during the Iran Hostage Crisis as a special show dedicated to covering the crisis in depth each day called “America Held Hostage.”</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12</a:t>
            </a:fld>
            <a:endParaRPr lang="en-US"/>
          </a:p>
        </p:txBody>
      </p:sp>
    </p:spTree>
    <p:extLst>
      <p:ext uri="{BB962C8B-B14F-4D97-AF65-F5344CB8AC3E}">
        <p14:creationId xmlns:p14="http://schemas.microsoft.com/office/powerpoint/2010/main" val="248181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video</a:t>
            </a:r>
            <a:r>
              <a:rPr lang="en-US" b="1" baseline="0" dirty="0" smtClean="0"/>
              <a:t> clip is about 4 minutes long.</a:t>
            </a:r>
          </a:p>
          <a:p>
            <a:r>
              <a:rPr lang="en-US" b="1" dirty="0" smtClean="0"/>
              <a:t>Remember,</a:t>
            </a:r>
            <a:r>
              <a:rPr lang="en-US" b="1" baseline="0" dirty="0" smtClean="0"/>
              <a:t> the Soviet team had easily beaten not only our Olympic team (who were all amateurs), but even the NHL All-Stars(!) during the months leading up to the 1980 Olympics.</a:t>
            </a:r>
            <a:endParaRPr lang="en-US" b="1" dirty="0"/>
          </a:p>
        </p:txBody>
      </p:sp>
      <p:sp>
        <p:nvSpPr>
          <p:cNvPr id="4" name="Slide Number Placeholder 3"/>
          <p:cNvSpPr>
            <a:spLocks noGrp="1"/>
          </p:cNvSpPr>
          <p:nvPr>
            <p:ph type="sldNum" sz="quarter" idx="10"/>
          </p:nvPr>
        </p:nvSpPr>
        <p:spPr/>
        <p:txBody>
          <a:bodyPr/>
          <a:lstStyle/>
          <a:p>
            <a:fld id="{50367A42-97F6-47A0-B94F-E9BBF1FF78C0}" type="slidenum">
              <a:rPr lang="en-US" smtClean="0"/>
              <a:t>14</a:t>
            </a:fld>
            <a:endParaRPr lang="en-US"/>
          </a:p>
        </p:txBody>
      </p:sp>
    </p:spTree>
    <p:extLst>
      <p:ext uri="{BB962C8B-B14F-4D97-AF65-F5344CB8AC3E}">
        <p14:creationId xmlns:p14="http://schemas.microsoft.com/office/powerpoint/2010/main" val="1334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03F29F-75BB-444F-B172-16080D6CF2C9}" type="datetimeFigureOut">
              <a:rPr lang="en-US" smtClean="0"/>
              <a:t>1/15/2020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6909D8E-50AA-4831-ACCC-AAC16EC59C5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03F29F-75BB-444F-B172-16080D6CF2C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09D8E-50AA-4831-ACCC-AAC16EC59C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03F29F-75BB-444F-B172-16080D6CF2C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09D8E-50AA-4831-ACCC-AAC16EC59C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03F29F-75BB-444F-B172-16080D6CF2C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09D8E-50AA-4831-ACCC-AAC16EC59C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03F29F-75BB-444F-B172-16080D6CF2C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09D8E-50AA-4831-ACCC-AAC16EC59C5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03F29F-75BB-444F-B172-16080D6CF2C9}"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09D8E-50AA-4831-ACCC-AAC16EC59C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03F29F-75BB-444F-B172-16080D6CF2C9}"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09D8E-50AA-4831-ACCC-AAC16EC59C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03F29F-75BB-444F-B172-16080D6CF2C9}"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09D8E-50AA-4831-ACCC-AAC16EC59C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3F29F-75BB-444F-B172-16080D6CF2C9}"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09D8E-50AA-4831-ACCC-AAC16EC59C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03F29F-75BB-444F-B172-16080D6CF2C9}"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09D8E-50AA-4831-ACCC-AAC16EC59C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03F29F-75BB-444F-B172-16080D6CF2C9}"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6909D8E-50AA-4831-ACCC-AAC16EC59C5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403F29F-75BB-444F-B172-16080D6CF2C9}" type="datetimeFigureOut">
              <a:rPr lang="en-US" smtClean="0"/>
              <a:t>1/15/2020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909D8E-50AA-4831-ACCC-AAC16EC59C5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NYRVZX3J2u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mN3z3eSVG7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xANWhMQfec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2.jpg"/><Relationship Id="rId4" Type="http://schemas.openxmlformats.org/officeDocument/2006/relationships/hyperlink" Target="https://www.youtube.com/watch?v=1pkVLqSaah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bNpSWrlES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fSTrmJtHLF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hyperlink" Target="https://www.youtube.com/watch?v=cDPnsTRAvI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Io9KMSSEZ0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4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brSVsP2NUb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4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America Since Watergate</a:t>
            </a:r>
            <a:endParaRPr lang="en-US" b="1" dirty="0"/>
          </a:p>
        </p:txBody>
      </p:sp>
      <p:sp>
        <p:nvSpPr>
          <p:cNvPr id="3" name="Subtitle 2"/>
          <p:cNvSpPr>
            <a:spLocks noGrp="1"/>
          </p:cNvSpPr>
          <p:nvPr>
            <p:ph type="subTitle" idx="1"/>
          </p:nvPr>
        </p:nvSpPr>
        <p:spPr>
          <a:xfrm>
            <a:off x="533400" y="3505200"/>
            <a:ext cx="7854696" cy="1475936"/>
          </a:xfrm>
        </p:spPr>
        <p:txBody>
          <a:bodyPr/>
          <a:lstStyle/>
          <a:p>
            <a:r>
              <a:rPr lang="en-US" b="1" dirty="0" smtClean="0"/>
              <a:t>U.S. History</a:t>
            </a:r>
          </a:p>
          <a:p>
            <a:r>
              <a:rPr lang="en-US" b="1" dirty="0" smtClean="0"/>
              <a:t>Dr. Donnelly</a:t>
            </a:r>
            <a:endParaRPr lang="en-US" b="1" dirty="0"/>
          </a:p>
        </p:txBody>
      </p:sp>
    </p:spTree>
    <p:extLst>
      <p:ext uri="{BB962C8B-B14F-4D97-AF65-F5344CB8AC3E}">
        <p14:creationId xmlns:p14="http://schemas.microsoft.com/office/powerpoint/2010/main" val="274284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9067800" cy="286512"/>
          </a:xfrm>
        </p:spPr>
        <p:txBody>
          <a:bodyPr>
            <a:normAutofit fontScale="90000"/>
          </a:bodyPr>
          <a:lstStyle/>
          <a:p>
            <a:pPr algn="ctr"/>
            <a:r>
              <a:rPr lang="en-US" sz="3600" b="1" dirty="0" smtClean="0"/>
              <a:t>Famous Spies:  The Falcon and the Snowman</a:t>
            </a:r>
            <a:endParaRPr lang="en-US" sz="3600" b="1" dirty="0"/>
          </a:p>
        </p:txBody>
      </p:sp>
      <p:sp>
        <p:nvSpPr>
          <p:cNvPr id="3" name="Content Placeholder 2"/>
          <p:cNvSpPr>
            <a:spLocks noGrp="1"/>
          </p:cNvSpPr>
          <p:nvPr>
            <p:ph idx="1"/>
          </p:nvPr>
        </p:nvSpPr>
        <p:spPr>
          <a:xfrm>
            <a:off x="76200" y="990600"/>
            <a:ext cx="4648200" cy="5867399"/>
          </a:xfrm>
        </p:spPr>
        <p:txBody>
          <a:bodyPr>
            <a:normAutofit fontScale="77500" lnSpcReduction="20000"/>
          </a:bodyPr>
          <a:lstStyle/>
          <a:p>
            <a:r>
              <a:rPr lang="en-US" b="1" dirty="0" smtClean="0"/>
              <a:t>Christopher Boyce and Andrew Daulton Lee, known by their Soviet code names, Falcon (Boyce) and Snowman (Lee), were arrested in January 1977 and sentenced to prison for espionage for selling secrets about American spy satellites to the USSR.</a:t>
            </a:r>
          </a:p>
          <a:p>
            <a:r>
              <a:rPr lang="en-US" b="1" dirty="0" smtClean="0"/>
              <a:t>In January 1980, Boyce escaped from prison and disappeared, robbing 17 banks in Washington, Idaho, and possibly Great Falls, Mt., until being recaptured in August 1981.</a:t>
            </a:r>
          </a:p>
          <a:p>
            <a:r>
              <a:rPr lang="en-US" b="1" dirty="0" smtClean="0"/>
              <a:t>They </a:t>
            </a:r>
            <a:r>
              <a:rPr lang="en-US" b="1" smtClean="0"/>
              <a:t>became more famous </a:t>
            </a:r>
            <a:r>
              <a:rPr lang="en-US" b="1" dirty="0" smtClean="0"/>
              <a:t>with the 1985 movie about their lives, starring Timothy Hutton and Sean Penn.</a:t>
            </a:r>
          </a:p>
          <a:p>
            <a:r>
              <a:rPr lang="en-US" b="1" dirty="0" smtClean="0"/>
              <a:t>Lee was released from prison in 1998 and Boyce was released in 2002.</a:t>
            </a:r>
            <a:endParaRPr lang="en-US" b="1" dirty="0"/>
          </a:p>
        </p:txBody>
      </p:sp>
      <p:pic>
        <p:nvPicPr>
          <p:cNvPr id="5" name="Picture 4" descr="Photo of &quot;The Falcon and the Snowman&quot; movie pos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752600"/>
            <a:ext cx="2286000" cy="3429000"/>
          </a:xfrm>
          <a:prstGeom prst="rect">
            <a:avLst/>
          </a:prstGeom>
        </p:spPr>
      </p:pic>
    </p:spTree>
    <p:extLst>
      <p:ext uri="{BB962C8B-B14F-4D97-AF65-F5344CB8AC3E}">
        <p14:creationId xmlns:p14="http://schemas.microsoft.com/office/powerpoint/2010/main" val="93344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Camp David Accords</a:t>
            </a:r>
            <a:endParaRPr lang="en-US" b="1" dirty="0"/>
          </a:p>
        </p:txBody>
      </p:sp>
      <p:sp>
        <p:nvSpPr>
          <p:cNvPr id="3" name="Content Placeholder 2"/>
          <p:cNvSpPr>
            <a:spLocks noGrp="1"/>
          </p:cNvSpPr>
          <p:nvPr>
            <p:ph idx="1"/>
          </p:nvPr>
        </p:nvSpPr>
        <p:spPr>
          <a:xfrm>
            <a:off x="76200" y="1935480"/>
            <a:ext cx="4191000" cy="4389120"/>
          </a:xfrm>
        </p:spPr>
        <p:txBody>
          <a:bodyPr>
            <a:normAutofit lnSpcReduction="10000"/>
          </a:bodyPr>
          <a:lstStyle/>
          <a:p>
            <a:r>
              <a:rPr lang="en-US" b="1" dirty="0" smtClean="0"/>
              <a:t>Carter hosted Egyptian President Anwar Sadat and Israeli Prime Minister </a:t>
            </a:r>
            <a:r>
              <a:rPr lang="en-US" b="1" dirty="0" err="1" smtClean="0"/>
              <a:t>Menachim</a:t>
            </a:r>
            <a:r>
              <a:rPr lang="en-US" b="1" dirty="0" smtClean="0"/>
              <a:t> Begin at Camp David in 1978.</a:t>
            </a:r>
          </a:p>
          <a:p>
            <a:r>
              <a:rPr lang="en-US" b="1" dirty="0" smtClean="0"/>
              <a:t>Israel and Egypt agreed to a peace treaty in 1979 – this was Carter’s main (only?) foreign policy success.</a:t>
            </a:r>
            <a:endParaRPr lang="en-US" b="1" dirty="0"/>
          </a:p>
        </p:txBody>
      </p:sp>
      <p:pic>
        <p:nvPicPr>
          <p:cNvPr id="4" name="Picture 3" descr="Photo of Carter with Anwar Sadat and Manachim Beg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438400"/>
            <a:ext cx="4354286" cy="2438400"/>
          </a:xfrm>
          <a:prstGeom prst="rect">
            <a:avLst/>
          </a:prstGeom>
        </p:spPr>
      </p:pic>
    </p:spTree>
    <p:extLst>
      <p:ext uri="{BB962C8B-B14F-4D97-AF65-F5344CB8AC3E}">
        <p14:creationId xmlns:p14="http://schemas.microsoft.com/office/powerpoint/2010/main" val="3731092376"/>
      </p:ext>
    </p:extLst>
  </p:cSld>
  <p:clrMapOvr>
    <a:masterClrMapping/>
  </p:clrMapOvr>
  <mc:AlternateContent xmlns:mc="http://schemas.openxmlformats.org/markup-compatibility/2006" xmlns:p14="http://schemas.microsoft.com/office/powerpoint/2010/main">
    <mc:Choice Requires="p14">
      <p:transition spd="slow" p14:dur="2500" advTm="90000">
        <p:checker/>
      </p:transition>
    </mc:Choice>
    <mc:Fallback xmlns="">
      <p:transition spd="slow" advTm="9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5486400" cy="591312"/>
          </a:xfrm>
        </p:spPr>
        <p:txBody>
          <a:bodyPr>
            <a:normAutofit fontScale="90000"/>
          </a:bodyPr>
          <a:lstStyle/>
          <a:p>
            <a:pPr algn="ctr"/>
            <a:r>
              <a:rPr lang="en-US" b="1" dirty="0" smtClean="0"/>
              <a:t>The Iran Hostage Crisis</a:t>
            </a:r>
            <a:endParaRPr lang="en-US" b="1" dirty="0"/>
          </a:p>
        </p:txBody>
      </p:sp>
      <p:sp>
        <p:nvSpPr>
          <p:cNvPr id="3" name="Content Placeholder 2"/>
          <p:cNvSpPr>
            <a:spLocks noGrp="1"/>
          </p:cNvSpPr>
          <p:nvPr>
            <p:ph idx="1"/>
          </p:nvPr>
        </p:nvSpPr>
        <p:spPr>
          <a:xfrm>
            <a:off x="76200" y="1295400"/>
            <a:ext cx="5334000" cy="5486400"/>
          </a:xfrm>
        </p:spPr>
        <p:txBody>
          <a:bodyPr>
            <a:normAutofit fontScale="92500" lnSpcReduction="20000"/>
          </a:bodyPr>
          <a:lstStyle/>
          <a:p>
            <a:r>
              <a:rPr lang="en-US" b="1" dirty="0" smtClean="0"/>
              <a:t>November 4, 1979:  radical Iranian Muslims led by Ayatollah Khomeini take over U.S. Embassy in Tehran (capital of Iran) and take American workers there hostage.</a:t>
            </a:r>
          </a:p>
          <a:p>
            <a:r>
              <a:rPr lang="en-US" b="1" dirty="0" smtClean="0"/>
              <a:t>52 Americans were held hostage until January 20, 1981 (444 days).</a:t>
            </a:r>
          </a:p>
          <a:p>
            <a:r>
              <a:rPr lang="en-US" b="1" dirty="0" smtClean="0"/>
              <a:t>Carter responded by freezing Iran’s assets in the U.S., stopping import of Iranian oil to U.S., and deporting some Iranians.</a:t>
            </a:r>
          </a:p>
          <a:p>
            <a:r>
              <a:rPr lang="en-US" b="1" dirty="0" smtClean="0"/>
              <a:t>Carter’s rescue attempt on April 24, 1980, Operation Eagle Claw, failed – 8 commandos died.</a:t>
            </a:r>
            <a:endParaRPr lang="en-US" b="1" dirty="0"/>
          </a:p>
          <a:p>
            <a:r>
              <a:rPr lang="en-US" b="1" dirty="0" smtClean="0"/>
              <a:t>After this, Carter was seen as weak and helpless against Iran.</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820" y="3400171"/>
            <a:ext cx="86360" cy="57658"/>
          </a:xfrm>
          <a:prstGeom prst="rect">
            <a:avLst/>
          </a:prstGeom>
        </p:spPr>
      </p:pic>
      <p:pic>
        <p:nvPicPr>
          <p:cNvPr id="5" name="Picture 4" descr="Photo of Ayatollah Khomein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250" y="152400"/>
            <a:ext cx="1143000" cy="1730086"/>
          </a:xfrm>
          <a:prstGeom prst="rect">
            <a:avLst/>
          </a:prstGeom>
        </p:spPr>
      </p:pic>
      <p:pic>
        <p:nvPicPr>
          <p:cNvPr id="6" name="Picture 5" descr="Photo of a man holding a sign that reads &quot;Deport all Iranians&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6546" y="2895600"/>
            <a:ext cx="2656299" cy="1773470"/>
          </a:xfrm>
          <a:prstGeom prst="rect">
            <a:avLst/>
          </a:prstGeom>
        </p:spPr>
      </p:pic>
      <p:pic>
        <p:nvPicPr>
          <p:cNvPr id="8" name="Picture 7" descr="Photo of American hostages blindfold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1293" y="1017442"/>
            <a:ext cx="2403376" cy="1804717"/>
          </a:xfrm>
          <a:prstGeom prst="rect">
            <a:avLst/>
          </a:prstGeom>
        </p:spPr>
      </p:pic>
    </p:spTree>
    <p:extLst>
      <p:ext uri="{BB962C8B-B14F-4D97-AF65-F5344CB8AC3E}">
        <p14:creationId xmlns:p14="http://schemas.microsoft.com/office/powerpoint/2010/main" val="471493658"/>
      </p:ext>
    </p:extLst>
  </p:cSld>
  <p:clrMapOvr>
    <a:masterClrMapping/>
  </p:clrMapOvr>
  <mc:AlternateContent xmlns:mc="http://schemas.openxmlformats.org/markup-compatibility/2006" xmlns:p14="http://schemas.microsoft.com/office/powerpoint/2010/main">
    <mc:Choice Requires="p14">
      <p:transition spd="slow" p14:dur="1200" advTm="150000">
        <p:dissolve/>
      </p:transition>
    </mc:Choice>
    <mc:Fallback xmlns="">
      <p:transition spd="slow" advTm="150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Soviet Invasion of Afghanistan</a:t>
            </a:r>
            <a:endParaRPr lang="en-US" b="1" dirty="0"/>
          </a:p>
        </p:txBody>
      </p:sp>
      <p:sp>
        <p:nvSpPr>
          <p:cNvPr id="3" name="Content Placeholder 2"/>
          <p:cNvSpPr>
            <a:spLocks noGrp="1"/>
          </p:cNvSpPr>
          <p:nvPr>
            <p:ph idx="1"/>
          </p:nvPr>
        </p:nvSpPr>
        <p:spPr>
          <a:xfrm>
            <a:off x="457200" y="1935480"/>
            <a:ext cx="3124200" cy="4389120"/>
          </a:xfrm>
        </p:spPr>
        <p:txBody>
          <a:bodyPr/>
          <a:lstStyle/>
          <a:p>
            <a:r>
              <a:rPr lang="en-US" b="1" dirty="0" smtClean="0"/>
              <a:t>Christmas, 1979:  the USSR invaded Afghanistan and occupied it until 1988.</a:t>
            </a:r>
          </a:p>
          <a:p>
            <a:r>
              <a:rPr lang="en-US" b="1" dirty="0" smtClean="0"/>
              <a:t>Again, President Carter seemed helpless.</a:t>
            </a:r>
            <a:endParaRPr lang="en-US" b="1" dirty="0"/>
          </a:p>
        </p:txBody>
      </p:sp>
    </p:spTree>
    <p:extLst>
      <p:ext uri="{BB962C8B-B14F-4D97-AF65-F5344CB8AC3E}">
        <p14:creationId xmlns:p14="http://schemas.microsoft.com/office/powerpoint/2010/main" val="99528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5000">
        <p15:prstTrans prst="origami"/>
      </p:transition>
    </mc:Choice>
    <mc:Fallback xmlns="">
      <p:transition spd="slow" advTm="10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t>The Miracle on Ice</a:t>
            </a:r>
            <a:endParaRPr lang="en-US" b="1" dirty="0"/>
          </a:p>
        </p:txBody>
      </p:sp>
      <p:sp>
        <p:nvSpPr>
          <p:cNvPr id="3" name="Content Placeholder 2"/>
          <p:cNvSpPr>
            <a:spLocks noGrp="1"/>
          </p:cNvSpPr>
          <p:nvPr>
            <p:ph idx="1"/>
          </p:nvPr>
        </p:nvSpPr>
        <p:spPr>
          <a:xfrm>
            <a:off x="76200" y="1447800"/>
            <a:ext cx="4419600" cy="5257800"/>
          </a:xfrm>
        </p:spPr>
        <p:txBody>
          <a:bodyPr>
            <a:normAutofit lnSpcReduction="10000"/>
          </a:bodyPr>
          <a:lstStyle/>
          <a:p>
            <a:r>
              <a:rPr lang="en-US" b="1" dirty="0" smtClean="0"/>
              <a:t>1980 Winter Olympics at Lake Placid, New York:  right after the Soviets invaded Afghanistan, the U.S. hockey team miraculously upset the heavily favored Soviet team, then beat Finland for the gold medal.</a:t>
            </a:r>
          </a:p>
          <a:p>
            <a:r>
              <a:rPr lang="en-US" b="1" dirty="0" smtClean="0"/>
              <a:t>This should always </a:t>
            </a:r>
            <a:r>
              <a:rPr lang="en-US" b="1" dirty="0"/>
              <a:t>be remembered:  </a:t>
            </a:r>
            <a:r>
              <a:rPr lang="en-US" b="1" dirty="0">
                <a:hlinkClick r:id="rId3"/>
              </a:rPr>
              <a:t>https://</a:t>
            </a:r>
            <a:r>
              <a:rPr lang="en-US" b="1" dirty="0" smtClean="0">
                <a:hlinkClick r:id="rId3"/>
              </a:rPr>
              <a:t>www.youtube.com/watch?v=NYRVZX3J2uQ</a:t>
            </a:r>
            <a:r>
              <a:rPr lang="en-US" b="1" dirty="0" smtClean="0"/>
              <a:t> </a:t>
            </a:r>
            <a:endParaRPr lang="en-US" b="1" dirty="0"/>
          </a:p>
        </p:txBody>
      </p:sp>
      <p:pic>
        <p:nvPicPr>
          <p:cNvPr id="4" name="Picture 3" descr="Cover of a Sports Illustrated magazine with a photo of the U.s Hockey team winning&#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925782"/>
            <a:ext cx="3581400" cy="4715510"/>
          </a:xfrm>
          <a:prstGeom prst="rect">
            <a:avLst/>
          </a:prstGeom>
        </p:spPr>
      </p:pic>
    </p:spTree>
    <p:extLst>
      <p:ext uri="{BB962C8B-B14F-4D97-AF65-F5344CB8AC3E}">
        <p14:creationId xmlns:p14="http://schemas.microsoft.com/office/powerpoint/2010/main" val="1155247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Olympic Politics</a:t>
            </a:r>
            <a:endParaRPr lang="en-US" b="1" dirty="0"/>
          </a:p>
        </p:txBody>
      </p:sp>
      <p:sp>
        <p:nvSpPr>
          <p:cNvPr id="3" name="Content Placeholder 2"/>
          <p:cNvSpPr>
            <a:spLocks noGrp="1"/>
          </p:cNvSpPr>
          <p:nvPr>
            <p:ph idx="1"/>
          </p:nvPr>
        </p:nvSpPr>
        <p:spPr>
          <a:xfrm>
            <a:off x="76200" y="1935480"/>
            <a:ext cx="4648200" cy="4770120"/>
          </a:xfrm>
        </p:spPr>
        <p:txBody>
          <a:bodyPr>
            <a:normAutofit fontScale="92500" lnSpcReduction="10000"/>
          </a:bodyPr>
          <a:lstStyle/>
          <a:p>
            <a:r>
              <a:rPr lang="en-US" b="1" dirty="0" smtClean="0"/>
              <a:t>In protest of the Soviet invasion of Afghanistan, President Carter announced that the U.S. would boycott the 1980 Summer Olympics in Moscow (USSR) – 61 other countries also joined the boycott.</a:t>
            </a:r>
          </a:p>
          <a:p>
            <a:r>
              <a:rPr lang="en-US" b="1" dirty="0" smtClean="0"/>
              <a:t>In 1984, the Soviets (and all the other communist countries) retaliated by boycotting the Summer Olympics in Los Angeles.</a:t>
            </a:r>
            <a:endParaRPr lang="en-US" b="1" dirty="0"/>
          </a:p>
        </p:txBody>
      </p:sp>
    </p:spTree>
    <p:extLst>
      <p:ext uri="{BB962C8B-B14F-4D97-AF65-F5344CB8AC3E}">
        <p14:creationId xmlns:p14="http://schemas.microsoft.com/office/powerpoint/2010/main" val="3372083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20000">
        <p15:prstTrans prst="pageCurlDouble"/>
      </p:transition>
    </mc:Choice>
    <mc:Fallback xmlns="">
      <p:transition spd="slow" advTm="1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Carter’s legacy:  ouch…</a:t>
            </a:r>
            <a:endParaRPr lang="en-US" b="1" dirty="0"/>
          </a:p>
        </p:txBody>
      </p:sp>
      <p:pic>
        <p:nvPicPr>
          <p:cNvPr id="4" name="Content Placeholder 3" descr="Political cartoon depicting Carter as being the worst president ev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981200"/>
            <a:ext cx="5790131" cy="4389437"/>
          </a:xfrm>
        </p:spPr>
      </p:pic>
    </p:spTree>
    <p:extLst>
      <p:ext uri="{BB962C8B-B14F-4D97-AF65-F5344CB8AC3E}">
        <p14:creationId xmlns:p14="http://schemas.microsoft.com/office/powerpoint/2010/main" val="3233959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0">
        <p15:prstTrans prst="peelOff"/>
      </p:transition>
    </mc:Choice>
    <mc:Fallback xmlns="">
      <p:transition spd="slow" advTm="6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t>Carter vs. Reagan</a:t>
            </a:r>
            <a:endParaRPr lang="en-US" b="1" dirty="0"/>
          </a:p>
        </p:txBody>
      </p:sp>
      <p:sp>
        <p:nvSpPr>
          <p:cNvPr id="3" name="Content Placeholder 2"/>
          <p:cNvSpPr>
            <a:spLocks noGrp="1"/>
          </p:cNvSpPr>
          <p:nvPr>
            <p:ph idx="1"/>
          </p:nvPr>
        </p:nvSpPr>
        <p:spPr>
          <a:xfrm>
            <a:off x="76200" y="1524000"/>
            <a:ext cx="5638800" cy="5181600"/>
          </a:xfrm>
        </p:spPr>
        <p:txBody>
          <a:bodyPr>
            <a:normAutofit fontScale="85000" lnSpcReduction="20000"/>
          </a:bodyPr>
          <a:lstStyle/>
          <a:p>
            <a:r>
              <a:rPr lang="en-US" b="1" dirty="0" smtClean="0"/>
              <a:t>By 1980, President Carter’s approval rating was down to a measly 25%.</a:t>
            </a:r>
          </a:p>
          <a:p>
            <a:r>
              <a:rPr lang="en-US" b="1" dirty="0" smtClean="0"/>
              <a:t>Ted Kennedy even ran against Carter for the Democratic Party nomination – although Carter held off Kennedy, he had no chance against…</a:t>
            </a:r>
          </a:p>
          <a:p>
            <a:r>
              <a:rPr lang="en-US" b="1" dirty="0" smtClean="0"/>
              <a:t>Ronald Reagan, the Republican candidate, who won 489 electoral votes vs. Carter’s 49.</a:t>
            </a:r>
          </a:p>
          <a:p>
            <a:r>
              <a:rPr lang="en-US" b="1" dirty="0" smtClean="0"/>
              <a:t>A former actor and governor of California, Reagan had a great sense of humor – he was also the oldest man ever elected president (age 69 in 1980).</a:t>
            </a:r>
          </a:p>
          <a:p>
            <a:r>
              <a:rPr lang="en-US" b="1" dirty="0" smtClean="0"/>
              <a:t>Here’s Reagan </a:t>
            </a:r>
            <a:r>
              <a:rPr lang="en-US" b="1" dirty="0"/>
              <a:t>telling Soviet jokes:  </a:t>
            </a:r>
            <a:r>
              <a:rPr lang="en-US" b="1" dirty="0">
                <a:hlinkClick r:id="rId3"/>
              </a:rPr>
              <a:t>https://</a:t>
            </a:r>
            <a:r>
              <a:rPr lang="en-US" b="1" dirty="0" smtClean="0">
                <a:hlinkClick r:id="rId3"/>
              </a:rPr>
              <a:t>www.youtube.com/watch?v=mN3z3eSVG7A</a:t>
            </a:r>
            <a:r>
              <a:rPr lang="en-US" b="1" dirty="0" smtClean="0"/>
              <a:t> </a:t>
            </a:r>
            <a:endParaRPr lang="en-US" b="1" dirty="0"/>
          </a:p>
        </p:txBody>
      </p:sp>
      <p:pic>
        <p:nvPicPr>
          <p:cNvPr id="4" name="Picture 3" descr="Photo of President Car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567318"/>
            <a:ext cx="1490134" cy="1828800"/>
          </a:xfrm>
          <a:prstGeom prst="rect">
            <a:avLst/>
          </a:prstGeom>
        </p:spPr>
      </p:pic>
      <p:pic>
        <p:nvPicPr>
          <p:cNvPr id="6" name="Picture 5" descr="Photo of Ted Kenned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6640" y="1559689"/>
            <a:ext cx="1737360" cy="1871472"/>
          </a:xfrm>
          <a:prstGeom prst="rect">
            <a:avLst/>
          </a:prstGeom>
        </p:spPr>
      </p:pic>
      <p:pic>
        <p:nvPicPr>
          <p:cNvPr id="7" name="Picture 6" descr="Photo of President Reaga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3618" y="3200400"/>
            <a:ext cx="2804160" cy="3505200"/>
          </a:xfrm>
          <a:prstGeom prst="rect">
            <a:avLst/>
          </a:prstGeom>
        </p:spPr>
      </p:pic>
    </p:spTree>
    <p:extLst>
      <p:ext uri="{BB962C8B-B14F-4D97-AF65-F5344CB8AC3E}">
        <p14:creationId xmlns:p14="http://schemas.microsoft.com/office/powerpoint/2010/main" val="419251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5715000" cy="1143000"/>
          </a:xfrm>
        </p:spPr>
        <p:txBody>
          <a:bodyPr>
            <a:normAutofit fontScale="90000"/>
          </a:bodyPr>
          <a:lstStyle/>
          <a:p>
            <a:pPr algn="ctr"/>
            <a:r>
              <a:rPr lang="en-US" b="1" dirty="0" smtClean="0"/>
              <a:t>A strong start for Reagan</a:t>
            </a:r>
            <a:endParaRPr lang="en-US" b="1" dirty="0"/>
          </a:p>
        </p:txBody>
      </p:sp>
      <p:sp>
        <p:nvSpPr>
          <p:cNvPr id="3" name="Content Placeholder 2"/>
          <p:cNvSpPr>
            <a:spLocks noGrp="1"/>
          </p:cNvSpPr>
          <p:nvPr>
            <p:ph idx="1"/>
          </p:nvPr>
        </p:nvSpPr>
        <p:spPr>
          <a:xfrm>
            <a:off x="0" y="1935480"/>
            <a:ext cx="5943600" cy="4846320"/>
          </a:xfrm>
        </p:spPr>
        <p:txBody>
          <a:bodyPr>
            <a:normAutofit fontScale="92500" lnSpcReduction="20000"/>
          </a:bodyPr>
          <a:lstStyle/>
          <a:p>
            <a:r>
              <a:rPr lang="en-US" b="1" dirty="0" smtClean="0"/>
              <a:t>The day Reagan was inaugurated – January 20, 1981 – the Iran Hostage Crisis ended, as the Iranians set all 52 hostages free.</a:t>
            </a:r>
          </a:p>
          <a:p>
            <a:r>
              <a:rPr lang="en-US" b="1" dirty="0" smtClean="0"/>
              <a:t>Reagan appointed the first female Supreme Court justice – Sandra Day O’Connor.</a:t>
            </a:r>
          </a:p>
          <a:p>
            <a:r>
              <a:rPr lang="en-US" b="1" dirty="0" smtClean="0"/>
              <a:t>On March 30, 1981, Reagan was shot by lunatic John Hinckley, Jr. – not only did Reagan survive the assassination attempt, his courage and sense of humor (“I hope you guys are all Republicans” he said in the operating room) about nearly being assassinated increased his popularity.</a:t>
            </a:r>
            <a:endParaRPr lang="en-US" b="1" dirty="0"/>
          </a:p>
        </p:txBody>
      </p:sp>
      <p:pic>
        <p:nvPicPr>
          <p:cNvPr id="4" name="Picture 3" descr="Set of four photos that show:&#10;1. President Reagan waves to crowd immediately before being shot.&#10;2. Shots have been fired. The president is in the limousine to the right. Guards move in on the gunman.&#10;3. Secret Service agents join the commotion while other people take cover.&#10;4. Washington D.C. police officer Thomas Delahanty and Press Secretary James Brady lie wounded on the ground. Two Secret Service agents reach for what appears to be the gun that had been fir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366" y="381000"/>
            <a:ext cx="2143449" cy="6301740"/>
          </a:xfrm>
          <a:prstGeom prst="rect">
            <a:avLst/>
          </a:prstGeom>
        </p:spPr>
      </p:pic>
    </p:spTree>
    <p:extLst>
      <p:ext uri="{BB962C8B-B14F-4D97-AF65-F5344CB8AC3E}">
        <p14:creationId xmlns:p14="http://schemas.microsoft.com/office/powerpoint/2010/main" val="3882557053"/>
      </p:ext>
    </p:extLst>
  </p:cSld>
  <p:clrMapOvr>
    <a:masterClrMapping/>
  </p:clrMapOvr>
  <mc:AlternateContent xmlns:mc="http://schemas.openxmlformats.org/markup-compatibility/2006" xmlns:p14="http://schemas.microsoft.com/office/powerpoint/2010/main">
    <mc:Choice Requires="p14">
      <p:transition spd="slow" p14:dur="1200" advTm="150000">
        <p14:prism/>
      </p:transition>
    </mc:Choice>
    <mc:Fallback xmlns="">
      <p:transition spd="slow" advTm="15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What Reagan Did - Economics</a:t>
            </a:r>
            <a:endParaRPr lang="en-US" b="1" dirty="0"/>
          </a:p>
        </p:txBody>
      </p:sp>
      <p:sp>
        <p:nvSpPr>
          <p:cNvPr id="3" name="Content Placeholder 2"/>
          <p:cNvSpPr>
            <a:spLocks noGrp="1"/>
          </p:cNvSpPr>
          <p:nvPr>
            <p:ph idx="1"/>
          </p:nvPr>
        </p:nvSpPr>
        <p:spPr>
          <a:xfrm>
            <a:off x="0" y="1371600"/>
            <a:ext cx="5181600" cy="5486400"/>
          </a:xfrm>
        </p:spPr>
        <p:txBody>
          <a:bodyPr>
            <a:normAutofit fontScale="92500" lnSpcReduction="20000"/>
          </a:bodyPr>
          <a:lstStyle/>
          <a:p>
            <a:r>
              <a:rPr lang="en-US" b="1" dirty="0" smtClean="0"/>
              <a:t>Reagan believed “government is not the solution to the problem – government IS the problem!”</a:t>
            </a:r>
          </a:p>
          <a:p>
            <a:r>
              <a:rPr lang="en-US" b="1" dirty="0" smtClean="0"/>
              <a:t>Cut taxes and most government spending, cut number of tax brackets from 15 to 4 to simplify the tax code.</a:t>
            </a:r>
          </a:p>
          <a:p>
            <a:r>
              <a:rPr lang="en-US" b="1" dirty="0" smtClean="0"/>
              <a:t>Supply-side economics:  tax cuts for wealthy &amp; big business so they would have more money left to hire &amp; pay their employees, which would help the economy.</a:t>
            </a:r>
          </a:p>
          <a:p>
            <a:r>
              <a:rPr lang="en-US" b="1" dirty="0" smtClean="0"/>
              <a:t>Even though tax rates were lower, government tax revenues doubled because there were now more people paying taxes.</a:t>
            </a:r>
            <a:endParaRPr lang="en-US" b="1" dirty="0"/>
          </a:p>
        </p:txBody>
      </p:sp>
      <p:pic>
        <p:nvPicPr>
          <p:cNvPr id="5" name="Picture 4" descr="Photo of a TIME magazine cover with a photo of Reagan with the title &quot;Reaganomics Making it Work&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981200"/>
            <a:ext cx="3403963" cy="4495800"/>
          </a:xfrm>
          <a:prstGeom prst="rect">
            <a:avLst/>
          </a:prstGeom>
        </p:spPr>
      </p:pic>
    </p:spTree>
    <p:extLst>
      <p:ext uri="{BB962C8B-B14F-4D97-AF65-F5344CB8AC3E}">
        <p14:creationId xmlns:p14="http://schemas.microsoft.com/office/powerpoint/2010/main" val="3394201303"/>
      </p:ext>
    </p:extLst>
  </p:cSld>
  <p:clrMapOvr>
    <a:masterClrMapping/>
  </p:clrMapOvr>
  <mc:AlternateContent xmlns:mc="http://schemas.openxmlformats.org/markup-compatibility/2006" xmlns:p14="http://schemas.microsoft.com/office/powerpoint/2010/main">
    <mc:Choice Requires="p14">
      <p:transition spd="slow" p14:dur="1600" advTm="150000">
        <p14:gallery dir="l"/>
      </p:transition>
    </mc:Choice>
    <mc:Fallback xmlns="">
      <p:transition spd="slow" advTm="15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President Gerald Ford</a:t>
            </a:r>
            <a:endParaRPr lang="en-US" b="1" dirty="0"/>
          </a:p>
        </p:txBody>
      </p:sp>
      <p:sp>
        <p:nvSpPr>
          <p:cNvPr id="3" name="Content Placeholder 2"/>
          <p:cNvSpPr>
            <a:spLocks noGrp="1"/>
          </p:cNvSpPr>
          <p:nvPr>
            <p:ph idx="1"/>
          </p:nvPr>
        </p:nvSpPr>
        <p:spPr>
          <a:xfrm>
            <a:off x="76200" y="1295400"/>
            <a:ext cx="5638800" cy="5486400"/>
          </a:xfrm>
        </p:spPr>
        <p:txBody>
          <a:bodyPr>
            <a:normAutofit lnSpcReduction="10000"/>
          </a:bodyPr>
          <a:lstStyle/>
          <a:p>
            <a:r>
              <a:rPr lang="en-US" b="1" dirty="0" smtClean="0"/>
              <a:t>Ford, a Republican, was president from 1974-77 (succeeded from VP to president when Nixon resigned).</a:t>
            </a:r>
          </a:p>
          <a:p>
            <a:r>
              <a:rPr lang="en-US" b="1" dirty="0" smtClean="0"/>
              <a:t>Had to face a public and Congress that were suspicious of the White House, high inflation, and being the butt of many jokes on the new hit TV show, </a:t>
            </a:r>
            <a:r>
              <a:rPr lang="en-US" b="1" i="1" dirty="0" smtClean="0"/>
              <a:t>Saturday Night Live.</a:t>
            </a:r>
          </a:p>
          <a:p>
            <a:r>
              <a:rPr lang="en-US" b="1" dirty="0" smtClean="0"/>
              <a:t>Lost his bid for re-election to Democrat Jimmy Carter in 1976 (Carter took office January 20, 1977).</a:t>
            </a:r>
            <a:endParaRPr lang="en-US" b="1" dirty="0"/>
          </a:p>
        </p:txBody>
      </p:sp>
      <p:pic>
        <p:nvPicPr>
          <p:cNvPr id="4" name="Picture 3" descr="Photo of President Gerald F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371600"/>
            <a:ext cx="3196281" cy="4267200"/>
          </a:xfrm>
          <a:prstGeom prst="rect">
            <a:avLst/>
          </a:prstGeom>
        </p:spPr>
      </p:pic>
    </p:spTree>
    <p:extLst>
      <p:ext uri="{BB962C8B-B14F-4D97-AF65-F5344CB8AC3E}">
        <p14:creationId xmlns:p14="http://schemas.microsoft.com/office/powerpoint/2010/main" val="1260300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80000">
        <p15:prstTrans prst="prestige"/>
      </p:transition>
    </mc:Choice>
    <mc:Fallback xmlns="">
      <p:transition spd="slow" advTm="18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What Reagan Did – The Cold War</a:t>
            </a:r>
            <a:endParaRPr lang="en-US" b="1" dirty="0"/>
          </a:p>
        </p:txBody>
      </p:sp>
      <p:sp>
        <p:nvSpPr>
          <p:cNvPr id="3" name="Content Placeholder 2"/>
          <p:cNvSpPr>
            <a:spLocks noGrp="1"/>
          </p:cNvSpPr>
          <p:nvPr>
            <p:ph idx="1"/>
          </p:nvPr>
        </p:nvSpPr>
        <p:spPr>
          <a:xfrm>
            <a:off x="76200" y="1371600"/>
            <a:ext cx="5029200" cy="5410200"/>
          </a:xfrm>
        </p:spPr>
        <p:txBody>
          <a:bodyPr>
            <a:normAutofit fontScale="85000" lnSpcReduction="20000"/>
          </a:bodyPr>
          <a:lstStyle/>
          <a:p>
            <a:r>
              <a:rPr lang="en-US" b="1" dirty="0" smtClean="0"/>
              <a:t>Called the USSR an “Evil Empire” – elites were shocked that Reagan would be so “impolite,” but mainstream Americans liked it – and it helped pressure the Soviets to negotiate with us.</a:t>
            </a:r>
          </a:p>
          <a:p>
            <a:r>
              <a:rPr lang="en-US" b="1" dirty="0" smtClean="0"/>
              <a:t>Increased military spending  - planned to win the Cold War by “spending the Soviets into oblivion.”</a:t>
            </a:r>
          </a:p>
          <a:p>
            <a:r>
              <a:rPr lang="en-US" b="1" dirty="0" smtClean="0"/>
              <a:t>This changed U.S. foreign policy from containment of communism to aggressively pressuring the Soviets and really trying to win the Cold War.</a:t>
            </a:r>
          </a:p>
          <a:p>
            <a:r>
              <a:rPr lang="en-US" b="1" dirty="0" smtClean="0"/>
              <a:t>Called for more nuclear weapons and placed nuclear missiles in Western Europe to counter Soviet nukes in Eastern Europe.</a:t>
            </a:r>
            <a:endParaRPr lang="en-US" b="1" dirty="0"/>
          </a:p>
        </p:txBody>
      </p:sp>
      <p:pic>
        <p:nvPicPr>
          <p:cNvPr id="4" name="Picture 3" descr="Illustration of Reagan as Super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447799"/>
            <a:ext cx="3200400" cy="2712339"/>
          </a:xfrm>
          <a:prstGeom prst="rect">
            <a:avLst/>
          </a:prstGeom>
        </p:spPr>
      </p:pic>
    </p:spTree>
    <p:extLst>
      <p:ext uri="{BB962C8B-B14F-4D97-AF65-F5344CB8AC3E}">
        <p14:creationId xmlns:p14="http://schemas.microsoft.com/office/powerpoint/2010/main" val="1520030820"/>
      </p:ext>
    </p:extLst>
  </p:cSld>
  <p:clrMapOvr>
    <a:masterClrMapping/>
  </p:clrMapOvr>
  <mc:AlternateContent xmlns:mc="http://schemas.openxmlformats.org/markup-compatibility/2006" xmlns:p14="http://schemas.microsoft.com/office/powerpoint/2010/main">
    <mc:Choice Requires="p14">
      <p:transition spd="slow" p14:dur="1250" advTm="210000">
        <p14:flip dir="r"/>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Soviet Leadership Changes</a:t>
            </a:r>
            <a:endParaRPr lang="en-US" b="1" dirty="0"/>
          </a:p>
        </p:txBody>
      </p:sp>
      <p:sp>
        <p:nvSpPr>
          <p:cNvPr id="3" name="Content Placeholder 2"/>
          <p:cNvSpPr>
            <a:spLocks noGrp="1"/>
          </p:cNvSpPr>
          <p:nvPr>
            <p:ph idx="1"/>
          </p:nvPr>
        </p:nvSpPr>
        <p:spPr>
          <a:xfrm>
            <a:off x="76200" y="1524000"/>
            <a:ext cx="5029200" cy="5334000"/>
          </a:xfrm>
        </p:spPr>
        <p:txBody>
          <a:bodyPr>
            <a:normAutofit/>
          </a:bodyPr>
          <a:lstStyle/>
          <a:p>
            <a:r>
              <a:rPr lang="en-US" b="1" dirty="0" smtClean="0"/>
              <a:t>Old Soviet Premier Leonid Brezhnev died in 1982; was replaced by Yuri Andropov, but he died in 1984; was replaced by Konstantin </a:t>
            </a:r>
            <a:r>
              <a:rPr lang="en-US" b="1" dirty="0" err="1" smtClean="0"/>
              <a:t>Chernenko</a:t>
            </a:r>
            <a:r>
              <a:rPr lang="en-US" b="1" dirty="0" smtClean="0"/>
              <a:t>, but he died in 1985!</a:t>
            </a:r>
          </a:p>
          <a:p>
            <a:r>
              <a:rPr lang="en-US" b="1" dirty="0" smtClean="0"/>
              <a:t>Mikhail Gorbachev then became Premier of the USSR &amp; would remain so until USSR collapsed in 1991.</a:t>
            </a:r>
            <a:endParaRPr lang="en-US" b="1" dirty="0"/>
          </a:p>
        </p:txBody>
      </p:sp>
      <p:pic>
        <p:nvPicPr>
          <p:cNvPr id="4" name="Picture 3" descr="Photo of Leonid Brezhnev"/>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524000"/>
            <a:ext cx="1914525" cy="1914525"/>
          </a:xfrm>
          <a:prstGeom prst="rect">
            <a:avLst/>
          </a:prstGeom>
        </p:spPr>
      </p:pic>
      <p:pic>
        <p:nvPicPr>
          <p:cNvPr id="7" name="Picture 6" descr="Photo of Yuri Andropo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9945" y="3533966"/>
            <a:ext cx="2203390" cy="2784284"/>
          </a:xfrm>
          <a:prstGeom prst="rect">
            <a:avLst/>
          </a:prstGeom>
        </p:spPr>
      </p:pic>
    </p:spTree>
    <p:extLst>
      <p:ext uri="{BB962C8B-B14F-4D97-AF65-F5344CB8AC3E}">
        <p14:creationId xmlns:p14="http://schemas.microsoft.com/office/powerpoint/2010/main" val="160483613"/>
      </p:ext>
    </p:extLst>
  </p:cSld>
  <p:clrMapOvr>
    <a:masterClrMapping/>
  </p:clrMapOvr>
  <mc:AlternateContent xmlns:mc="http://schemas.openxmlformats.org/markup-compatibility/2006" xmlns:p14="http://schemas.microsoft.com/office/powerpoint/2010/main">
    <mc:Choice Requires="p14">
      <p:transition spd="slow" p14:dur="1250" advTm="90000">
        <p14:switch dir="r"/>
      </p:transition>
    </mc:Choice>
    <mc:Fallback xmlns="">
      <p:transition spd="slow" advTm="9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4419600" cy="515112"/>
          </a:xfrm>
        </p:spPr>
        <p:txBody>
          <a:bodyPr>
            <a:normAutofit fontScale="90000"/>
          </a:bodyPr>
          <a:lstStyle/>
          <a:p>
            <a:pPr algn="ctr"/>
            <a:r>
              <a:rPr lang="en-US" b="1" dirty="0" smtClean="0"/>
              <a:t>Scary Times</a:t>
            </a:r>
            <a:endParaRPr lang="en-US" b="1" dirty="0"/>
          </a:p>
        </p:txBody>
      </p:sp>
      <p:sp>
        <p:nvSpPr>
          <p:cNvPr id="3" name="Content Placeholder 2"/>
          <p:cNvSpPr>
            <a:spLocks noGrp="1"/>
          </p:cNvSpPr>
          <p:nvPr>
            <p:ph idx="1"/>
          </p:nvPr>
        </p:nvSpPr>
        <p:spPr>
          <a:xfrm>
            <a:off x="0" y="1295400"/>
            <a:ext cx="4343400" cy="5562600"/>
          </a:xfrm>
        </p:spPr>
        <p:txBody>
          <a:bodyPr>
            <a:normAutofit fontScale="85000" lnSpcReduction="20000"/>
          </a:bodyPr>
          <a:lstStyle/>
          <a:p>
            <a:r>
              <a:rPr lang="en-US" b="1" dirty="0" smtClean="0"/>
              <a:t>Americans and Soviets lived in fear of nuclear war, reflected by movies like </a:t>
            </a:r>
            <a:r>
              <a:rPr lang="en-US" b="1" i="1" dirty="0" smtClean="0"/>
              <a:t>The Day After, War Games, </a:t>
            </a:r>
            <a:r>
              <a:rPr lang="en-US" b="1" dirty="0" smtClean="0"/>
              <a:t>and</a:t>
            </a:r>
            <a:r>
              <a:rPr lang="en-US" b="1" i="1" dirty="0" smtClean="0"/>
              <a:t> Red Dawn.</a:t>
            </a:r>
          </a:p>
          <a:p>
            <a:r>
              <a:rPr lang="en-US" b="1" dirty="0" smtClean="0"/>
              <a:t>In real life, the Soviets shot down Korean Air Lines flight 007 on Sept. 1, 1983, killing 269 people.</a:t>
            </a:r>
          </a:p>
          <a:p>
            <a:r>
              <a:rPr lang="en-US" b="1" dirty="0" smtClean="0"/>
              <a:t>On Sept. 26, 1983, the Soviets almost launched a nuclear attack on the U.S. due to a false missile warning shown by the Soviet Air Defense forces computers – eerily similar to the movie </a:t>
            </a:r>
            <a:r>
              <a:rPr lang="en-US" b="1" i="1" dirty="0" smtClean="0"/>
              <a:t>War Games</a:t>
            </a:r>
            <a:r>
              <a:rPr lang="en-US" b="1" dirty="0" smtClean="0"/>
              <a:t> that had come out earlier that year!</a:t>
            </a:r>
          </a:p>
        </p:txBody>
      </p:sp>
      <p:pic>
        <p:nvPicPr>
          <p:cNvPr id="5" name="Picture 4" descr="Photo of the &quot;War Games&quot; movie pos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171" y="152400"/>
            <a:ext cx="2247900" cy="3371850"/>
          </a:xfrm>
          <a:prstGeom prst="rect">
            <a:avLst/>
          </a:prstGeom>
        </p:spPr>
      </p:pic>
      <p:pic>
        <p:nvPicPr>
          <p:cNvPr id="6" name="Picture 5" descr="Photo of a &quot;Red Dawn&quot; movie cov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071" y="2362200"/>
            <a:ext cx="2527984" cy="3733800"/>
          </a:xfrm>
          <a:prstGeom prst="rect">
            <a:avLst/>
          </a:prstGeom>
        </p:spPr>
      </p:pic>
      <p:pic>
        <p:nvPicPr>
          <p:cNvPr id="7" name="Picture 6" descr="Photo of a TIME magazine cover with and illustration of planes with the title &quot;Shooting to Kill The Soviets Destroy an Airliner&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150" y="3352800"/>
            <a:ext cx="2133600" cy="2827020"/>
          </a:xfrm>
          <a:prstGeom prst="rect">
            <a:avLst/>
          </a:prstGeom>
        </p:spPr>
      </p:pic>
    </p:spTree>
    <p:extLst>
      <p:ext uri="{BB962C8B-B14F-4D97-AF65-F5344CB8AC3E}">
        <p14:creationId xmlns:p14="http://schemas.microsoft.com/office/powerpoint/2010/main" val="2662611765"/>
      </p:ext>
    </p:extLst>
  </p:cSld>
  <p:clrMapOvr>
    <a:masterClrMapping/>
  </p:clrMapOvr>
  <mc:AlternateContent xmlns:mc="http://schemas.openxmlformats.org/markup-compatibility/2006" xmlns:p14="http://schemas.microsoft.com/office/powerpoint/2010/main">
    <mc:Choice Requires="p14">
      <p:transition spd="slow" p14:dur="3000" advTm="240000">
        <p14:shred/>
      </p:transition>
    </mc:Choice>
    <mc:Fallback xmlns="">
      <p:transition spd="slow" advTm="24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Boland Amendments</a:t>
            </a:r>
            <a:endParaRPr lang="en-US" b="1" dirty="0"/>
          </a:p>
        </p:txBody>
      </p:sp>
      <p:sp>
        <p:nvSpPr>
          <p:cNvPr id="3" name="Content Placeholder 2"/>
          <p:cNvSpPr>
            <a:spLocks noGrp="1"/>
          </p:cNvSpPr>
          <p:nvPr>
            <p:ph idx="1"/>
          </p:nvPr>
        </p:nvSpPr>
        <p:spPr>
          <a:xfrm>
            <a:off x="0" y="1935480"/>
            <a:ext cx="4953000" cy="4770120"/>
          </a:xfrm>
        </p:spPr>
        <p:txBody>
          <a:bodyPr>
            <a:normAutofit fontScale="92500" lnSpcReduction="20000"/>
          </a:bodyPr>
          <a:lstStyle/>
          <a:p>
            <a:r>
              <a:rPr lang="en-US" b="1" dirty="0" smtClean="0"/>
              <a:t>Between 1982 and 1984, Congress passed three riders called the Boland Amendments, which said that no U.S. gov’t. money or training could be used to help anti-communist Contras in Nicaragua to overthrow the communist Sandinista government there.</a:t>
            </a:r>
          </a:p>
          <a:p>
            <a:r>
              <a:rPr lang="en-US" b="1" dirty="0" smtClean="0"/>
              <a:t>Reagan opposed the Boland Amendments and encouraged his staff to keep looking for ways to help the Contras.</a:t>
            </a:r>
            <a:endParaRPr lang="en-US" b="1" dirty="0"/>
          </a:p>
        </p:txBody>
      </p:sp>
      <p:pic>
        <p:nvPicPr>
          <p:cNvPr id="4" name="Picture 3" descr="Photo of a flyer that reads &quot;Only 53 Cents Will Support A Nicaraguan Freedom Fighter. Send Democracy Around the World. Save the Contras&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057400"/>
            <a:ext cx="3457268" cy="4419600"/>
          </a:xfrm>
          <a:prstGeom prst="rect">
            <a:avLst/>
          </a:prstGeom>
        </p:spPr>
      </p:pic>
    </p:spTree>
    <p:extLst>
      <p:ext uri="{BB962C8B-B14F-4D97-AF65-F5344CB8AC3E}">
        <p14:creationId xmlns:p14="http://schemas.microsoft.com/office/powerpoint/2010/main" val="1291021994"/>
      </p:ext>
    </p:extLst>
  </p:cSld>
  <p:clrMapOvr>
    <a:masterClrMapping/>
  </p:clrMapOvr>
  <mc:AlternateContent xmlns:mc="http://schemas.openxmlformats.org/markup-compatibility/2006" xmlns:p14="http://schemas.microsoft.com/office/powerpoint/2010/main">
    <mc:Choice Requires="p14">
      <p:transition spd="slow" p14:dur="4000" advTm="111000">
        <p14:vortex dir="r"/>
      </p:transition>
    </mc:Choice>
    <mc:Fallback xmlns="">
      <p:transition spd="slow" advTm="1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114800" cy="667512"/>
          </a:xfrm>
        </p:spPr>
        <p:txBody>
          <a:bodyPr>
            <a:normAutofit fontScale="90000"/>
          </a:bodyPr>
          <a:lstStyle/>
          <a:p>
            <a:pPr algn="ctr"/>
            <a:r>
              <a:rPr lang="en-US" b="1" dirty="0" smtClean="0"/>
              <a:t>Beirut</a:t>
            </a:r>
            <a:endParaRPr lang="en-US" b="1" dirty="0"/>
          </a:p>
        </p:txBody>
      </p:sp>
      <p:sp>
        <p:nvSpPr>
          <p:cNvPr id="3" name="Content Placeholder 2"/>
          <p:cNvSpPr>
            <a:spLocks noGrp="1"/>
          </p:cNvSpPr>
          <p:nvPr>
            <p:ph idx="1"/>
          </p:nvPr>
        </p:nvSpPr>
        <p:spPr>
          <a:xfrm>
            <a:off x="76200" y="1371600"/>
            <a:ext cx="5181600" cy="5410200"/>
          </a:xfrm>
        </p:spPr>
        <p:txBody>
          <a:bodyPr>
            <a:normAutofit fontScale="85000" lnSpcReduction="20000"/>
          </a:bodyPr>
          <a:lstStyle/>
          <a:p>
            <a:r>
              <a:rPr lang="en-US" b="1" dirty="0" smtClean="0"/>
              <a:t>Beirut (capital of Lebanon) was once a beautiful city (and now is again) but was being destroyed by battles between Muslims and Christians by the 1980s.</a:t>
            </a:r>
          </a:p>
          <a:p>
            <a:r>
              <a:rPr lang="en-US" b="1" dirty="0" smtClean="0"/>
              <a:t>Reagan sent Marines to Beirut to keep the peace &amp; protect Americans who lived &amp; worked there.</a:t>
            </a:r>
          </a:p>
          <a:p>
            <a:r>
              <a:rPr lang="en-US" b="1" dirty="0" smtClean="0"/>
              <a:t>Our Marines became targets for terrorists who claimed the U.S. was favoring the Christians.</a:t>
            </a:r>
          </a:p>
          <a:p>
            <a:r>
              <a:rPr lang="en-US" b="1" dirty="0" smtClean="0"/>
              <a:t>A suicide bomber blew up one of our Marine barracks on Oct. 23, 1983, killing 220 Marines as they slept.</a:t>
            </a:r>
          </a:p>
          <a:p>
            <a:r>
              <a:rPr lang="en-US" b="1" dirty="0" smtClean="0"/>
              <a:t>Reagan then withdrew our troops from Beirut.</a:t>
            </a:r>
            <a:endParaRPr lang="en-US" b="1" dirty="0"/>
          </a:p>
        </p:txBody>
      </p:sp>
      <p:pic>
        <p:nvPicPr>
          <p:cNvPr id="4" name="Picture 3" descr="Photo of Beiru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304800"/>
            <a:ext cx="3882414" cy="2514600"/>
          </a:xfrm>
          <a:prstGeom prst="rect">
            <a:avLst/>
          </a:prstGeom>
        </p:spPr>
      </p:pic>
      <p:pic>
        <p:nvPicPr>
          <p:cNvPr id="5" name="Picture 4" descr="Photo of the destroyed Marine barra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743200"/>
            <a:ext cx="3200400" cy="2118414"/>
          </a:xfrm>
          <a:prstGeom prst="rect">
            <a:avLst/>
          </a:prstGeom>
        </p:spPr>
      </p:pic>
    </p:spTree>
    <p:extLst>
      <p:ext uri="{BB962C8B-B14F-4D97-AF65-F5344CB8AC3E}">
        <p14:creationId xmlns:p14="http://schemas.microsoft.com/office/powerpoint/2010/main" val="4022456141"/>
      </p:ext>
    </p:extLst>
  </p:cSld>
  <p:clrMapOvr>
    <a:masterClrMapping/>
  </p:clrMapOvr>
  <mc:AlternateContent xmlns:mc="http://schemas.openxmlformats.org/markup-compatibility/2006" xmlns:p14="http://schemas.microsoft.com/office/powerpoint/2010/main">
    <mc:Choice Requires="p14">
      <p:transition spd="slow" p14:dur="3900" advTm="135000">
        <p14:glitter pattern="hexagon"/>
      </p:transition>
    </mc:Choice>
    <mc:Fallback xmlns="">
      <p:transition spd="slow" advTm="13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3276600" cy="591312"/>
          </a:xfrm>
        </p:spPr>
        <p:txBody>
          <a:bodyPr>
            <a:normAutofit fontScale="90000"/>
          </a:bodyPr>
          <a:lstStyle/>
          <a:p>
            <a:pPr algn="ctr"/>
            <a:r>
              <a:rPr lang="en-US" b="1" dirty="0" smtClean="0"/>
              <a:t>Grenada</a:t>
            </a:r>
            <a:endParaRPr lang="en-US" b="1" dirty="0"/>
          </a:p>
        </p:txBody>
      </p:sp>
      <p:sp>
        <p:nvSpPr>
          <p:cNvPr id="3" name="Content Placeholder 2"/>
          <p:cNvSpPr>
            <a:spLocks noGrp="1"/>
          </p:cNvSpPr>
          <p:nvPr>
            <p:ph idx="1"/>
          </p:nvPr>
        </p:nvSpPr>
        <p:spPr>
          <a:xfrm>
            <a:off x="76200" y="1219200"/>
            <a:ext cx="3736213" cy="5562600"/>
          </a:xfrm>
        </p:spPr>
        <p:txBody>
          <a:bodyPr>
            <a:normAutofit fontScale="92500" lnSpcReduction="20000"/>
          </a:bodyPr>
          <a:lstStyle/>
          <a:p>
            <a:r>
              <a:rPr lang="en-US" b="1" dirty="0" smtClean="0"/>
              <a:t>October 25, 1983:  Reagan sent Marines to Grenada, a Caribbean island under attack by Cuban-backed communist rebels.</a:t>
            </a:r>
          </a:p>
          <a:p>
            <a:r>
              <a:rPr lang="en-US" b="1" dirty="0" smtClean="0"/>
              <a:t>Because there were American medical school students on Grenada, the Marines were sent to protect their safety – as well as to support Grenada’s government.</a:t>
            </a:r>
          </a:p>
          <a:p>
            <a:r>
              <a:rPr lang="en-US" b="1" dirty="0" smtClean="0"/>
              <a:t>The Marines easily defeated the communist forces.</a:t>
            </a:r>
            <a:endParaRPr lang="en-US" b="1" dirty="0"/>
          </a:p>
        </p:txBody>
      </p:sp>
      <p:pic>
        <p:nvPicPr>
          <p:cNvPr id="4" name="Picture 3" descr="Photo of soldiers standing behind a sign that reads &quot;Communism Stops Here&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128" y="457200"/>
            <a:ext cx="3846635" cy="2286000"/>
          </a:xfrm>
          <a:prstGeom prst="rect">
            <a:avLst/>
          </a:prstGeom>
        </p:spPr>
      </p:pic>
      <p:pic>
        <p:nvPicPr>
          <p:cNvPr id="6" name="Picture 5" descr="Photo of a soldier with the text &quot;Adapt Improvise Overcome&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733800"/>
            <a:ext cx="2971800" cy="2971800"/>
          </a:xfrm>
          <a:prstGeom prst="rect">
            <a:avLst/>
          </a:prstGeom>
        </p:spPr>
      </p:pic>
    </p:spTree>
    <p:extLst>
      <p:ext uri="{BB962C8B-B14F-4D97-AF65-F5344CB8AC3E}">
        <p14:creationId xmlns:p14="http://schemas.microsoft.com/office/powerpoint/2010/main" val="4274891740"/>
      </p:ext>
    </p:extLst>
  </p:cSld>
  <p:clrMapOvr>
    <a:masterClrMapping/>
  </p:clrMapOvr>
  <mc:AlternateContent xmlns:mc="http://schemas.openxmlformats.org/markup-compatibility/2006" xmlns:p14="http://schemas.microsoft.com/office/powerpoint/2010/main">
    <mc:Choice Requires="p14">
      <p:transition spd="slow" p14:dur="4400" advTm="180000">
        <p14:honeycomb/>
      </p:transition>
    </mc:Choice>
    <mc:Fallback xmlns="">
      <p:transition spd="slow" advTm="18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Reagan is Reelected</a:t>
            </a:r>
            <a:endParaRPr lang="en-US" b="1" dirty="0"/>
          </a:p>
        </p:txBody>
      </p:sp>
      <p:sp>
        <p:nvSpPr>
          <p:cNvPr id="3" name="Content Placeholder 2"/>
          <p:cNvSpPr>
            <a:spLocks noGrp="1"/>
          </p:cNvSpPr>
          <p:nvPr>
            <p:ph idx="1"/>
          </p:nvPr>
        </p:nvSpPr>
        <p:spPr>
          <a:xfrm>
            <a:off x="76200" y="1371600"/>
            <a:ext cx="3429000" cy="5334000"/>
          </a:xfrm>
        </p:spPr>
        <p:txBody>
          <a:bodyPr>
            <a:normAutofit fontScale="85000" lnSpcReduction="20000"/>
          </a:bodyPr>
          <a:lstStyle/>
          <a:p>
            <a:r>
              <a:rPr lang="en-US" b="1" dirty="0" smtClean="0"/>
              <a:t>In the 1984 election, Reagan easily defeated Democrat Walter Mondale.</a:t>
            </a:r>
          </a:p>
          <a:p>
            <a:r>
              <a:rPr lang="en-US" b="1" dirty="0" smtClean="0"/>
              <a:t>Reagan won 49 out of 50 states, 525 out of 538 electoral votes, and 59% of the popular vote to Mondale’s 41%.</a:t>
            </a:r>
          </a:p>
          <a:p>
            <a:r>
              <a:rPr lang="en-US" b="1" dirty="0" smtClean="0"/>
              <a:t>Reagan’s popularity resulted in the nickname “the Teflon President” (because nothing bad ever stuck to him). </a:t>
            </a:r>
          </a:p>
          <a:p>
            <a:r>
              <a:rPr lang="en-US" b="1" dirty="0" smtClean="0"/>
              <a:t>He was also called “the Great Communicator.”</a:t>
            </a:r>
            <a:endParaRPr lang="en-US" b="1" dirty="0"/>
          </a:p>
        </p:txBody>
      </p:sp>
      <p:pic>
        <p:nvPicPr>
          <p:cNvPr id="4" name="Picture 3" descr="Photo of President Rea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823605"/>
            <a:ext cx="2575560" cy="3219450"/>
          </a:xfrm>
          <a:prstGeom prst="rect">
            <a:avLst/>
          </a:prstGeom>
        </p:spPr>
      </p:pic>
      <p:pic>
        <p:nvPicPr>
          <p:cNvPr id="5" name="Picture 4" descr="Photo of Walter Monda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209800"/>
            <a:ext cx="2217198" cy="2819400"/>
          </a:xfrm>
          <a:prstGeom prst="rect">
            <a:avLst/>
          </a:prstGeom>
        </p:spPr>
      </p:pic>
      <p:pic>
        <p:nvPicPr>
          <p:cNvPr id="6" name="Picture 5" descr="Geraldine Ferrar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3962400"/>
            <a:ext cx="1263650" cy="1504950"/>
          </a:xfrm>
          <a:prstGeom prst="rect">
            <a:avLst/>
          </a:prstGeom>
        </p:spPr>
      </p:pic>
    </p:spTree>
    <p:extLst>
      <p:ext uri="{BB962C8B-B14F-4D97-AF65-F5344CB8AC3E}">
        <p14:creationId xmlns:p14="http://schemas.microsoft.com/office/powerpoint/2010/main" val="4039129411"/>
      </p:ext>
    </p:extLst>
  </p:cSld>
  <p:clrMapOvr>
    <a:masterClrMapping/>
  </p:clrMapOvr>
  <mc:AlternateContent xmlns:mc="http://schemas.openxmlformats.org/markup-compatibility/2006" xmlns:p14="http://schemas.microsoft.com/office/powerpoint/2010/main">
    <mc:Choice Requires="p14">
      <p:transition spd="slow" p14:dur="1400" advTm="150000">
        <p14:ripple/>
      </p:transition>
    </mc:Choice>
    <mc:Fallback xmlns="">
      <p:transition spd="slow" advTm="15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5105400" cy="667512"/>
          </a:xfrm>
        </p:spPr>
        <p:txBody>
          <a:bodyPr>
            <a:normAutofit fontScale="90000"/>
          </a:bodyPr>
          <a:lstStyle/>
          <a:p>
            <a:pPr algn="ctr"/>
            <a:r>
              <a:rPr lang="en-US" b="1" dirty="0" smtClean="0"/>
              <a:t>Terrorism in the 1980s</a:t>
            </a:r>
            <a:endParaRPr lang="en-US" b="1" dirty="0"/>
          </a:p>
        </p:txBody>
      </p:sp>
      <p:sp>
        <p:nvSpPr>
          <p:cNvPr id="3" name="Content Placeholder 2"/>
          <p:cNvSpPr>
            <a:spLocks noGrp="1"/>
          </p:cNvSpPr>
          <p:nvPr>
            <p:ph idx="1"/>
          </p:nvPr>
        </p:nvSpPr>
        <p:spPr>
          <a:xfrm>
            <a:off x="76200" y="1371600"/>
            <a:ext cx="5562600" cy="5410200"/>
          </a:xfrm>
        </p:spPr>
        <p:txBody>
          <a:bodyPr>
            <a:normAutofit fontScale="92500" lnSpcReduction="20000"/>
          </a:bodyPr>
          <a:lstStyle/>
          <a:p>
            <a:r>
              <a:rPr lang="en-US" b="1" dirty="0" smtClean="0"/>
              <a:t>June 14, 1985:  TWA Flight 847 from Athens to Rome was hijacked by Muslim terrorists (Hezbollah), who killed an American passenger (Navy Petty Officer Robert </a:t>
            </a:r>
            <a:r>
              <a:rPr lang="en-US" b="1" dirty="0" err="1" smtClean="0"/>
              <a:t>Stethem</a:t>
            </a:r>
            <a:r>
              <a:rPr lang="en-US" b="1" dirty="0" smtClean="0"/>
              <a:t>).</a:t>
            </a:r>
          </a:p>
          <a:p>
            <a:r>
              <a:rPr lang="en-US" b="1" dirty="0" smtClean="0"/>
              <a:t>October 7, 1985:  cruise ship </a:t>
            </a:r>
            <a:r>
              <a:rPr lang="en-US" b="1" i="1" dirty="0" err="1" smtClean="0"/>
              <a:t>Achille</a:t>
            </a:r>
            <a:r>
              <a:rPr lang="en-US" b="1" i="1" dirty="0" smtClean="0"/>
              <a:t> </a:t>
            </a:r>
            <a:r>
              <a:rPr lang="en-US" b="1" i="1" dirty="0" err="1" smtClean="0"/>
              <a:t>Lauro</a:t>
            </a:r>
            <a:r>
              <a:rPr lang="en-US" b="1" dirty="0" smtClean="0"/>
              <a:t> was hijacked by terrorists, who murdered handicapped Jewish-American Leon Klinghoffer and dumped his body overboard.</a:t>
            </a:r>
          </a:p>
          <a:p>
            <a:r>
              <a:rPr lang="en-US" b="1" dirty="0" smtClean="0"/>
              <a:t>April 5, 1986: terrorists bombed a disco in West Berlin, killing 3 U.S. soldiers &amp; a Turkish woman, and wounding 230.</a:t>
            </a:r>
          </a:p>
          <a:p>
            <a:r>
              <a:rPr lang="en-US" b="1" dirty="0" smtClean="0"/>
              <a:t>Several airports were also bombed by terrorists.</a:t>
            </a:r>
            <a:endParaRPr lang="en-US" b="1" dirty="0"/>
          </a:p>
        </p:txBody>
      </p:sp>
      <p:pic>
        <p:nvPicPr>
          <p:cNvPr id="4" name="Picture 3" descr="Photo of a TIME magazine cover with a photo of a plane with the title &quot;Hijack Terror&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76201"/>
            <a:ext cx="2024289" cy="2667000"/>
          </a:xfrm>
          <a:prstGeom prst="rect">
            <a:avLst/>
          </a:prstGeom>
        </p:spPr>
      </p:pic>
      <p:pic>
        <p:nvPicPr>
          <p:cNvPr id="6" name="Picture 5" descr="Photo of a TIME magazine with the title &quot;Hijack Fallou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038" y="4933949"/>
            <a:ext cx="1418797" cy="1870941"/>
          </a:xfrm>
          <a:prstGeom prst="rect">
            <a:avLst/>
          </a:prstGeom>
        </p:spPr>
      </p:pic>
      <p:pic>
        <p:nvPicPr>
          <p:cNvPr id="8" name="Picture 7" descr="Photo of the bombed disc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5180" y="4419600"/>
            <a:ext cx="2266950" cy="1695450"/>
          </a:xfrm>
          <a:prstGeom prst="rect">
            <a:avLst/>
          </a:prstGeom>
        </p:spPr>
      </p:pic>
    </p:spTree>
    <p:extLst>
      <p:ext uri="{BB962C8B-B14F-4D97-AF65-F5344CB8AC3E}">
        <p14:creationId xmlns:p14="http://schemas.microsoft.com/office/powerpoint/2010/main" val="2239198283"/>
      </p:ext>
    </p:extLst>
  </p:cSld>
  <p:clrMapOvr>
    <a:masterClrMapping/>
  </p:clrMapOvr>
  <p:transition spd="slow" advTm="150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pPr algn="ctr"/>
            <a:r>
              <a:rPr lang="en-US" b="1" dirty="0" smtClean="0"/>
              <a:t>Reagan vs. </a:t>
            </a:r>
            <a:r>
              <a:rPr lang="en-US" b="1" dirty="0" err="1" smtClean="0"/>
              <a:t>Quaddafi</a:t>
            </a:r>
            <a:endParaRPr lang="en-US" b="1" dirty="0"/>
          </a:p>
        </p:txBody>
      </p:sp>
      <p:sp>
        <p:nvSpPr>
          <p:cNvPr id="3" name="Content Placeholder 2"/>
          <p:cNvSpPr>
            <a:spLocks noGrp="1"/>
          </p:cNvSpPr>
          <p:nvPr>
            <p:ph idx="1"/>
          </p:nvPr>
        </p:nvSpPr>
        <p:spPr>
          <a:xfrm>
            <a:off x="0" y="1143000"/>
            <a:ext cx="6324600" cy="5638800"/>
          </a:xfrm>
        </p:spPr>
        <p:txBody>
          <a:bodyPr>
            <a:normAutofit fontScale="85000" lnSpcReduction="10000"/>
          </a:bodyPr>
          <a:lstStyle/>
          <a:p>
            <a:r>
              <a:rPr lang="en-US" b="1" dirty="0" smtClean="0"/>
              <a:t>Most of the terrorist acts in 1985 and 1986 were linked to Libyan dictator </a:t>
            </a:r>
            <a:r>
              <a:rPr lang="en-US" b="1" dirty="0" err="1" smtClean="0"/>
              <a:t>Moammar</a:t>
            </a:r>
            <a:r>
              <a:rPr lang="en-US" b="1" dirty="0" smtClean="0"/>
              <a:t> </a:t>
            </a:r>
            <a:r>
              <a:rPr lang="en-US" b="1" dirty="0" err="1" smtClean="0"/>
              <a:t>Quaddafi</a:t>
            </a:r>
            <a:r>
              <a:rPr lang="en-US" b="1" dirty="0" smtClean="0"/>
              <a:t>.</a:t>
            </a:r>
          </a:p>
          <a:p>
            <a:r>
              <a:rPr lang="en-US" b="1" dirty="0" smtClean="0"/>
              <a:t>Even </a:t>
            </a:r>
            <a:r>
              <a:rPr lang="en-US" b="1" i="1" dirty="0" smtClean="0"/>
              <a:t>Back to the Future</a:t>
            </a:r>
            <a:r>
              <a:rPr lang="en-US" b="1" dirty="0" smtClean="0"/>
              <a:t> had </a:t>
            </a:r>
            <a:r>
              <a:rPr lang="en-US" b="1" dirty="0"/>
              <a:t>Libyan terrorists:  </a:t>
            </a:r>
            <a:r>
              <a:rPr lang="en-US" b="1" dirty="0">
                <a:hlinkClick r:id="rId3"/>
              </a:rPr>
              <a:t>https://</a:t>
            </a:r>
            <a:r>
              <a:rPr lang="en-US" b="1" dirty="0" smtClean="0">
                <a:hlinkClick r:id="rId3"/>
              </a:rPr>
              <a:t>www.youtube.com/watch?v=xANWhMQfec4</a:t>
            </a:r>
            <a:r>
              <a:rPr lang="en-US" b="1" dirty="0" smtClean="0"/>
              <a:t>  and the Genesis video “Land of Confusion” captured the anxieties of living with the Cold War </a:t>
            </a:r>
            <a:r>
              <a:rPr lang="en-US" b="1" dirty="0"/>
              <a:t>and terrorism:  </a:t>
            </a:r>
            <a:r>
              <a:rPr lang="en-US" b="1" dirty="0">
                <a:hlinkClick r:id="rId4"/>
              </a:rPr>
              <a:t>https://</a:t>
            </a:r>
            <a:r>
              <a:rPr lang="en-US" b="1" dirty="0" smtClean="0">
                <a:hlinkClick r:id="rId4"/>
              </a:rPr>
              <a:t>www.youtube.com/watch?v=1pkVLqSaahk</a:t>
            </a:r>
            <a:r>
              <a:rPr lang="en-US" b="1" dirty="0" smtClean="0"/>
              <a:t> </a:t>
            </a:r>
          </a:p>
          <a:p>
            <a:r>
              <a:rPr lang="en-US" b="1" dirty="0" smtClean="0"/>
              <a:t>April 14, 1986:  Operation El Dorado Canyon – Reagan ordered air strikes on Libya at Tripoli and Benghazi, which killed dozens of </a:t>
            </a:r>
            <a:r>
              <a:rPr lang="en-US" b="1" dirty="0" err="1" smtClean="0"/>
              <a:t>Quaddafi’s</a:t>
            </a:r>
            <a:r>
              <a:rPr lang="en-US" b="1" dirty="0" smtClean="0"/>
              <a:t> top military officers.</a:t>
            </a:r>
          </a:p>
          <a:p>
            <a:r>
              <a:rPr lang="en-US" b="1" dirty="0" err="1" smtClean="0"/>
              <a:t>Quaddafi</a:t>
            </a:r>
            <a:r>
              <a:rPr lang="en-US" b="1" dirty="0" smtClean="0"/>
              <a:t> himself escaped but was brought to his weakest point since the late 1960s.</a:t>
            </a:r>
            <a:endParaRPr lang="en-US" b="1" dirty="0"/>
          </a:p>
        </p:txBody>
      </p:sp>
      <p:pic>
        <p:nvPicPr>
          <p:cNvPr id="4" name="Picture 3" descr="Photo of President Reag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1536440"/>
            <a:ext cx="2209800" cy="2762250"/>
          </a:xfrm>
          <a:prstGeom prst="rect">
            <a:avLst/>
          </a:prstGeom>
        </p:spPr>
      </p:pic>
      <p:pic>
        <p:nvPicPr>
          <p:cNvPr id="5" name="Picture 4" descr="Photo of Quaddaf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4362449"/>
            <a:ext cx="2209800" cy="2401033"/>
          </a:xfrm>
          <a:prstGeom prst="rect">
            <a:avLst/>
          </a:prstGeom>
        </p:spPr>
      </p:pic>
    </p:spTree>
    <p:extLst>
      <p:ext uri="{BB962C8B-B14F-4D97-AF65-F5344CB8AC3E}">
        <p14:creationId xmlns:p14="http://schemas.microsoft.com/office/powerpoint/2010/main" val="1262103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Pan Am Flight 103</a:t>
            </a:r>
            <a:endParaRPr lang="en-US" b="1" dirty="0"/>
          </a:p>
        </p:txBody>
      </p:sp>
      <p:sp>
        <p:nvSpPr>
          <p:cNvPr id="3" name="Content Placeholder 2"/>
          <p:cNvSpPr>
            <a:spLocks noGrp="1"/>
          </p:cNvSpPr>
          <p:nvPr>
            <p:ph idx="1"/>
          </p:nvPr>
        </p:nvSpPr>
        <p:spPr>
          <a:xfrm>
            <a:off x="76200" y="1447800"/>
            <a:ext cx="4348972" cy="5334000"/>
          </a:xfrm>
        </p:spPr>
        <p:txBody>
          <a:bodyPr>
            <a:normAutofit fontScale="92500" lnSpcReduction="20000"/>
          </a:bodyPr>
          <a:lstStyle/>
          <a:p>
            <a:r>
              <a:rPr lang="en-US" b="1" dirty="0" smtClean="0"/>
              <a:t>December 21, 1988:  Pan Am Flight 103 was blown up by Libyan terrorists over Lockerbie, Scotland.</a:t>
            </a:r>
          </a:p>
          <a:p>
            <a:r>
              <a:rPr lang="en-US" b="1" dirty="0" smtClean="0"/>
              <a:t>270 were killed, including 11 people on the ground hit by falling wreckage of the Boeing 747 jet.</a:t>
            </a:r>
          </a:p>
          <a:p>
            <a:r>
              <a:rPr lang="en-US" b="1" dirty="0" err="1" smtClean="0"/>
              <a:t>Quaddafi</a:t>
            </a:r>
            <a:r>
              <a:rPr lang="en-US" b="1" dirty="0" smtClean="0"/>
              <a:t> gave shelter to the two terrorists accused of the bombing, until turning them over in 1999.</a:t>
            </a:r>
          </a:p>
          <a:p>
            <a:r>
              <a:rPr lang="en-US" b="1" dirty="0" smtClean="0"/>
              <a:t>In 2003, </a:t>
            </a:r>
            <a:r>
              <a:rPr lang="en-US" b="1" dirty="0" err="1" smtClean="0"/>
              <a:t>Quaddafi</a:t>
            </a:r>
            <a:r>
              <a:rPr lang="en-US" b="1" dirty="0" smtClean="0"/>
              <a:t> took responsibility for the bombing and paid $8 million each to the families of all 270 victims.</a:t>
            </a:r>
            <a:endParaRPr lang="en-US" b="1" dirty="0"/>
          </a:p>
        </p:txBody>
      </p:sp>
      <p:pic>
        <p:nvPicPr>
          <p:cNvPr id="4" name="Picture 3" descr="Photo of the crashed Pan Am Flight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5172" y="1752600"/>
            <a:ext cx="4695501" cy="3393233"/>
          </a:xfrm>
          <a:prstGeom prst="rect">
            <a:avLst/>
          </a:prstGeom>
        </p:spPr>
      </p:pic>
    </p:spTree>
    <p:extLst>
      <p:ext uri="{BB962C8B-B14F-4D97-AF65-F5344CB8AC3E}">
        <p14:creationId xmlns:p14="http://schemas.microsoft.com/office/powerpoint/2010/main" val="3885808222"/>
      </p:ext>
    </p:extLst>
  </p:cSld>
  <p:clrMapOvr>
    <a:masterClrMapping/>
  </p:clrMapOvr>
  <mc:AlternateContent xmlns:mc="http://schemas.openxmlformats.org/markup-compatibility/2006" xmlns:p14="http://schemas.microsoft.com/office/powerpoint/2010/main">
    <mc:Choice Requires="p14">
      <p:transition spd="slow" p14:dur="1500" advTm="125000">
        <p:random/>
      </p:transition>
    </mc:Choice>
    <mc:Fallback xmlns="">
      <p:transition spd="slow" advTm="125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Freedom of Information Act</a:t>
            </a:r>
            <a:endParaRPr lang="en-US" b="1" dirty="0"/>
          </a:p>
        </p:txBody>
      </p:sp>
      <p:sp>
        <p:nvSpPr>
          <p:cNvPr id="3" name="Content Placeholder 2"/>
          <p:cNvSpPr>
            <a:spLocks noGrp="1"/>
          </p:cNvSpPr>
          <p:nvPr>
            <p:ph idx="1"/>
          </p:nvPr>
        </p:nvSpPr>
        <p:spPr>
          <a:xfrm>
            <a:off x="76200" y="1371600"/>
            <a:ext cx="4724400" cy="5334000"/>
          </a:xfrm>
        </p:spPr>
        <p:txBody>
          <a:bodyPr>
            <a:normAutofit fontScale="92500" lnSpcReduction="10000"/>
          </a:bodyPr>
          <a:lstStyle/>
          <a:p>
            <a:r>
              <a:rPr lang="en-US" b="1" dirty="0" smtClean="0"/>
              <a:t>The Freedom of Information Act, or FOIA, was passed after the Watergate scandal to make the government more transparent.</a:t>
            </a:r>
          </a:p>
          <a:p>
            <a:r>
              <a:rPr lang="en-US" b="1" dirty="0" smtClean="0"/>
              <a:t>It requires government records to be open to the public.</a:t>
            </a:r>
          </a:p>
          <a:p>
            <a:r>
              <a:rPr lang="en-US" b="1" dirty="0" smtClean="0"/>
              <a:t>“The hippies finally got something right.  Just </a:t>
            </a:r>
            <a:r>
              <a:rPr lang="en-US" b="1" dirty="0" err="1" smtClean="0"/>
              <a:t>kiddin</a:t>
            </a:r>
            <a:r>
              <a:rPr lang="en-US" b="1" dirty="0" smtClean="0"/>
              <a:t>’.  But not really.”  Check out this clip</a:t>
            </a:r>
            <a:r>
              <a:rPr lang="en-US" b="1" dirty="0"/>
              <a:t>, starting at the 2-minute mark:  </a:t>
            </a:r>
            <a:r>
              <a:rPr lang="en-US" b="1" dirty="0">
                <a:hlinkClick r:id="rId3"/>
              </a:rPr>
              <a:t>https://</a:t>
            </a:r>
            <a:r>
              <a:rPr lang="en-US" b="1" dirty="0" smtClean="0">
                <a:hlinkClick r:id="rId3"/>
              </a:rPr>
              <a:t>www.youtube.com/watch?v=WbNpSWrlESA</a:t>
            </a:r>
            <a:r>
              <a:rPr lang="en-US" b="1" dirty="0" smtClean="0"/>
              <a:t> </a:t>
            </a:r>
            <a:endParaRPr lang="en-US" b="1" dirty="0"/>
          </a:p>
        </p:txBody>
      </p:sp>
    </p:spTree>
    <p:extLst>
      <p:ext uri="{BB962C8B-B14F-4D97-AF65-F5344CB8AC3E}">
        <p14:creationId xmlns:p14="http://schemas.microsoft.com/office/powerpoint/2010/main" val="3909212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The </a:t>
            </a:r>
            <a:r>
              <a:rPr lang="en-US" b="1" i="1" dirty="0" smtClean="0"/>
              <a:t>Challenger</a:t>
            </a:r>
            <a:r>
              <a:rPr lang="en-US" b="1" dirty="0" smtClean="0"/>
              <a:t> Disaster</a:t>
            </a:r>
            <a:endParaRPr lang="en-US" b="1" dirty="0"/>
          </a:p>
        </p:txBody>
      </p:sp>
      <p:sp>
        <p:nvSpPr>
          <p:cNvPr id="3" name="Content Placeholder 2"/>
          <p:cNvSpPr>
            <a:spLocks noGrp="1"/>
          </p:cNvSpPr>
          <p:nvPr>
            <p:ph idx="1"/>
          </p:nvPr>
        </p:nvSpPr>
        <p:spPr>
          <a:xfrm>
            <a:off x="76200" y="1371600"/>
            <a:ext cx="3505200" cy="5334000"/>
          </a:xfrm>
        </p:spPr>
        <p:txBody>
          <a:bodyPr>
            <a:normAutofit fontScale="92500" lnSpcReduction="20000"/>
          </a:bodyPr>
          <a:lstStyle/>
          <a:p>
            <a:r>
              <a:rPr lang="en-US" b="1" dirty="0" smtClean="0"/>
              <a:t>January 28, 1986:  the U.S. space shuttle </a:t>
            </a:r>
            <a:r>
              <a:rPr lang="en-US" b="1" i="1" dirty="0" smtClean="0"/>
              <a:t>Challenger</a:t>
            </a:r>
            <a:r>
              <a:rPr lang="en-US" b="1" dirty="0" smtClean="0"/>
              <a:t> exploded shortly after </a:t>
            </a:r>
            <a:r>
              <a:rPr lang="en-US" b="1" dirty="0"/>
              <a:t>takeoff. </a:t>
            </a:r>
            <a:r>
              <a:rPr lang="en-US" b="1" dirty="0">
                <a:hlinkClick r:id="rId3"/>
              </a:rPr>
              <a:t>https://</a:t>
            </a:r>
            <a:r>
              <a:rPr lang="en-US" b="1" dirty="0" smtClean="0">
                <a:hlinkClick r:id="rId3"/>
              </a:rPr>
              <a:t>www.youtube.com/watch?v=fSTrmJtHLFU</a:t>
            </a:r>
            <a:r>
              <a:rPr lang="en-US" b="1" dirty="0" smtClean="0"/>
              <a:t> </a:t>
            </a:r>
          </a:p>
          <a:p>
            <a:r>
              <a:rPr lang="en-US" b="1" dirty="0" smtClean="0"/>
              <a:t>All seven crew members died, including “first teacher in space” Christa McAuliffe.</a:t>
            </a:r>
          </a:p>
          <a:p>
            <a:r>
              <a:rPr lang="en-US" b="1" dirty="0" smtClean="0"/>
              <a:t>The shuttle fleet was grounded for the next two years for safety reviews.</a:t>
            </a:r>
            <a:endParaRPr lang="en-US" b="1" dirty="0"/>
          </a:p>
        </p:txBody>
      </p:sp>
      <p:pic>
        <p:nvPicPr>
          <p:cNvPr id="4" name="Picture 3" descr="Photo of the Challenger astronauts and the explos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1524000"/>
            <a:ext cx="5364480" cy="3352800"/>
          </a:xfrm>
          <a:prstGeom prst="rect">
            <a:avLst/>
          </a:prstGeom>
        </p:spPr>
      </p:pic>
    </p:spTree>
    <p:extLst>
      <p:ext uri="{BB962C8B-B14F-4D97-AF65-F5344CB8AC3E}">
        <p14:creationId xmlns:p14="http://schemas.microsoft.com/office/powerpoint/2010/main" val="2006355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t>The Iran-Contra Scandal</a:t>
            </a:r>
            <a:endParaRPr lang="en-US" b="1" dirty="0"/>
          </a:p>
        </p:txBody>
      </p:sp>
      <p:sp>
        <p:nvSpPr>
          <p:cNvPr id="3" name="Content Placeholder 2"/>
          <p:cNvSpPr>
            <a:spLocks noGrp="1"/>
          </p:cNvSpPr>
          <p:nvPr>
            <p:ph idx="1"/>
          </p:nvPr>
        </p:nvSpPr>
        <p:spPr>
          <a:xfrm>
            <a:off x="76200" y="1524000"/>
            <a:ext cx="5638800" cy="5181600"/>
          </a:xfrm>
        </p:spPr>
        <p:txBody>
          <a:bodyPr>
            <a:normAutofit fontScale="85000" lnSpcReduction="10000"/>
          </a:bodyPr>
          <a:lstStyle/>
          <a:p>
            <a:r>
              <a:rPr lang="en-US" b="1" dirty="0" smtClean="0"/>
              <a:t>Iran-Contra was the only scandal to “stick” to Reagan, at least temporarily.</a:t>
            </a:r>
          </a:p>
          <a:p>
            <a:pPr lvl="1"/>
            <a:r>
              <a:rPr lang="en-US" b="1" dirty="0" smtClean="0"/>
              <a:t>Reagan’s approval rating dropped from 67% to 46% during the scandal, but was back up to 64% by the time he left office.</a:t>
            </a:r>
          </a:p>
          <a:p>
            <a:r>
              <a:rPr lang="en-US" b="1" dirty="0" smtClean="0"/>
              <a:t>It resulted from Reagan’s desire to free Americans held hostage by terrorists in Lebanon, and from the Boland Amendments, which prevented U.S. aid to the Contras in Nicaragua (Contras were fighting the communist Sandinista government there).</a:t>
            </a:r>
          </a:p>
          <a:p>
            <a:r>
              <a:rPr lang="en-US" b="1" dirty="0" smtClean="0"/>
              <a:t>To find a way to keep helping the Contras, Reagan’s CIA head, William Casey, devised a plan for indirectly funneling money to them.</a:t>
            </a:r>
            <a:endParaRPr lang="en-US" b="1" dirty="0"/>
          </a:p>
        </p:txBody>
      </p:sp>
      <p:pic>
        <p:nvPicPr>
          <p:cNvPr id="5" name="Picture 4" descr="Photo of a TIME magazine cover with the title &quot;Reagan's Secret Dealings with Iran&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314" y="1600200"/>
            <a:ext cx="2835797" cy="3733800"/>
          </a:xfrm>
          <a:prstGeom prst="rect">
            <a:avLst/>
          </a:prstGeom>
        </p:spPr>
      </p:pic>
    </p:spTree>
    <p:extLst>
      <p:ext uri="{BB962C8B-B14F-4D97-AF65-F5344CB8AC3E}">
        <p14:creationId xmlns:p14="http://schemas.microsoft.com/office/powerpoint/2010/main" val="2410251507"/>
      </p:ext>
    </p:extLst>
  </p:cSld>
  <p:clrMapOvr>
    <a:masterClrMapping/>
  </p:clrMapOvr>
  <mc:AlternateContent xmlns:mc="http://schemas.openxmlformats.org/markup-compatibility/2006" xmlns:p14="http://schemas.microsoft.com/office/powerpoint/2010/main">
    <mc:Choice Requires="p14">
      <p:transition spd="slow" p14:dur="1500" advTm="150000">
        <p14:window dir="vert"/>
      </p:transition>
    </mc:Choice>
    <mc:Fallback xmlns="">
      <p:transition spd="slow" advTm="15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b="1" dirty="0" smtClean="0"/>
              <a:t>How the Plan Worked</a:t>
            </a:r>
            <a:endParaRPr lang="en-US" b="1" dirty="0"/>
          </a:p>
        </p:txBody>
      </p:sp>
      <p:sp>
        <p:nvSpPr>
          <p:cNvPr id="3" name="Content Placeholder 2"/>
          <p:cNvSpPr>
            <a:spLocks noGrp="1"/>
          </p:cNvSpPr>
          <p:nvPr>
            <p:ph idx="1"/>
          </p:nvPr>
        </p:nvSpPr>
        <p:spPr>
          <a:xfrm>
            <a:off x="0" y="1295400"/>
            <a:ext cx="5486400" cy="5257800"/>
          </a:xfrm>
        </p:spPr>
        <p:txBody>
          <a:bodyPr>
            <a:normAutofit/>
          </a:bodyPr>
          <a:lstStyle/>
          <a:p>
            <a:r>
              <a:rPr lang="en-US" b="1" dirty="0" smtClean="0"/>
              <a:t>In 1986, U.S. gave weapons to Israel, which sold them to Iran.</a:t>
            </a:r>
          </a:p>
          <a:p>
            <a:r>
              <a:rPr lang="en-US" b="1" dirty="0" smtClean="0"/>
              <a:t>Iran used influence to get Americans taken hostage by Hezbollah in Lebanon set free.</a:t>
            </a:r>
          </a:p>
          <a:p>
            <a:r>
              <a:rPr lang="en-US" b="1" dirty="0" smtClean="0"/>
              <a:t>Iran paid Israel for the weapons.</a:t>
            </a:r>
          </a:p>
          <a:p>
            <a:r>
              <a:rPr lang="en-US" b="1" dirty="0" smtClean="0"/>
              <a:t>Israel put the money in a Swiss bank account.</a:t>
            </a:r>
          </a:p>
          <a:p>
            <a:r>
              <a:rPr lang="en-US" b="1" dirty="0" smtClean="0"/>
              <a:t>Money from the Swiss bank account paid for aid to Contras in Nicaragua – this violated the Boland Amendments.</a:t>
            </a:r>
            <a:endParaRPr lang="en-US" b="1" dirty="0"/>
          </a:p>
        </p:txBody>
      </p:sp>
      <p:pic>
        <p:nvPicPr>
          <p:cNvPr id="4" name="Picture 3" descr="Photo of a TIME magazine cover with a photo of Oliver North and his quote &quot;I was authorized to do everything that I did&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493982"/>
            <a:ext cx="3496974" cy="4602018"/>
          </a:xfrm>
          <a:prstGeom prst="rect">
            <a:avLst/>
          </a:prstGeom>
        </p:spPr>
      </p:pic>
    </p:spTree>
    <p:extLst>
      <p:ext uri="{BB962C8B-B14F-4D97-AF65-F5344CB8AC3E}">
        <p14:creationId xmlns:p14="http://schemas.microsoft.com/office/powerpoint/2010/main" val="2730927720"/>
      </p:ext>
    </p:extLst>
  </p:cSld>
  <p:clrMapOvr>
    <a:masterClrMapping/>
  </p:clrMapOvr>
  <mc:AlternateContent xmlns:mc="http://schemas.openxmlformats.org/markup-compatibility/2006" xmlns:p14="http://schemas.microsoft.com/office/powerpoint/2010/main">
    <mc:Choice Requires="p14">
      <p:transition spd="slow" p14:dur="4000" advTm="150000">
        <p14:vortex dir="r"/>
      </p:transition>
    </mc:Choice>
    <mc:Fallback xmlns="">
      <p:transition spd="slow" advTm="15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b="1" dirty="0" smtClean="0"/>
              <a:t>How it became a scandal</a:t>
            </a:r>
            <a:endParaRPr lang="en-US" b="1" dirty="0"/>
          </a:p>
        </p:txBody>
      </p:sp>
      <p:sp>
        <p:nvSpPr>
          <p:cNvPr id="3" name="Content Placeholder 2"/>
          <p:cNvSpPr>
            <a:spLocks noGrp="1"/>
          </p:cNvSpPr>
          <p:nvPr>
            <p:ph idx="1"/>
          </p:nvPr>
        </p:nvSpPr>
        <p:spPr>
          <a:xfrm>
            <a:off x="0" y="1219200"/>
            <a:ext cx="5257800" cy="5638800"/>
          </a:xfrm>
        </p:spPr>
        <p:txBody>
          <a:bodyPr>
            <a:normAutofit fontScale="92500" lnSpcReduction="20000"/>
          </a:bodyPr>
          <a:lstStyle/>
          <a:p>
            <a:r>
              <a:rPr lang="en-US" b="1" dirty="0" smtClean="0"/>
              <a:t>The Sandinistas shot down a plane delivering weapons &amp; supplies to the Contras – surviving crew member was </a:t>
            </a:r>
            <a:r>
              <a:rPr lang="en-US" b="1" dirty="0" err="1" smtClean="0"/>
              <a:t>ID’d</a:t>
            </a:r>
            <a:r>
              <a:rPr lang="en-US" b="1" dirty="0" smtClean="0"/>
              <a:t> as working for the CIA.</a:t>
            </a:r>
          </a:p>
          <a:p>
            <a:r>
              <a:rPr lang="en-US" b="1" dirty="0" smtClean="0"/>
              <a:t>This showed that the U.S. was aiding the Contras (which was illegal under the Boland amendments).</a:t>
            </a:r>
          </a:p>
          <a:p>
            <a:r>
              <a:rPr lang="en-US" b="1" dirty="0" smtClean="0"/>
              <a:t>Reagan had not ordered the “arms-for-hostages + money to the Contras” deal and did not know it was even going on until afterward – but was criticized as it being his fault because he’d encouraged his administration to find ways of helping the C0ntras.</a:t>
            </a:r>
            <a:endParaRPr lang="en-US" b="1" dirty="0"/>
          </a:p>
        </p:txBody>
      </p:sp>
      <p:pic>
        <p:nvPicPr>
          <p:cNvPr id="4" name="Picture 3" descr="Photo of a TIME magazine cover with a photo of the White House with the text &quot;How Far Does it Go? Reacan Lashes Out 'There is bitter bile in my throa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325418"/>
            <a:ext cx="3810000" cy="5019675"/>
          </a:xfrm>
          <a:prstGeom prst="rect">
            <a:avLst/>
          </a:prstGeom>
        </p:spPr>
      </p:pic>
    </p:spTree>
    <p:extLst>
      <p:ext uri="{BB962C8B-B14F-4D97-AF65-F5344CB8AC3E}">
        <p14:creationId xmlns:p14="http://schemas.microsoft.com/office/powerpoint/2010/main" val="2737050449"/>
      </p:ext>
    </p:extLst>
  </p:cSld>
  <p:clrMapOvr>
    <a:masterClrMapping/>
  </p:clrMapOvr>
  <mc:AlternateContent xmlns:mc="http://schemas.openxmlformats.org/markup-compatibility/2006" xmlns:p14="http://schemas.microsoft.com/office/powerpoint/2010/main">
    <mc:Choice Requires="p14">
      <p:transition spd="slow" p14:dur="4400" advTm="165000">
        <p14:honeycomb/>
      </p:transition>
    </mc:Choice>
    <mc:Fallback xmlns="">
      <p:transition spd="slow" advTm="16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The Iran-Contra Investigation</a:t>
            </a:r>
            <a:endParaRPr lang="en-US" b="1" dirty="0"/>
          </a:p>
        </p:txBody>
      </p:sp>
      <p:sp>
        <p:nvSpPr>
          <p:cNvPr id="3" name="Content Placeholder 2"/>
          <p:cNvSpPr>
            <a:spLocks noGrp="1"/>
          </p:cNvSpPr>
          <p:nvPr>
            <p:ph idx="1"/>
          </p:nvPr>
        </p:nvSpPr>
        <p:spPr>
          <a:xfrm>
            <a:off x="76200" y="1371600"/>
            <a:ext cx="5105400" cy="5410200"/>
          </a:xfrm>
        </p:spPr>
        <p:txBody>
          <a:bodyPr>
            <a:normAutofit fontScale="92500" lnSpcReduction="10000"/>
          </a:bodyPr>
          <a:lstStyle/>
          <a:p>
            <a:r>
              <a:rPr lang="en-US" b="1" dirty="0" smtClean="0"/>
              <a:t>Reagan appointed the Tower Commission to investigate Iran-Contra.</a:t>
            </a:r>
          </a:p>
          <a:p>
            <a:r>
              <a:rPr lang="en-US" b="1" dirty="0" smtClean="0"/>
              <a:t>In the end, 14, Reagan officials were indicted, including Sec. of Defense Weinberger.</a:t>
            </a:r>
          </a:p>
          <a:p>
            <a:r>
              <a:rPr lang="en-US" b="1" dirty="0" smtClean="0"/>
              <a:t>11 were convicted, including National Security Adviser John Poindexter &amp; Col. Oliver North – but both their convictions were overturned on appeal, and the rest were pardoned later by President George Bush.</a:t>
            </a:r>
          </a:p>
          <a:p>
            <a:r>
              <a:rPr lang="en-US" b="1" dirty="0" smtClean="0"/>
              <a:t>Reagan was found innocent of involvement in the scandal.</a:t>
            </a:r>
            <a:endParaRPr lang="en-US" b="1" dirty="0"/>
          </a:p>
        </p:txBody>
      </p:sp>
      <p:pic>
        <p:nvPicPr>
          <p:cNvPr id="5" name="Picture 4" descr="Photo of a TIME magazine cover with a photo of Reagan and the text &quot;Can He Recover?&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372" y="3733800"/>
            <a:ext cx="2081848" cy="3009900"/>
          </a:xfrm>
          <a:prstGeom prst="rect">
            <a:avLst/>
          </a:prstGeom>
        </p:spPr>
      </p:pic>
      <p:pic>
        <p:nvPicPr>
          <p:cNvPr id="6" name="Picture 5" descr="Photo of the &quot;Iran-Contra Scandal Trading Cards Featuring the Secret Team&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379105"/>
            <a:ext cx="2134740" cy="2830851"/>
          </a:xfrm>
          <a:prstGeom prst="rect">
            <a:avLst/>
          </a:prstGeom>
        </p:spPr>
      </p:pic>
    </p:spTree>
    <p:extLst>
      <p:ext uri="{BB962C8B-B14F-4D97-AF65-F5344CB8AC3E}">
        <p14:creationId xmlns:p14="http://schemas.microsoft.com/office/powerpoint/2010/main" val="3826408080"/>
      </p:ext>
    </p:extLst>
  </p:cSld>
  <p:clrMapOvr>
    <a:masterClrMapping/>
  </p:clrMapOvr>
  <mc:AlternateContent xmlns:mc="http://schemas.openxmlformats.org/markup-compatibility/2006" xmlns:p14="http://schemas.microsoft.com/office/powerpoint/2010/main">
    <mc:Choice Requires="p14">
      <p:transition spd="slow" p14:dur="4000" advTm="135000">
        <p14:vortex dir="r"/>
      </p:transition>
    </mc:Choice>
    <mc:Fallback xmlns="">
      <p:transition spd="slow" advTm="13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4876800" cy="1143000"/>
          </a:xfrm>
        </p:spPr>
        <p:txBody>
          <a:bodyPr>
            <a:normAutofit fontScale="90000"/>
          </a:bodyPr>
          <a:lstStyle/>
          <a:p>
            <a:pPr algn="ctr"/>
            <a:r>
              <a:rPr lang="en-US" b="1" dirty="0" smtClean="0"/>
              <a:t>Reagan and Gorbachev</a:t>
            </a:r>
            <a:endParaRPr lang="en-US" b="1" dirty="0"/>
          </a:p>
        </p:txBody>
      </p:sp>
      <p:sp>
        <p:nvSpPr>
          <p:cNvPr id="3" name="Content Placeholder 2"/>
          <p:cNvSpPr>
            <a:spLocks noGrp="1"/>
          </p:cNvSpPr>
          <p:nvPr>
            <p:ph idx="1"/>
          </p:nvPr>
        </p:nvSpPr>
        <p:spPr>
          <a:xfrm>
            <a:off x="76200" y="1935480"/>
            <a:ext cx="5029200" cy="4693920"/>
          </a:xfrm>
        </p:spPr>
        <p:txBody>
          <a:bodyPr>
            <a:normAutofit fontScale="92500" lnSpcReduction="10000"/>
          </a:bodyPr>
          <a:lstStyle/>
          <a:p>
            <a:r>
              <a:rPr lang="en-US" b="1" dirty="0" smtClean="0"/>
              <a:t>Reagan met with new Soviet leader Mikhail Gorbachev in Geneva in 1985 and again at Reykjavik, Iceland, in 1986.</a:t>
            </a:r>
          </a:p>
          <a:p>
            <a:r>
              <a:rPr lang="en-US" b="1" dirty="0" smtClean="0"/>
              <a:t>Reagan wanted to reduce both sides’ number of nuclear missiles.</a:t>
            </a:r>
          </a:p>
          <a:p>
            <a:r>
              <a:rPr lang="en-US" b="1" dirty="0" smtClean="0"/>
              <a:t>At Reykjavik, Gorbachev refused to deal unless U.S. also got rid of SDI (Reagan’s “Star Wars” anti-nuclear missile system), so Reagan walked out without a deal.</a:t>
            </a:r>
            <a:endParaRPr lang="en-US" b="1" dirty="0"/>
          </a:p>
        </p:txBody>
      </p:sp>
      <p:pic>
        <p:nvPicPr>
          <p:cNvPr id="5" name="Picture 4" descr="Photo of a TIME magazine cover with a photo of Reagan and Mikhail Gorbachev with the text &quot;So Far, So Good&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371600"/>
            <a:ext cx="2834004" cy="3733800"/>
          </a:xfrm>
          <a:prstGeom prst="rect">
            <a:avLst/>
          </a:prstGeom>
        </p:spPr>
      </p:pic>
    </p:spTree>
    <p:extLst>
      <p:ext uri="{BB962C8B-B14F-4D97-AF65-F5344CB8AC3E}">
        <p14:creationId xmlns:p14="http://schemas.microsoft.com/office/powerpoint/2010/main" val="936523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71000">
        <p15:prstTrans prst="origami"/>
      </p:transition>
    </mc:Choice>
    <mc:Fallback xmlns="">
      <p:transition spd="slow" advTm="17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pPr algn="ctr"/>
            <a:r>
              <a:rPr lang="en-US" b="1" dirty="0" smtClean="0"/>
              <a:t>Reagan Wins</a:t>
            </a:r>
            <a:endParaRPr lang="en-US" b="1" dirty="0"/>
          </a:p>
        </p:txBody>
      </p:sp>
      <p:sp>
        <p:nvSpPr>
          <p:cNvPr id="3" name="Content Placeholder 2"/>
          <p:cNvSpPr>
            <a:spLocks noGrp="1"/>
          </p:cNvSpPr>
          <p:nvPr>
            <p:ph idx="1"/>
          </p:nvPr>
        </p:nvSpPr>
        <p:spPr>
          <a:xfrm>
            <a:off x="34635" y="990600"/>
            <a:ext cx="5717353" cy="5791200"/>
          </a:xfrm>
        </p:spPr>
        <p:txBody>
          <a:bodyPr>
            <a:normAutofit fontScale="85000" lnSpcReduction="20000"/>
          </a:bodyPr>
          <a:lstStyle/>
          <a:p>
            <a:r>
              <a:rPr lang="en-US" b="1" dirty="0" smtClean="0"/>
              <a:t>Reagan’s strategy of spending the Soviets into oblivion worked – the USSR was going broke trying to both keep up with the U.S. in the arms race and reform itself politically.</a:t>
            </a:r>
          </a:p>
          <a:p>
            <a:r>
              <a:rPr lang="en-US" b="1" dirty="0" smtClean="0"/>
              <a:t>By 1987, Gorbachev was desperate to make a deal and agreed to do so even if the U.S. kept SDI.</a:t>
            </a:r>
          </a:p>
          <a:p>
            <a:r>
              <a:rPr lang="en-US" b="1" dirty="0" smtClean="0"/>
              <a:t>This led to the 1987 INF Treaty – the U.S. and USSR both got rid of all intermediate-range nuclear missiles (and the U.S. kept SDI).</a:t>
            </a:r>
          </a:p>
          <a:p>
            <a:r>
              <a:rPr lang="en-US" b="1" dirty="0" smtClean="0"/>
              <a:t>This was the first time the number of nuclear weapons had actually been reduced.</a:t>
            </a:r>
          </a:p>
          <a:p>
            <a:r>
              <a:rPr lang="en-US" b="1" dirty="0" smtClean="0"/>
              <a:t>Billy Joel’s  “We Didn’t Start the Fire” captures many of the </a:t>
            </a:r>
            <a:r>
              <a:rPr lang="en-US" b="1" dirty="0"/>
              <a:t>world’s major events from the Cold War era:  </a:t>
            </a:r>
            <a:r>
              <a:rPr lang="en-US" b="1" dirty="0">
                <a:hlinkClick r:id="rId2"/>
              </a:rPr>
              <a:t>https://</a:t>
            </a:r>
            <a:r>
              <a:rPr lang="en-US" b="1" dirty="0" smtClean="0">
                <a:hlinkClick r:id="rId2"/>
              </a:rPr>
              <a:t>www.youtube.com/watch?v=cDPnsTRAvIM</a:t>
            </a:r>
            <a:r>
              <a:rPr lang="en-US" b="1" dirty="0" smtClean="0"/>
              <a:t> </a:t>
            </a:r>
          </a:p>
        </p:txBody>
      </p:sp>
      <p:pic>
        <p:nvPicPr>
          <p:cNvPr id="4" name="Picture 3" descr="Photo of Reagan and Gorbachev signing pap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844" y="1537855"/>
            <a:ext cx="3364301" cy="1891145"/>
          </a:xfrm>
          <a:prstGeom prst="rect">
            <a:avLst/>
          </a:prstGeom>
        </p:spPr>
      </p:pic>
    </p:spTree>
    <p:extLst>
      <p:ext uri="{BB962C8B-B14F-4D97-AF65-F5344CB8AC3E}">
        <p14:creationId xmlns:p14="http://schemas.microsoft.com/office/powerpoint/2010/main" val="119537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00">
        <p15:prstTrans prst="airplane"/>
      </p:transition>
    </mc:Choice>
    <mc:Fallback xmlns="">
      <p:transition spd="slow" advTm="20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5486400" cy="515112"/>
          </a:xfrm>
        </p:spPr>
        <p:txBody>
          <a:bodyPr>
            <a:normAutofit fontScale="90000"/>
          </a:bodyPr>
          <a:lstStyle/>
          <a:p>
            <a:pPr algn="ctr"/>
            <a:r>
              <a:rPr lang="en-US" b="1" dirty="0" smtClean="0"/>
              <a:t>Reagan’s Legacy</a:t>
            </a:r>
            <a:endParaRPr lang="en-US" b="1" dirty="0"/>
          </a:p>
        </p:txBody>
      </p:sp>
      <p:sp>
        <p:nvSpPr>
          <p:cNvPr id="3" name="Content Placeholder 2"/>
          <p:cNvSpPr>
            <a:spLocks noGrp="1"/>
          </p:cNvSpPr>
          <p:nvPr>
            <p:ph idx="1"/>
          </p:nvPr>
        </p:nvSpPr>
        <p:spPr>
          <a:xfrm>
            <a:off x="76200" y="1219200"/>
            <a:ext cx="6019800" cy="5562600"/>
          </a:xfrm>
        </p:spPr>
        <p:txBody>
          <a:bodyPr>
            <a:normAutofit fontScale="77500" lnSpcReduction="20000"/>
          </a:bodyPr>
          <a:lstStyle/>
          <a:p>
            <a:pPr lvl="0">
              <a:buClr>
                <a:srgbClr val="0BD0D9"/>
              </a:buClr>
            </a:pPr>
            <a:r>
              <a:rPr lang="en-US" sz="2400" b="1" dirty="0">
                <a:solidFill>
                  <a:prstClr val="black"/>
                </a:solidFill>
              </a:rPr>
              <a:t>Pressure by Reagan had encouraged the Soviets to reform and make the USSR more open to the outside world – Gorbachev called these reforms “glasnost” (openness) and “perestroika” (restructuring).</a:t>
            </a:r>
          </a:p>
          <a:p>
            <a:r>
              <a:rPr lang="en-US" b="1" dirty="0" smtClean="0"/>
              <a:t>The Soviets were going broke trying to keep up with our military spending; instead of saving the USSR, Gorbachev’s reforms exposed communism’s  flaws &amp; caused it to collapse quickly.</a:t>
            </a:r>
          </a:p>
          <a:p>
            <a:r>
              <a:rPr lang="en-US" b="1" dirty="0" smtClean="0"/>
              <a:t>In 1989, the Berlin Wall came down – the symbolic end of the Cold War.</a:t>
            </a:r>
          </a:p>
          <a:p>
            <a:r>
              <a:rPr lang="en-US" b="1" dirty="0"/>
              <a:t>C</a:t>
            </a:r>
            <a:r>
              <a:rPr lang="en-US" b="1" dirty="0" smtClean="0"/>
              <a:t>ommunist regimes of East Germany, Poland, Hungary, Bulgaria, Czechoslovakia, and Romania all collapsed.</a:t>
            </a:r>
          </a:p>
          <a:p>
            <a:r>
              <a:rPr lang="en-US" b="1" dirty="0" smtClean="0"/>
              <a:t>The Soviet Union itself collapsed in 1991.</a:t>
            </a:r>
          </a:p>
          <a:p>
            <a:r>
              <a:rPr lang="en-US" b="1" dirty="0" smtClean="0"/>
              <a:t>Reagan’s legacy:  he won the Cold War and </a:t>
            </a:r>
            <a:r>
              <a:rPr lang="en-US" b="1" smtClean="0"/>
              <a:t>is considered one of the </a:t>
            </a:r>
            <a:r>
              <a:rPr lang="en-US" b="1" dirty="0" smtClean="0"/>
              <a:t>10 best presidents ever by historians. </a:t>
            </a:r>
            <a:endParaRPr lang="en-US" b="1" dirty="0"/>
          </a:p>
        </p:txBody>
      </p:sp>
      <p:pic>
        <p:nvPicPr>
          <p:cNvPr id="5" name="Picture 4" descr="Photo of an illustration Reagan with his quote &quot;Of the four wars in my lifetime, none came about because the U.S. was too strong.&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590800"/>
            <a:ext cx="2536305" cy="2536305"/>
          </a:xfrm>
          <a:prstGeom prst="rect">
            <a:avLst/>
          </a:prstGeom>
        </p:spPr>
      </p:pic>
    </p:spTree>
    <p:extLst>
      <p:ext uri="{BB962C8B-B14F-4D97-AF65-F5344CB8AC3E}">
        <p14:creationId xmlns:p14="http://schemas.microsoft.com/office/powerpoint/2010/main" val="281128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210000">
        <p15:prstTrans prst="curtains"/>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667512"/>
          </a:xfrm>
        </p:spPr>
        <p:txBody>
          <a:bodyPr>
            <a:noAutofit/>
          </a:bodyPr>
          <a:lstStyle/>
          <a:p>
            <a:pPr algn="ctr"/>
            <a:r>
              <a:rPr lang="en-US" sz="4000" b="1" dirty="0" smtClean="0"/>
              <a:t>President George H.W. Bush (“Bush 41”)</a:t>
            </a:r>
            <a:endParaRPr lang="en-US" sz="4000" b="1" dirty="0"/>
          </a:p>
        </p:txBody>
      </p:sp>
      <p:sp>
        <p:nvSpPr>
          <p:cNvPr id="3" name="Content Placeholder 2"/>
          <p:cNvSpPr>
            <a:spLocks noGrp="1"/>
          </p:cNvSpPr>
          <p:nvPr>
            <p:ph idx="1"/>
          </p:nvPr>
        </p:nvSpPr>
        <p:spPr>
          <a:xfrm>
            <a:off x="76200" y="1371600"/>
            <a:ext cx="5410200" cy="5334000"/>
          </a:xfrm>
        </p:spPr>
        <p:txBody>
          <a:bodyPr>
            <a:normAutofit fontScale="85000" lnSpcReduction="20000"/>
          </a:bodyPr>
          <a:lstStyle/>
          <a:p>
            <a:r>
              <a:rPr lang="en-US" b="1" dirty="0" smtClean="0"/>
              <a:t>Republican (had been Reagan’s VP); won bitter 1988 election over Democrat Michael Dukakis</a:t>
            </a:r>
            <a:r>
              <a:rPr lang="en-US" b="1" dirty="0"/>
              <a:t>. </a:t>
            </a:r>
            <a:r>
              <a:rPr lang="en-US" b="1" dirty="0">
                <a:hlinkClick r:id="rId3"/>
              </a:rPr>
              <a:t>https://</a:t>
            </a:r>
            <a:r>
              <a:rPr lang="en-US" b="1" dirty="0" smtClean="0">
                <a:hlinkClick r:id="rId3"/>
              </a:rPr>
              <a:t>www.youtube.com/watch?v=Io9KMSSEZ0Y</a:t>
            </a:r>
            <a:r>
              <a:rPr lang="en-US" b="1" dirty="0" smtClean="0"/>
              <a:t> </a:t>
            </a:r>
          </a:p>
          <a:p>
            <a:r>
              <a:rPr lang="en-US" b="1" dirty="0" smtClean="0"/>
              <a:t>Lost his conservative base by breaking “no new taxes” promise when faced with $</a:t>
            </a:r>
            <a:r>
              <a:rPr lang="en-US" b="1" smtClean="0"/>
              <a:t>500 billion </a:t>
            </a:r>
            <a:r>
              <a:rPr lang="en-US" b="1" dirty="0" smtClean="0"/>
              <a:t>Savings &amp; Loan crisis and $</a:t>
            </a:r>
            <a:r>
              <a:rPr lang="en-US" b="1" smtClean="0"/>
              <a:t>200 billion </a:t>
            </a:r>
            <a:r>
              <a:rPr lang="en-US" b="1" dirty="0" smtClean="0"/>
              <a:t>in nuclear waste cleanup.</a:t>
            </a:r>
          </a:p>
          <a:p>
            <a:r>
              <a:rPr lang="en-US" b="1" dirty="0" smtClean="0"/>
              <a:t>Approval rating reached record 92% when U.S.-led coalition defeated Iraq and drove Saddam Hussein’s forces out of Kuwait in early 1991 during Operation Desert Storm.</a:t>
            </a:r>
          </a:p>
          <a:p>
            <a:r>
              <a:rPr lang="en-US" b="1" dirty="0" smtClean="0"/>
              <a:t>But economic recession in 1992 left him vulnerable in race for reelection.</a:t>
            </a:r>
            <a:endParaRPr lang="en-US" b="1" dirty="0"/>
          </a:p>
        </p:txBody>
      </p:sp>
      <p:pic>
        <p:nvPicPr>
          <p:cNvPr id="4" name="Picture 3" descr="Photo of a TIME Election Special magazine with a photo of George Bu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138" y="1524001"/>
            <a:ext cx="3296698" cy="4343400"/>
          </a:xfrm>
          <a:prstGeom prst="rect">
            <a:avLst/>
          </a:prstGeom>
        </p:spPr>
      </p:pic>
    </p:spTree>
    <p:extLst>
      <p:ext uri="{BB962C8B-B14F-4D97-AF65-F5344CB8AC3E}">
        <p14:creationId xmlns:p14="http://schemas.microsoft.com/office/powerpoint/2010/main" val="907748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40000">
        <p15:prstTrans prst="wind"/>
      </p:transition>
    </mc:Choice>
    <mc:Fallback xmlns="">
      <p:transition spd="slow" advTm="24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b="1" dirty="0" smtClean="0"/>
              <a:t>1992 Election</a:t>
            </a:r>
            <a:endParaRPr lang="en-US" b="1" dirty="0"/>
          </a:p>
        </p:txBody>
      </p:sp>
      <p:sp>
        <p:nvSpPr>
          <p:cNvPr id="3" name="Content Placeholder 2"/>
          <p:cNvSpPr>
            <a:spLocks noGrp="1"/>
          </p:cNvSpPr>
          <p:nvPr>
            <p:ph idx="1"/>
          </p:nvPr>
        </p:nvSpPr>
        <p:spPr>
          <a:xfrm>
            <a:off x="76200" y="1143000"/>
            <a:ext cx="5029200" cy="5638800"/>
          </a:xfrm>
        </p:spPr>
        <p:txBody>
          <a:bodyPr>
            <a:normAutofit fontScale="85000" lnSpcReduction="20000"/>
          </a:bodyPr>
          <a:lstStyle/>
          <a:p>
            <a:r>
              <a:rPr lang="en-US" b="1" dirty="0" smtClean="0"/>
              <a:t>Three-way race:  H. Ross Perot challenged President Bush as a third-party candidate &amp; won 18% of the popular vote; Bush won 37%; Democrat Bill Clinton won only 43% of popular vote – but that was enough.</a:t>
            </a:r>
          </a:p>
          <a:p>
            <a:r>
              <a:rPr lang="en-US" b="1" dirty="0" smtClean="0"/>
              <a:t>Clinton won 370 electoral votes to take the election.</a:t>
            </a:r>
          </a:p>
          <a:p>
            <a:r>
              <a:rPr lang="en-US" b="1" dirty="0" smtClean="0"/>
              <a:t>Clinton focused on criticizing Bush’s economic problems.</a:t>
            </a:r>
          </a:p>
          <a:p>
            <a:r>
              <a:rPr lang="en-US" b="1" dirty="0" smtClean="0"/>
              <a:t>Almost all Perot voters would have voted Republican if Perot wasn’t in the race – even though Perot won no electoral votes, he had a major effect on the elections outcome – basically, he ensured that Bush would lose!</a:t>
            </a:r>
            <a:endParaRPr lang="en-US" b="1" dirty="0"/>
          </a:p>
        </p:txBody>
      </p:sp>
      <p:pic>
        <p:nvPicPr>
          <p:cNvPr id="4" name="Picture 3" descr="Photo of Bush, Clinton, and Perot at a deb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294" y="1524000"/>
            <a:ext cx="3763757" cy="2971800"/>
          </a:xfrm>
          <a:prstGeom prst="rect">
            <a:avLst/>
          </a:prstGeom>
        </p:spPr>
      </p:pic>
    </p:spTree>
    <p:extLst>
      <p:ext uri="{BB962C8B-B14F-4D97-AF65-F5344CB8AC3E}">
        <p14:creationId xmlns:p14="http://schemas.microsoft.com/office/powerpoint/2010/main" val="1727668126"/>
      </p:ext>
    </p:extLst>
  </p:cSld>
  <p:clrMapOvr>
    <a:masterClrMapping/>
  </p:clrMapOvr>
  <mc:AlternateContent xmlns:mc="http://schemas.openxmlformats.org/markup-compatibility/2006" xmlns:p14="http://schemas.microsoft.com/office/powerpoint/2010/main">
    <mc:Choice Requires="p14">
      <p:transition spd="slow" p14:dur="2500" advTm="180000">
        <p:checker/>
      </p:transition>
    </mc:Choice>
    <mc:Fallback xmlns="">
      <p:transition spd="slow" advTm="18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85800"/>
          </a:xfrm>
        </p:spPr>
        <p:txBody>
          <a:bodyPr>
            <a:normAutofit fontScale="90000"/>
          </a:bodyPr>
          <a:lstStyle/>
          <a:p>
            <a:pPr algn="ctr"/>
            <a:r>
              <a:rPr lang="en-US" b="1" dirty="0" smtClean="0"/>
              <a:t>Inflation</a:t>
            </a:r>
            <a:endParaRPr lang="en-US" b="1" dirty="0"/>
          </a:p>
        </p:txBody>
      </p:sp>
      <p:sp>
        <p:nvSpPr>
          <p:cNvPr id="3" name="Content Placeholder 2"/>
          <p:cNvSpPr>
            <a:spLocks noGrp="1"/>
          </p:cNvSpPr>
          <p:nvPr>
            <p:ph idx="1"/>
          </p:nvPr>
        </p:nvSpPr>
        <p:spPr>
          <a:xfrm>
            <a:off x="76200" y="1295400"/>
            <a:ext cx="4038600" cy="5562600"/>
          </a:xfrm>
        </p:spPr>
        <p:txBody>
          <a:bodyPr>
            <a:normAutofit lnSpcReduction="10000"/>
          </a:bodyPr>
          <a:lstStyle/>
          <a:p>
            <a:r>
              <a:rPr lang="en-US" b="1" dirty="0" smtClean="0"/>
              <a:t>High spending by Congress led to 12% inflation (increase in prices from one year to the next) in 1974.</a:t>
            </a:r>
          </a:p>
          <a:p>
            <a:r>
              <a:rPr lang="en-US" b="1" dirty="0" smtClean="0"/>
              <a:t>Anything over 3% to 5% inflation is usually considered bad – 12% is disastrous.</a:t>
            </a:r>
          </a:p>
          <a:p>
            <a:r>
              <a:rPr lang="en-US" b="1" dirty="0" smtClean="0"/>
              <a:t>Luckily, inflation dropped back to 5% by 1976; unfortunately, it would go back up again in the late ‘70s.</a:t>
            </a:r>
          </a:p>
          <a:p>
            <a:endParaRPr lang="en-US" b="1" dirty="0"/>
          </a:p>
        </p:txBody>
      </p:sp>
    </p:spTree>
    <p:extLst>
      <p:ext uri="{BB962C8B-B14F-4D97-AF65-F5344CB8AC3E}">
        <p14:creationId xmlns:p14="http://schemas.microsoft.com/office/powerpoint/2010/main" val="2353282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90000">
        <p15:prstTrans prst="curtains"/>
      </p:transition>
    </mc:Choice>
    <mc:Fallback xmlns="">
      <p:transition spd="slow" advTm="9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962400" cy="1143000"/>
          </a:xfrm>
        </p:spPr>
        <p:txBody>
          <a:bodyPr>
            <a:normAutofit fontScale="90000"/>
          </a:bodyPr>
          <a:lstStyle/>
          <a:p>
            <a:pPr algn="ctr"/>
            <a:r>
              <a:rPr lang="en-US" b="1" dirty="0" smtClean="0"/>
              <a:t>President Bill Clinton</a:t>
            </a:r>
            <a:endParaRPr lang="en-US" b="1" dirty="0"/>
          </a:p>
        </p:txBody>
      </p:sp>
      <p:sp>
        <p:nvSpPr>
          <p:cNvPr id="3" name="Content Placeholder 2"/>
          <p:cNvSpPr>
            <a:spLocks noGrp="1"/>
          </p:cNvSpPr>
          <p:nvPr>
            <p:ph idx="1"/>
          </p:nvPr>
        </p:nvSpPr>
        <p:spPr>
          <a:xfrm>
            <a:off x="152400" y="1905000"/>
            <a:ext cx="5105400" cy="4800600"/>
          </a:xfrm>
        </p:spPr>
        <p:txBody>
          <a:bodyPr>
            <a:normAutofit fontScale="92500" lnSpcReduction="10000"/>
          </a:bodyPr>
          <a:lstStyle/>
          <a:p>
            <a:r>
              <a:rPr lang="en-US" b="1" dirty="0" smtClean="0"/>
              <a:t>Winning only 43% of the popular vote meant that President Clinton didn’t have a strong mandate from the people.</a:t>
            </a:r>
          </a:p>
          <a:p>
            <a:r>
              <a:rPr lang="en-US" b="1" dirty="0" smtClean="0"/>
              <a:t>He was hurt by character issues:  accusations that he was a draft evader during the Vietnam War, admitted marijuana use in the 1960s (but claimed he didn’t inhale!), and “bimbo eruptions” – scandals about extramarital affairs.</a:t>
            </a:r>
            <a:endParaRPr lang="en-US" b="1" dirty="0"/>
          </a:p>
        </p:txBody>
      </p:sp>
      <p:pic>
        <p:nvPicPr>
          <p:cNvPr id="5" name="Picture 4" descr="Photo of the book cover of &quot;'Slick Willie' Why America Cannot Trust Bill Clinton&quot; by Floyd G. Brow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403" y="838200"/>
            <a:ext cx="1757445" cy="2895600"/>
          </a:xfrm>
          <a:prstGeom prst="rect">
            <a:avLst/>
          </a:prstGeom>
        </p:spPr>
      </p:pic>
      <p:pic>
        <p:nvPicPr>
          <p:cNvPr id="6" name="Picture 5" descr="Photo of a political cartoon with an illustration  of Bill Clinton. Pointing to Clinton is an arrow saying &quot;Leader of the Free World&quot; and an arrow pointing to his pants saying &quot;Leader of the Leader of the Free World&quot;. He is also holding a paper that reads &quot;Jones Case  Sexual History Deposition&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200" y="3856182"/>
            <a:ext cx="3671852" cy="2673927"/>
          </a:xfrm>
          <a:prstGeom prst="rect">
            <a:avLst/>
          </a:prstGeom>
        </p:spPr>
      </p:pic>
    </p:spTree>
    <p:extLst>
      <p:ext uri="{BB962C8B-B14F-4D97-AF65-F5344CB8AC3E}">
        <p14:creationId xmlns:p14="http://schemas.microsoft.com/office/powerpoint/2010/main" val="67373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40000">
        <p15:prstTrans prst="fracture"/>
      </p:transition>
    </mc:Choice>
    <mc:Fallback xmlns="">
      <p:transition spd="slow" advTm="14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Clinton’s Presidency</a:t>
            </a:r>
            <a:endParaRPr lang="en-US" b="1" dirty="0"/>
          </a:p>
        </p:txBody>
      </p:sp>
      <p:sp>
        <p:nvSpPr>
          <p:cNvPr id="3" name="Content Placeholder 2"/>
          <p:cNvSpPr>
            <a:spLocks noGrp="1"/>
          </p:cNvSpPr>
          <p:nvPr>
            <p:ph idx="1"/>
          </p:nvPr>
        </p:nvSpPr>
        <p:spPr>
          <a:xfrm>
            <a:off x="152400" y="1371600"/>
            <a:ext cx="5257800" cy="5334000"/>
          </a:xfrm>
        </p:spPr>
        <p:txBody>
          <a:bodyPr>
            <a:normAutofit fontScale="85000" lnSpcReduction="20000"/>
          </a:bodyPr>
          <a:lstStyle/>
          <a:p>
            <a:r>
              <a:rPr lang="en-US" b="1" dirty="0" smtClean="0"/>
              <a:t>Raised taxes but also cut spending.</a:t>
            </a:r>
          </a:p>
          <a:p>
            <a:r>
              <a:rPr lang="en-US" b="1" dirty="0" smtClean="0"/>
              <a:t>Appointed wife Hillary to create national healthcare plan, but it failed in Congress.</a:t>
            </a:r>
          </a:p>
          <a:p>
            <a:r>
              <a:rPr lang="en-US" b="1" dirty="0" smtClean="0"/>
              <a:t>Had to become more moderate as Republicans took control of both houses of Congress in 1994 and promised to cut back on government &amp; balance the budget with their Contract with America (led by House Speaker Newt Gingrich).</a:t>
            </a:r>
          </a:p>
          <a:p>
            <a:r>
              <a:rPr lang="en-US" b="1" dirty="0" smtClean="0"/>
              <a:t>Reformed welfare (along with Congress) in 1996, putting limits on how long people could stay on welfare.</a:t>
            </a:r>
          </a:p>
          <a:p>
            <a:r>
              <a:rPr lang="en-US" b="1" dirty="0" smtClean="0"/>
              <a:t>Economy did well until late 1999, when recession began.</a:t>
            </a:r>
          </a:p>
        </p:txBody>
      </p:sp>
      <p:pic>
        <p:nvPicPr>
          <p:cNvPr id="4" name="Picture 3" descr="Photo of Mr. and Mrs. Clin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447800"/>
            <a:ext cx="3622040" cy="2628900"/>
          </a:xfrm>
          <a:prstGeom prst="rect">
            <a:avLst/>
          </a:prstGeom>
        </p:spPr>
      </p:pic>
      <p:pic>
        <p:nvPicPr>
          <p:cNvPr id="5" name="Picture 4" descr="Photo of a TIME magazine cover with a photo of Newt Gingrich and the text &quot;King of the Hill Exclusive: How Newt Gingrich plans to pull off his revolution&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836" y="3733800"/>
            <a:ext cx="2313473" cy="3048000"/>
          </a:xfrm>
          <a:prstGeom prst="rect">
            <a:avLst/>
          </a:prstGeom>
        </p:spPr>
      </p:pic>
    </p:spTree>
    <p:extLst>
      <p:ext uri="{BB962C8B-B14F-4D97-AF65-F5344CB8AC3E}">
        <p14:creationId xmlns:p14="http://schemas.microsoft.com/office/powerpoint/2010/main" val="1029521015"/>
      </p:ext>
    </p:extLst>
  </p:cSld>
  <p:clrMapOvr>
    <a:masterClrMapping/>
  </p:clrMapOvr>
  <mc:AlternateContent xmlns:mc="http://schemas.openxmlformats.org/markup-compatibility/2006" xmlns:p14="http://schemas.microsoft.com/office/powerpoint/2010/main">
    <mc:Choice Requires="p14">
      <p:transition spd="slow" p14:dur="1600" advTm="210000">
        <p14:gallery dir="l"/>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pPr algn="ctr"/>
            <a:r>
              <a:rPr lang="en-US" b="1" dirty="0" smtClean="0"/>
              <a:t>Clinton’s Problems</a:t>
            </a:r>
            <a:endParaRPr lang="en-US" b="1" dirty="0"/>
          </a:p>
        </p:txBody>
      </p:sp>
      <p:sp>
        <p:nvSpPr>
          <p:cNvPr id="3" name="Content Placeholder 2"/>
          <p:cNvSpPr>
            <a:spLocks noGrp="1"/>
          </p:cNvSpPr>
          <p:nvPr>
            <p:ph idx="1"/>
          </p:nvPr>
        </p:nvSpPr>
        <p:spPr>
          <a:xfrm>
            <a:off x="76200" y="990600"/>
            <a:ext cx="5715000" cy="5715000"/>
          </a:xfrm>
        </p:spPr>
        <p:txBody>
          <a:bodyPr>
            <a:normAutofit fontScale="85000" lnSpcReduction="20000"/>
          </a:bodyPr>
          <a:lstStyle/>
          <a:p>
            <a:r>
              <a:rPr lang="en-US" b="1" dirty="0" smtClean="0"/>
              <a:t>Clinton was reelected over Republican Bob Dole in 1996, but had many problems.</a:t>
            </a:r>
          </a:p>
          <a:p>
            <a:r>
              <a:rPr lang="en-US" b="1" dirty="0" smtClean="0"/>
              <a:t>Terrorist attacks increased during the Clinton years:  World Trade Center bombing in 1993; Oklahoma City bombing in 1995; U.S. embassies in Kenya &amp; Tanzania bombed in 1998; USS </a:t>
            </a:r>
            <a:r>
              <a:rPr lang="en-US" b="1" i="1" dirty="0" smtClean="0"/>
              <a:t>Cole </a:t>
            </a:r>
            <a:r>
              <a:rPr lang="en-US" b="1" dirty="0" smtClean="0"/>
              <a:t>bombed in 2000.</a:t>
            </a:r>
          </a:p>
          <a:p>
            <a:pPr lvl="1"/>
            <a:r>
              <a:rPr lang="en-US" b="1" dirty="0" smtClean="0"/>
              <a:t>All but the Oklahoma City bombing were carried out by Osama Bin Laden’s Al Qaeda terrorist network.  OKC bombing was done by anti-government extremist Timothy McVeigh (later executed).</a:t>
            </a:r>
          </a:p>
          <a:p>
            <a:r>
              <a:rPr lang="en-US" b="1" dirty="0" smtClean="0"/>
              <a:t>Several scandals:  biggest was Whitewater (land &amp; loan fraud in Arkansas) – Special Prosecutor Ken Starr’s investigation uncovered Clinton’s affair with White House intern Monica Lewinsky.</a:t>
            </a:r>
            <a:endParaRPr lang="en-US" b="1" dirty="0"/>
          </a:p>
        </p:txBody>
      </p:sp>
      <p:pic>
        <p:nvPicPr>
          <p:cNvPr id="4" name="Picture 3" descr="Photo of people digging through the wreckage of the bomb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347" y="990600"/>
            <a:ext cx="3187451" cy="3048000"/>
          </a:xfrm>
          <a:prstGeom prst="rect">
            <a:avLst/>
          </a:prstGeom>
        </p:spPr>
      </p:pic>
      <p:pic>
        <p:nvPicPr>
          <p:cNvPr id="5" name="Picture 4" descr="Photo of the Oklahoma City bomb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8985" y="3733800"/>
            <a:ext cx="2076174" cy="3048000"/>
          </a:xfrm>
          <a:prstGeom prst="rect">
            <a:avLst/>
          </a:prstGeom>
        </p:spPr>
      </p:pic>
    </p:spTree>
    <p:extLst>
      <p:ext uri="{BB962C8B-B14F-4D97-AF65-F5344CB8AC3E}">
        <p14:creationId xmlns:p14="http://schemas.microsoft.com/office/powerpoint/2010/main" val="3362510656"/>
      </p:ext>
    </p:extLst>
  </p:cSld>
  <p:clrMapOvr>
    <a:masterClrMapping/>
  </p:clrMapOvr>
  <mc:AlternateContent xmlns:mc="http://schemas.openxmlformats.org/markup-compatibility/2006" xmlns:p14="http://schemas.microsoft.com/office/powerpoint/2010/main">
    <mc:Choice Requires="p14">
      <p:transition spd="slow" p14:dur="1200" advTm="210000">
        <p14:prism/>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Clinton’s Woman Problems</a:t>
            </a:r>
            <a:endParaRPr lang="en-US" b="1" dirty="0"/>
          </a:p>
        </p:txBody>
      </p:sp>
      <p:sp>
        <p:nvSpPr>
          <p:cNvPr id="3" name="Content Placeholder 2"/>
          <p:cNvSpPr>
            <a:spLocks noGrp="1"/>
          </p:cNvSpPr>
          <p:nvPr>
            <p:ph idx="1"/>
          </p:nvPr>
        </p:nvSpPr>
        <p:spPr>
          <a:xfrm>
            <a:off x="76200" y="1295400"/>
            <a:ext cx="4038600" cy="5334000"/>
          </a:xfrm>
        </p:spPr>
        <p:txBody>
          <a:bodyPr>
            <a:normAutofit fontScale="85000" lnSpcReduction="20000"/>
          </a:bodyPr>
          <a:lstStyle/>
          <a:p>
            <a:r>
              <a:rPr lang="en-US" b="1" dirty="0" smtClean="0"/>
              <a:t>He (eventually) admitted to affairs with </a:t>
            </a:r>
            <a:r>
              <a:rPr lang="en-US" b="1" dirty="0" err="1" smtClean="0"/>
              <a:t>Gennifer</a:t>
            </a:r>
            <a:r>
              <a:rPr lang="en-US" b="1" dirty="0" smtClean="0"/>
              <a:t> Flowers and Monica Lewinsky.</a:t>
            </a:r>
          </a:p>
          <a:p>
            <a:r>
              <a:rPr lang="en-US" b="1" dirty="0" smtClean="0"/>
              <a:t>Was sued for sexual harassment by Paula Jones.</a:t>
            </a:r>
          </a:p>
          <a:p>
            <a:r>
              <a:rPr lang="en-US" b="1" dirty="0" smtClean="0"/>
              <a:t>Kathleen Willey &amp; Juanita </a:t>
            </a:r>
            <a:r>
              <a:rPr lang="en-US" b="1" dirty="0" err="1" smtClean="0"/>
              <a:t>Broaddrick</a:t>
            </a:r>
            <a:r>
              <a:rPr lang="en-US" b="1" dirty="0" smtClean="0"/>
              <a:t> both claimed he sexually harassed </a:t>
            </a:r>
            <a:r>
              <a:rPr lang="en-US" b="1" smtClean="0"/>
              <a:t>or assaulted </a:t>
            </a:r>
            <a:r>
              <a:rPr lang="en-US" b="1" dirty="0" smtClean="0"/>
              <a:t>them.</a:t>
            </a:r>
          </a:p>
          <a:p>
            <a:r>
              <a:rPr lang="en-US" b="1" dirty="0" smtClean="0"/>
              <a:t>Elizabeth Ward </a:t>
            </a:r>
            <a:r>
              <a:rPr lang="en-US" b="1" dirty="0" err="1" smtClean="0"/>
              <a:t>Gracen</a:t>
            </a:r>
            <a:r>
              <a:rPr lang="en-US" b="1" dirty="0" smtClean="0"/>
              <a:t>, Sally Perdue, &amp; Dolly Kyle Browning all claimed to have had affairs with him.</a:t>
            </a:r>
          </a:p>
          <a:p>
            <a:r>
              <a:rPr lang="en-US" b="1" dirty="0" smtClean="0"/>
              <a:t>When his wife Hillary ran for president in 2008, two more possible affairs were reported.</a:t>
            </a:r>
            <a:endParaRPr lang="en-US" b="1" dirty="0"/>
          </a:p>
        </p:txBody>
      </p:sp>
      <p:pic>
        <p:nvPicPr>
          <p:cNvPr id="4" name="Picture 3" descr="Photos of Gennifer Flowers, Monica Lewinsky, Paula Jones, Kathleen Willey, Juanita Broaddrick, Elizabeth Ward Gracen, Sally Perdue, and Dolly Kyle. There is text that reads &quot;Bill Clinton's Lifetime War On Wom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798" y="1676400"/>
            <a:ext cx="4955136" cy="3200400"/>
          </a:xfrm>
          <a:prstGeom prst="rect">
            <a:avLst/>
          </a:prstGeom>
        </p:spPr>
      </p:pic>
    </p:spTree>
    <p:extLst>
      <p:ext uri="{BB962C8B-B14F-4D97-AF65-F5344CB8AC3E}">
        <p14:creationId xmlns:p14="http://schemas.microsoft.com/office/powerpoint/2010/main" val="595375934"/>
      </p:ext>
    </p:extLst>
  </p:cSld>
  <p:clrMapOvr>
    <a:masterClrMapping/>
  </p:clrMapOvr>
  <mc:AlternateContent xmlns:mc="http://schemas.openxmlformats.org/markup-compatibility/2006" xmlns:p14="http://schemas.microsoft.com/office/powerpoint/2010/main">
    <mc:Choice Requires="p14">
      <p:transition spd="slow" p14:dur="4000" advTm="190000">
        <p14:vortex dir="r"/>
      </p:transition>
    </mc:Choice>
    <mc:Fallback xmlns="">
      <p:transition spd="slow" advTm="19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t>Clinton is impeached</a:t>
            </a:r>
            <a:endParaRPr lang="en-US" b="1" dirty="0"/>
          </a:p>
        </p:txBody>
      </p:sp>
      <p:sp>
        <p:nvSpPr>
          <p:cNvPr id="3" name="Content Placeholder 2"/>
          <p:cNvSpPr>
            <a:spLocks noGrp="1"/>
          </p:cNvSpPr>
          <p:nvPr>
            <p:ph idx="1"/>
          </p:nvPr>
        </p:nvSpPr>
        <p:spPr>
          <a:xfrm>
            <a:off x="76200" y="1447800"/>
            <a:ext cx="5334000" cy="5334000"/>
          </a:xfrm>
        </p:spPr>
        <p:txBody>
          <a:bodyPr>
            <a:normAutofit fontScale="85000" lnSpcReduction="10000"/>
          </a:bodyPr>
          <a:lstStyle/>
          <a:p>
            <a:r>
              <a:rPr lang="en-US" b="1" dirty="0" smtClean="0"/>
              <a:t>Under oath in the Whitewater investigation, Clinton said he had not had sex with Monica Lewinsky.</a:t>
            </a:r>
          </a:p>
          <a:p>
            <a:r>
              <a:rPr lang="en-US" b="1" dirty="0" smtClean="0"/>
              <a:t>DNA evidence later proved this to be a lie, so Clinton had committed perjury.</a:t>
            </a:r>
          </a:p>
          <a:p>
            <a:r>
              <a:rPr lang="en-US" b="1" dirty="0" smtClean="0"/>
              <a:t>Late 1998:  the House impeached Clinton for perjury &amp; obstruction of justice in the Whitewater case; he was acquitted by the Senate, but his reputation had been further stained.</a:t>
            </a:r>
          </a:p>
          <a:p>
            <a:r>
              <a:rPr lang="en-US" b="1" dirty="0"/>
              <a:t>Clinton is ranked by historians as an average president – in a </a:t>
            </a:r>
            <a:r>
              <a:rPr lang="en-US" b="1" dirty="0" smtClean="0"/>
              <a:t>2000 C-SPAN </a:t>
            </a:r>
            <a:r>
              <a:rPr lang="en-US" b="1" dirty="0"/>
              <a:t>poll, he was ranked #</a:t>
            </a:r>
            <a:r>
              <a:rPr lang="en-US" b="1" dirty="0" smtClean="0"/>
              <a:t>21, </a:t>
            </a:r>
            <a:r>
              <a:rPr lang="en-US" b="1" dirty="0"/>
              <a:t>one spot behind George </a:t>
            </a:r>
            <a:r>
              <a:rPr lang="en-US" b="1" dirty="0" smtClean="0"/>
              <a:t>H.W. Bush </a:t>
            </a:r>
            <a:r>
              <a:rPr lang="en-US" b="1" dirty="0"/>
              <a:t>at #</a:t>
            </a:r>
            <a:r>
              <a:rPr lang="en-US" b="1" dirty="0" smtClean="0"/>
              <a:t>20.</a:t>
            </a:r>
            <a:endParaRPr lang="en-US" b="1" dirty="0"/>
          </a:p>
          <a:p>
            <a:pPr marL="0" indent="0">
              <a:buNone/>
            </a:pPr>
            <a:endParaRPr lang="en-US" b="1" dirty="0"/>
          </a:p>
        </p:txBody>
      </p:sp>
      <p:pic>
        <p:nvPicPr>
          <p:cNvPr id="4" name="Picture 3" descr="Photo of a TIME magazine cover with a photo of Monica Lewinsky and Bill Clinton with the text &quot;Monica and Bill, The Sordid Tale That Imperils The Presiden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600200"/>
            <a:ext cx="3286125" cy="4581525"/>
          </a:xfrm>
          <a:prstGeom prst="rect">
            <a:avLst/>
          </a:prstGeom>
        </p:spPr>
      </p:pic>
    </p:spTree>
    <p:extLst>
      <p:ext uri="{BB962C8B-B14F-4D97-AF65-F5344CB8AC3E}">
        <p14:creationId xmlns:p14="http://schemas.microsoft.com/office/powerpoint/2010/main" val="2008774737"/>
      </p:ext>
    </p:extLst>
  </p:cSld>
  <p:clrMapOvr>
    <a:masterClrMapping/>
  </p:clrMapOvr>
  <mc:AlternateContent xmlns:mc="http://schemas.openxmlformats.org/markup-compatibility/2006" xmlns:p14="http://schemas.microsoft.com/office/powerpoint/2010/main">
    <mc:Choice Requires="p14">
      <p:transition spd="slow" p14:dur="4400" advTm="180000">
        <p14:honeycomb/>
      </p:transition>
    </mc:Choice>
    <mc:Fallback xmlns="">
      <p:transition spd="slow" advTm="18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591312"/>
          </a:xfrm>
        </p:spPr>
        <p:txBody>
          <a:bodyPr>
            <a:normAutofit fontScale="90000"/>
          </a:bodyPr>
          <a:lstStyle/>
          <a:p>
            <a:pPr algn="ctr"/>
            <a:r>
              <a:rPr lang="en-US" b="1" dirty="0" smtClean="0"/>
              <a:t>President George W. Bush (“Bush </a:t>
            </a:r>
            <a:r>
              <a:rPr lang="en-US" b="1" smtClean="0"/>
              <a:t>43”)</a:t>
            </a:r>
            <a:endParaRPr lang="en-US" b="1" dirty="0"/>
          </a:p>
        </p:txBody>
      </p:sp>
      <p:sp>
        <p:nvSpPr>
          <p:cNvPr id="3" name="Content Placeholder 2"/>
          <p:cNvSpPr>
            <a:spLocks noGrp="1"/>
          </p:cNvSpPr>
          <p:nvPr>
            <p:ph idx="1"/>
          </p:nvPr>
        </p:nvSpPr>
        <p:spPr>
          <a:xfrm>
            <a:off x="76200" y="1295400"/>
            <a:ext cx="5486400" cy="5410200"/>
          </a:xfrm>
        </p:spPr>
        <p:txBody>
          <a:bodyPr>
            <a:normAutofit fontScale="77500" lnSpcReduction="20000"/>
          </a:bodyPr>
          <a:lstStyle/>
          <a:p>
            <a:r>
              <a:rPr lang="en-US" b="1" dirty="0" smtClean="0"/>
              <a:t>Republican; son of President George Bush; defeated Democrat Al Gore (lost popular vote but won electoral vote after controversial recount of votes in Florida).</a:t>
            </a:r>
          </a:p>
          <a:p>
            <a:r>
              <a:rPr lang="en-US" b="1" dirty="0" smtClean="0"/>
              <a:t>Presidency was defined by 9-11 (September 11, 2001 terror attacks), which led to the War on Terror and Operation Iraqi Freedom.</a:t>
            </a:r>
          </a:p>
          <a:p>
            <a:r>
              <a:rPr lang="en-US" b="1" dirty="0" smtClean="0"/>
              <a:t>War on Terror began with quick victory over Taliban in Afghanistan in 2001; Bush’s approval rating soared over 80%.</a:t>
            </a:r>
          </a:p>
          <a:p>
            <a:r>
              <a:rPr lang="en-US" b="1" dirty="0" smtClean="0"/>
              <a:t>Operation Iraqi Freedom:  U.S. quickly defeated Saddam Hussein in 2003 but then struggled to control terrorism in Iraq.</a:t>
            </a:r>
          </a:p>
          <a:p>
            <a:r>
              <a:rPr lang="en-US" b="1" dirty="0"/>
              <a:t>9-11 news clips:  </a:t>
            </a:r>
            <a:r>
              <a:rPr lang="en-US" b="1" dirty="0">
                <a:hlinkClick r:id="rId3"/>
              </a:rPr>
              <a:t>https://</a:t>
            </a:r>
            <a:r>
              <a:rPr lang="en-US" b="1" dirty="0" smtClean="0">
                <a:hlinkClick r:id="rId3"/>
              </a:rPr>
              <a:t>www.youtube.com/watch?v=brSVsP2NUbs</a:t>
            </a:r>
            <a:r>
              <a:rPr lang="en-US" b="1" dirty="0" smtClean="0"/>
              <a:t> </a:t>
            </a:r>
            <a:endParaRPr lang="en-US" b="1" dirty="0"/>
          </a:p>
        </p:txBody>
      </p:sp>
      <p:pic>
        <p:nvPicPr>
          <p:cNvPr id="4" name="Picture 3" descr="Photo of President George W. Bus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371601"/>
            <a:ext cx="1676400" cy="2217420"/>
          </a:xfrm>
          <a:prstGeom prst="rect">
            <a:avLst/>
          </a:prstGeom>
        </p:spPr>
      </p:pic>
      <p:pic>
        <p:nvPicPr>
          <p:cNvPr id="6" name="Picture 5" descr="Photo of the World Trade Center burning and the second plane about to hi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5781" y="3544454"/>
            <a:ext cx="1970880" cy="2884055"/>
          </a:xfrm>
          <a:prstGeom prst="rect">
            <a:avLst/>
          </a:prstGeom>
        </p:spPr>
      </p:pic>
    </p:spTree>
    <p:extLst>
      <p:ext uri="{BB962C8B-B14F-4D97-AF65-F5344CB8AC3E}">
        <p14:creationId xmlns:p14="http://schemas.microsoft.com/office/powerpoint/2010/main" val="33197128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5486400" cy="667512"/>
          </a:xfrm>
        </p:spPr>
        <p:txBody>
          <a:bodyPr>
            <a:normAutofit fontScale="90000"/>
          </a:bodyPr>
          <a:lstStyle/>
          <a:p>
            <a:pPr algn="ctr"/>
            <a:r>
              <a:rPr lang="en-US" b="1" dirty="0" smtClean="0"/>
              <a:t>Bush 43:  The Rest</a:t>
            </a:r>
            <a:endParaRPr lang="en-US" b="1" dirty="0"/>
          </a:p>
        </p:txBody>
      </p:sp>
      <p:sp>
        <p:nvSpPr>
          <p:cNvPr id="3" name="Content Placeholder 2"/>
          <p:cNvSpPr>
            <a:spLocks noGrp="1"/>
          </p:cNvSpPr>
          <p:nvPr>
            <p:ph idx="1"/>
          </p:nvPr>
        </p:nvSpPr>
        <p:spPr>
          <a:xfrm>
            <a:off x="76200" y="1447800"/>
            <a:ext cx="5943600" cy="5257800"/>
          </a:xfrm>
        </p:spPr>
        <p:txBody>
          <a:bodyPr>
            <a:normAutofit fontScale="85000" lnSpcReduction="20000"/>
          </a:bodyPr>
          <a:lstStyle/>
          <a:p>
            <a:r>
              <a:rPr lang="en-US" b="1" dirty="0" smtClean="0"/>
              <a:t>Reelected over Democrat John Kerry in 2004.</a:t>
            </a:r>
          </a:p>
          <a:p>
            <a:r>
              <a:rPr lang="en-US" b="1" dirty="0" smtClean="0"/>
              <a:t>Signed No Child Left Behind law (sponsored in Congress by Ted Kennedy) – tying school funding to test scores as first suggested by President Clinton.</a:t>
            </a:r>
          </a:p>
          <a:p>
            <a:r>
              <a:rPr lang="en-US" b="1" dirty="0" smtClean="0"/>
              <a:t>Proposed to reform Social Security (failed in Congress).</a:t>
            </a:r>
          </a:p>
          <a:p>
            <a:r>
              <a:rPr lang="en-US" b="1" dirty="0" smtClean="0"/>
              <a:t>2007 troop surge in Iraq succeeded as Iraq became safer &amp; more orderly until most troops were later pulled out by President Obama.</a:t>
            </a:r>
          </a:p>
          <a:p>
            <a:r>
              <a:rPr lang="en-US" b="1" dirty="0" smtClean="0"/>
              <a:t>Recession began in 2008 – bailouts of banks &amp; automakers “too big to fail” cost taxpayers hundreds </a:t>
            </a:r>
            <a:r>
              <a:rPr lang="en-US" b="1" smtClean="0"/>
              <a:t>of billions </a:t>
            </a:r>
            <a:r>
              <a:rPr lang="en-US" b="1" dirty="0" smtClean="0"/>
              <a:t>of dollars.</a:t>
            </a:r>
          </a:p>
          <a:p>
            <a:r>
              <a:rPr lang="en-US" b="1" dirty="0" smtClean="0"/>
              <a:t>Left office with approval ratings under 40%.</a:t>
            </a:r>
            <a:endParaRPr lang="en-US" b="1" dirty="0"/>
          </a:p>
        </p:txBody>
      </p:sp>
      <p:pic>
        <p:nvPicPr>
          <p:cNvPr id="6" name="Picture 5" descr="Photo of a political cartoon with a chalkboard saying &quot;No child left behind&quot; and a student saying &quot; Is this the test to test us for the test to see if we are ready for the tes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371600"/>
            <a:ext cx="2610091" cy="2288180"/>
          </a:xfrm>
          <a:prstGeom prst="rect">
            <a:avLst/>
          </a:prstGeom>
        </p:spPr>
      </p:pic>
    </p:spTree>
    <p:extLst>
      <p:ext uri="{BB962C8B-B14F-4D97-AF65-F5344CB8AC3E}">
        <p14:creationId xmlns:p14="http://schemas.microsoft.com/office/powerpoint/2010/main" val="3681819277"/>
      </p:ext>
    </p:extLst>
  </p:cSld>
  <p:clrMapOvr>
    <a:masterClrMapping/>
  </p:clrMapOvr>
  <mc:AlternateContent xmlns:mc="http://schemas.openxmlformats.org/markup-compatibility/2006" xmlns:p14="http://schemas.microsoft.com/office/powerpoint/2010/main">
    <mc:Choice Requires="p14">
      <p:transition spd="slow" p14:dur="1600" advTm="180000">
        <p:blinds dir="vert"/>
      </p:transition>
    </mc:Choice>
    <mc:Fallback xmlns="">
      <p:transition spd="slow" advTm="18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5410200" cy="762000"/>
          </a:xfrm>
        </p:spPr>
        <p:txBody>
          <a:bodyPr>
            <a:noAutofit/>
          </a:bodyPr>
          <a:lstStyle/>
          <a:p>
            <a:pPr algn="ctr"/>
            <a:r>
              <a:rPr lang="en-US" sz="4000" b="1" dirty="0" smtClean="0"/>
              <a:t>President Barack Obama</a:t>
            </a:r>
            <a:endParaRPr lang="en-US" sz="4000" b="1" dirty="0"/>
          </a:p>
        </p:txBody>
      </p:sp>
      <p:sp>
        <p:nvSpPr>
          <p:cNvPr id="3" name="Content Placeholder 2"/>
          <p:cNvSpPr>
            <a:spLocks noGrp="1"/>
          </p:cNvSpPr>
          <p:nvPr>
            <p:ph idx="1"/>
          </p:nvPr>
        </p:nvSpPr>
        <p:spPr>
          <a:xfrm>
            <a:off x="76200" y="1219200"/>
            <a:ext cx="5334000" cy="5486400"/>
          </a:xfrm>
        </p:spPr>
        <p:txBody>
          <a:bodyPr>
            <a:normAutofit fontScale="92500" lnSpcReduction="20000"/>
          </a:bodyPr>
          <a:lstStyle/>
          <a:p>
            <a:r>
              <a:rPr lang="en-US" b="1" dirty="0" smtClean="0"/>
              <a:t>Democrat, elected in 2008; first black/biracial president.</a:t>
            </a:r>
          </a:p>
          <a:p>
            <a:r>
              <a:rPr lang="en-US" b="1" dirty="0" smtClean="0"/>
              <a:t>2009 economic stimulus bill cost nearly $1 trillion but economy did not improve.</a:t>
            </a:r>
          </a:p>
          <a:p>
            <a:r>
              <a:rPr lang="en-US" b="1" dirty="0" smtClean="0"/>
              <a:t>Controversial health reform law (Affordable Care Act, or “Obamacare”) similar to the one that Hillary Clinton proposed in 1990s passed after long debate in Congress.</a:t>
            </a:r>
          </a:p>
          <a:p>
            <a:r>
              <a:rPr lang="en-US" b="1" dirty="0" smtClean="0"/>
              <a:t>Major criticisms:  he broke Bush 43’s records for highest deficits, most national debt, and most Americans on food stamps. </a:t>
            </a:r>
          </a:p>
          <a:p>
            <a:r>
              <a:rPr lang="en-US" b="1" dirty="0" smtClean="0"/>
              <a:t>Where does he rank among presidents?  </a:t>
            </a:r>
            <a:endParaRPr lang="en-US" b="1" dirty="0"/>
          </a:p>
        </p:txBody>
      </p:sp>
      <p:pic>
        <p:nvPicPr>
          <p:cNvPr id="5" name="Picture 4" descr="Photo of a political cartoon showing Obama in Mickey Mouse ears saying &quot;And everyone will have health care and it won't really cost anyone anything and...&quot; The caption reads &quot;D.C. World... The Happiest Place on Earth.&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828" y="3810000"/>
            <a:ext cx="3777884" cy="2857454"/>
          </a:xfrm>
          <a:prstGeom prst="rect">
            <a:avLst/>
          </a:prstGeom>
        </p:spPr>
      </p:pic>
      <p:pic>
        <p:nvPicPr>
          <p:cNvPr id="7" name="Picture 6" descr="Photo of President Obam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143000"/>
            <a:ext cx="1482090" cy="1926274"/>
          </a:xfrm>
          <a:prstGeom prst="rect">
            <a:avLst/>
          </a:prstGeom>
        </p:spPr>
      </p:pic>
    </p:spTree>
    <p:extLst>
      <p:ext uri="{BB962C8B-B14F-4D97-AF65-F5344CB8AC3E}">
        <p14:creationId xmlns:p14="http://schemas.microsoft.com/office/powerpoint/2010/main" val="2295206747"/>
      </p:ext>
    </p:extLst>
  </p:cSld>
  <p:clrMapOvr>
    <a:masterClrMapping/>
  </p:clrMapOvr>
  <mc:AlternateContent xmlns:mc="http://schemas.openxmlformats.org/markup-compatibility/2006" xmlns:p14="http://schemas.microsoft.com/office/powerpoint/2010/main">
    <mc:Choice Requires="p14">
      <p:transition spd="slow" advTm="195000">
        <p14:flash/>
      </p:transition>
    </mc:Choice>
    <mc:Fallback xmlns="">
      <p:transition spd="slow" advTm="19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pPr algn="ctr"/>
            <a:r>
              <a:rPr lang="en-US" sz="6000" b="1" dirty="0" smtClean="0"/>
              <a:t>Getting Bin Laden</a:t>
            </a:r>
            <a:endParaRPr lang="en-US" sz="6000" b="1" dirty="0"/>
          </a:p>
        </p:txBody>
      </p:sp>
      <p:sp>
        <p:nvSpPr>
          <p:cNvPr id="3" name="Content Placeholder 2"/>
          <p:cNvSpPr>
            <a:spLocks noGrp="1"/>
          </p:cNvSpPr>
          <p:nvPr>
            <p:ph idx="1"/>
          </p:nvPr>
        </p:nvSpPr>
        <p:spPr>
          <a:xfrm>
            <a:off x="152400" y="914400"/>
            <a:ext cx="6019800" cy="5867400"/>
          </a:xfrm>
        </p:spPr>
        <p:txBody>
          <a:bodyPr>
            <a:normAutofit fontScale="85000" lnSpcReduction="20000"/>
          </a:bodyPr>
          <a:lstStyle/>
          <a:p>
            <a:r>
              <a:rPr lang="en-US" b="1" dirty="0" smtClean="0"/>
              <a:t>Three presidents had tried to kill or capture Al Qaeda leader Osama Bin Laden.</a:t>
            </a:r>
          </a:p>
          <a:p>
            <a:r>
              <a:rPr lang="en-US" b="1" dirty="0" smtClean="0"/>
              <a:t>Bill Clinton has been criticized for not getting Bin Laden and preventing 9/11 – he counters that he tried, but Bin Laden was always lucky enough to escape.</a:t>
            </a:r>
          </a:p>
          <a:p>
            <a:r>
              <a:rPr lang="en-US" b="1" dirty="0" smtClean="0"/>
              <a:t>George W. Bush spent massive resources hunting for Bin Laden after 9/11 – many Al Qaeda were killed or captured, but Bin Laden continued to hide/escape.</a:t>
            </a:r>
          </a:p>
          <a:p>
            <a:r>
              <a:rPr lang="en-US" b="1" dirty="0" smtClean="0"/>
              <a:t>May 1, 2011:  during the Obama administration, Navy SEAL Team 6 killed Bin Laden after intelligence found he was in a hideout in Pakistan (near the Pakistani military academy!).</a:t>
            </a:r>
          </a:p>
          <a:p>
            <a:pPr lvl="1"/>
            <a:r>
              <a:rPr lang="en-US" b="1" dirty="0" smtClean="0"/>
              <a:t>Robert O’Neill of Butte, Montana was the SEAL who shot Bin Laden.</a:t>
            </a:r>
          </a:p>
          <a:p>
            <a:r>
              <a:rPr lang="en-US" b="1" dirty="0" smtClean="0"/>
              <a:t>Al Qaeda and ISIS still continue to be major terrorist threats.</a:t>
            </a:r>
            <a:endParaRPr lang="en-US" b="1" dirty="0"/>
          </a:p>
        </p:txBody>
      </p:sp>
      <p:pic>
        <p:nvPicPr>
          <p:cNvPr id="4" name="Picture 3" descr="Photo of Osama Bin Lad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5700" y="1066800"/>
            <a:ext cx="1600200" cy="2036616"/>
          </a:xfrm>
          <a:prstGeom prst="rect">
            <a:avLst/>
          </a:prstGeom>
        </p:spPr>
      </p:pic>
      <p:pic>
        <p:nvPicPr>
          <p:cNvPr id="6" name="Picture 5" descr="Photo of Robert O'Neil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4114800"/>
            <a:ext cx="1577776" cy="2535384"/>
          </a:xfrm>
          <a:prstGeom prst="rect">
            <a:avLst/>
          </a:prstGeom>
        </p:spPr>
      </p:pic>
    </p:spTree>
    <p:extLst>
      <p:ext uri="{BB962C8B-B14F-4D97-AF65-F5344CB8AC3E}">
        <p14:creationId xmlns:p14="http://schemas.microsoft.com/office/powerpoint/2010/main" val="2663334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95000">
        <p15:prstTrans prst="curtains"/>
      </p:transition>
    </mc:Choice>
    <mc:Fallback xmlns="">
      <p:transition spd="slow" advTm="19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b="1" dirty="0" smtClean="0"/>
              <a:t>Energy Crisis</a:t>
            </a:r>
            <a:endParaRPr lang="en-US" b="1" dirty="0"/>
          </a:p>
        </p:txBody>
      </p:sp>
      <p:sp>
        <p:nvSpPr>
          <p:cNvPr id="3" name="Content Placeholder 2"/>
          <p:cNvSpPr>
            <a:spLocks noGrp="1"/>
          </p:cNvSpPr>
          <p:nvPr>
            <p:ph idx="1"/>
          </p:nvPr>
        </p:nvSpPr>
        <p:spPr>
          <a:xfrm>
            <a:off x="76200" y="1219200"/>
            <a:ext cx="4648200" cy="5562600"/>
          </a:xfrm>
        </p:spPr>
        <p:txBody>
          <a:bodyPr>
            <a:normAutofit fontScale="92500"/>
          </a:bodyPr>
          <a:lstStyle/>
          <a:p>
            <a:r>
              <a:rPr lang="en-US" b="1" dirty="0" smtClean="0"/>
              <a:t>Oil was only $1/barrel (and gas was only about 25 cents/gallon!) before 1970.</a:t>
            </a:r>
          </a:p>
          <a:p>
            <a:r>
              <a:rPr lang="en-US" b="1" dirty="0" smtClean="0"/>
              <a:t>Then OPEC (Organization of Petroleum Exporting Countries) began raising the price of oil – even embargoed oil to the U.S. in 1973 because the U.S. supported Israel in the Yom Kippur War.</a:t>
            </a:r>
          </a:p>
          <a:p>
            <a:r>
              <a:rPr lang="en-US" b="1" dirty="0" smtClean="0"/>
              <a:t>This drove the price of oil up to $17/barrel – raised gas prices, caused panic and gasoline shortages.</a:t>
            </a:r>
            <a:endParaRPr lang="en-US" b="1" dirty="0"/>
          </a:p>
        </p:txBody>
      </p:sp>
      <p:pic>
        <p:nvPicPr>
          <p:cNvPr id="4" name="Picture 3" descr="Photo of a sign saying &quot;Gas Shortage! Sales Limited to 10 Gallons of Gas per Customer&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295400"/>
            <a:ext cx="4403336" cy="3276600"/>
          </a:xfrm>
          <a:prstGeom prst="rect">
            <a:avLst/>
          </a:prstGeom>
        </p:spPr>
      </p:pic>
      <p:pic>
        <p:nvPicPr>
          <p:cNvPr id="5" name="Picture 4" descr="Photo of a man holding a sign saying &quot;Sorry no gas&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4343400"/>
            <a:ext cx="2971800" cy="2414588"/>
          </a:xfrm>
          <a:prstGeom prst="rect">
            <a:avLst/>
          </a:prstGeom>
        </p:spPr>
      </p:pic>
    </p:spTree>
    <p:extLst>
      <p:ext uri="{BB962C8B-B14F-4D97-AF65-F5344CB8AC3E}">
        <p14:creationId xmlns:p14="http://schemas.microsoft.com/office/powerpoint/2010/main" val="430033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5000">
        <p15:prstTrans prst="drape"/>
      </p:transition>
    </mc:Choice>
    <mc:Fallback xmlns="">
      <p:transition spd="slow" advTm="10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Dealing with the energy crisis</a:t>
            </a:r>
            <a:endParaRPr lang="en-US" b="1" dirty="0"/>
          </a:p>
        </p:txBody>
      </p:sp>
      <p:sp>
        <p:nvSpPr>
          <p:cNvPr id="3" name="Content Placeholder 2"/>
          <p:cNvSpPr>
            <a:spLocks noGrp="1"/>
          </p:cNvSpPr>
          <p:nvPr>
            <p:ph idx="1"/>
          </p:nvPr>
        </p:nvSpPr>
        <p:spPr>
          <a:xfrm>
            <a:off x="76200" y="1371600"/>
            <a:ext cx="4343400" cy="5410200"/>
          </a:xfrm>
        </p:spPr>
        <p:txBody>
          <a:bodyPr>
            <a:normAutofit/>
          </a:bodyPr>
          <a:lstStyle/>
          <a:p>
            <a:r>
              <a:rPr lang="en-US" b="1" dirty="0" smtClean="0"/>
              <a:t>Government plan to deal with the energy crisis included using more coal &amp; nuclear power and completing the Alaska oil pipeline to supply more U.S. oil to compete with OPEC.</a:t>
            </a:r>
          </a:p>
          <a:p>
            <a:r>
              <a:rPr lang="en-US" b="1" dirty="0" smtClean="0"/>
              <a:t>Also, states were pushed to enact 55-mph speed limits nationwide (driving slower results in better gas mileage).</a:t>
            </a:r>
            <a:endParaRPr lang="en-US" b="1" dirty="0"/>
          </a:p>
        </p:txBody>
      </p:sp>
      <p:pic>
        <p:nvPicPr>
          <p:cNvPr id="4" name="Picture 3" descr="Photo of the Alaska oil pipe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764" y="1447800"/>
            <a:ext cx="4245429" cy="2794000"/>
          </a:xfrm>
          <a:prstGeom prst="rect">
            <a:avLst/>
          </a:prstGeom>
        </p:spPr>
      </p:pic>
      <p:pic>
        <p:nvPicPr>
          <p:cNvPr id="5" name="Picture 4" descr="Photo of a man standing in front of a Speed Limit 55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733800"/>
            <a:ext cx="3142268" cy="3048000"/>
          </a:xfrm>
          <a:prstGeom prst="rect">
            <a:avLst/>
          </a:prstGeom>
        </p:spPr>
      </p:pic>
    </p:spTree>
    <p:extLst>
      <p:ext uri="{BB962C8B-B14F-4D97-AF65-F5344CB8AC3E}">
        <p14:creationId xmlns:p14="http://schemas.microsoft.com/office/powerpoint/2010/main" val="1672196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10000">
        <p15:prstTrans prst="fallOver"/>
      </p:transition>
    </mc:Choice>
    <mc:Fallback xmlns="">
      <p:transition spd="slow" advTm="1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4343400" cy="667512"/>
          </a:xfrm>
        </p:spPr>
        <p:txBody>
          <a:bodyPr>
            <a:normAutofit fontScale="90000"/>
          </a:bodyPr>
          <a:lstStyle/>
          <a:p>
            <a:pPr algn="ctr"/>
            <a:r>
              <a:rPr lang="en-US" b="1" dirty="0" smtClean="0"/>
              <a:t>Blockbusters!</a:t>
            </a:r>
            <a:endParaRPr lang="en-US" b="1" dirty="0"/>
          </a:p>
        </p:txBody>
      </p:sp>
      <p:sp>
        <p:nvSpPr>
          <p:cNvPr id="3" name="Content Placeholder 2"/>
          <p:cNvSpPr>
            <a:spLocks noGrp="1"/>
          </p:cNvSpPr>
          <p:nvPr>
            <p:ph idx="1"/>
          </p:nvPr>
        </p:nvSpPr>
        <p:spPr>
          <a:xfrm>
            <a:off x="76200" y="1371600"/>
            <a:ext cx="4191000" cy="5410200"/>
          </a:xfrm>
        </p:spPr>
        <p:txBody>
          <a:bodyPr>
            <a:normAutofit fontScale="92500" lnSpcReduction="10000"/>
          </a:bodyPr>
          <a:lstStyle/>
          <a:p>
            <a:r>
              <a:rPr lang="en-US" b="1" dirty="0" smtClean="0"/>
              <a:t>In 1975, </a:t>
            </a:r>
            <a:r>
              <a:rPr lang="en-US" b="1" i="1" dirty="0" smtClean="0"/>
              <a:t>Jaws</a:t>
            </a:r>
            <a:r>
              <a:rPr lang="en-US" b="1" dirty="0" smtClean="0"/>
              <a:t> became the highest-grossing movie of all time; in 1977, </a:t>
            </a:r>
            <a:r>
              <a:rPr lang="en-US" b="1" i="1" dirty="0" smtClean="0"/>
              <a:t>Star Wars</a:t>
            </a:r>
            <a:r>
              <a:rPr lang="en-US" b="1" dirty="0" smtClean="0"/>
              <a:t> broke that record.</a:t>
            </a:r>
          </a:p>
          <a:p>
            <a:r>
              <a:rPr lang="en-US" b="1" dirty="0" smtClean="0"/>
              <a:t>These record-setting movies started the modern era of summer blockbuster movies.</a:t>
            </a:r>
          </a:p>
          <a:p>
            <a:r>
              <a:rPr lang="en-US" b="1" dirty="0" smtClean="0"/>
              <a:t>President Reagan’s SDI missile-defense program was later nicknamed “Star Wars” – Reagan said, “Why not?  It’s a good movie.  Besides, the good guys won.”</a:t>
            </a:r>
          </a:p>
          <a:p>
            <a:pPr marL="0" indent="0">
              <a:buNone/>
            </a:pPr>
            <a:endParaRPr lang="en-US" b="1" dirty="0"/>
          </a:p>
        </p:txBody>
      </p:sp>
      <p:pic>
        <p:nvPicPr>
          <p:cNvPr id="4" name="Picture 3" descr="Photo of the Jaws movie pos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684" y="152400"/>
            <a:ext cx="2760494" cy="4203700"/>
          </a:xfrm>
          <a:prstGeom prst="rect">
            <a:avLst/>
          </a:prstGeom>
        </p:spPr>
      </p:pic>
      <p:pic>
        <p:nvPicPr>
          <p:cNvPr id="5" name="Picture 4" descr="Photo of a Star Wars movie pos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314" y="2590800"/>
            <a:ext cx="2772833" cy="4159250"/>
          </a:xfrm>
          <a:prstGeom prst="rect">
            <a:avLst/>
          </a:prstGeom>
        </p:spPr>
      </p:pic>
    </p:spTree>
    <p:extLst>
      <p:ext uri="{BB962C8B-B14F-4D97-AF65-F5344CB8AC3E}">
        <p14:creationId xmlns:p14="http://schemas.microsoft.com/office/powerpoint/2010/main" val="1418305290"/>
      </p:ext>
    </p:extLst>
  </p:cSld>
  <p:clrMapOvr>
    <a:masterClrMapping/>
  </p:clrMapOvr>
  <mc:AlternateContent xmlns:mc="http://schemas.openxmlformats.org/markup-compatibility/2006" xmlns:p14="http://schemas.microsoft.com/office/powerpoint/2010/main">
    <mc:Choice Requires="p14">
      <p:transition spd="slow" advTm="110000">
        <p14:flash/>
      </p:transition>
    </mc:Choice>
    <mc:Fallback xmlns="">
      <p:transition spd="slow" advTm="1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5029200" cy="838200"/>
          </a:xfrm>
        </p:spPr>
        <p:txBody>
          <a:bodyPr>
            <a:noAutofit/>
          </a:bodyPr>
          <a:lstStyle/>
          <a:p>
            <a:pPr algn="ctr"/>
            <a:r>
              <a:rPr lang="en-US" sz="4000" b="1" dirty="0" smtClean="0"/>
              <a:t>President Jimmy Carter</a:t>
            </a:r>
            <a:endParaRPr lang="en-US" sz="4000" b="1" dirty="0"/>
          </a:p>
        </p:txBody>
      </p:sp>
      <p:sp>
        <p:nvSpPr>
          <p:cNvPr id="3" name="Content Placeholder 2"/>
          <p:cNvSpPr>
            <a:spLocks noGrp="1"/>
          </p:cNvSpPr>
          <p:nvPr>
            <p:ph idx="1"/>
          </p:nvPr>
        </p:nvSpPr>
        <p:spPr>
          <a:xfrm>
            <a:off x="76200" y="1295400"/>
            <a:ext cx="4876800" cy="5486400"/>
          </a:xfrm>
        </p:spPr>
        <p:txBody>
          <a:bodyPr>
            <a:normAutofit fontScale="92500" lnSpcReduction="10000"/>
          </a:bodyPr>
          <a:lstStyle/>
          <a:p>
            <a:r>
              <a:rPr lang="en-US" b="1" dirty="0" smtClean="0"/>
              <a:t>Carter, a Democrat from Georgia, was president from 1977 to 1981.</a:t>
            </a:r>
          </a:p>
          <a:p>
            <a:r>
              <a:rPr lang="en-US" b="1" dirty="0" smtClean="0"/>
              <a:t>He was a navy veteran, a peanut farmer, and former Governor of Georgia.</a:t>
            </a:r>
          </a:p>
          <a:p>
            <a:r>
              <a:rPr lang="en-US" b="1" dirty="0" smtClean="0"/>
              <a:t>He is mostly remembered as a weak leader who presided over one of the lowest points in American history.</a:t>
            </a:r>
          </a:p>
          <a:p>
            <a:r>
              <a:rPr lang="en-US" b="1" dirty="0" smtClean="0"/>
              <a:t>He’s also the only president ever to have reported seeing a UFO, and claimed to have been attacked by a large swimming rabbit.</a:t>
            </a:r>
            <a:endParaRPr lang="en-US" b="1" dirty="0"/>
          </a:p>
        </p:txBody>
      </p:sp>
      <p:pic>
        <p:nvPicPr>
          <p:cNvPr id="4" name="Picture 3" descr="Photo of President Jimmy Car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28600"/>
            <a:ext cx="1828800" cy="2244436"/>
          </a:xfrm>
          <a:prstGeom prst="rect">
            <a:avLst/>
          </a:prstGeom>
        </p:spPr>
      </p:pic>
      <p:pic>
        <p:nvPicPr>
          <p:cNvPr id="5" name="Picture 4" descr="Photo of a newspaper headline that reads &quot;Carter Fights 'Killer Rabbit' with paddle on Fishing Trip&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614" y="1782618"/>
            <a:ext cx="2822222" cy="2286000"/>
          </a:xfrm>
          <a:prstGeom prst="rect">
            <a:avLst/>
          </a:prstGeom>
        </p:spPr>
      </p:pic>
      <p:pic>
        <p:nvPicPr>
          <p:cNvPr id="6" name="Picture 5" descr="Photo of a man in a boa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505" y="3124200"/>
            <a:ext cx="4181475" cy="3144469"/>
          </a:xfrm>
          <a:prstGeom prst="rect">
            <a:avLst/>
          </a:prstGeom>
        </p:spPr>
      </p:pic>
    </p:spTree>
    <p:extLst>
      <p:ext uri="{BB962C8B-B14F-4D97-AF65-F5344CB8AC3E}">
        <p14:creationId xmlns:p14="http://schemas.microsoft.com/office/powerpoint/2010/main" val="361224146"/>
      </p:ext>
    </p:extLst>
  </p:cSld>
  <p:clrMapOvr>
    <a:masterClrMapping/>
  </p:clrMapOvr>
  <p:transition spd="slow" advTm="118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Problems under Carter</a:t>
            </a:r>
            <a:endParaRPr lang="en-US" b="1" dirty="0"/>
          </a:p>
        </p:txBody>
      </p:sp>
      <p:sp>
        <p:nvSpPr>
          <p:cNvPr id="3" name="Content Placeholder 2"/>
          <p:cNvSpPr>
            <a:spLocks noGrp="1"/>
          </p:cNvSpPr>
          <p:nvPr>
            <p:ph idx="1"/>
          </p:nvPr>
        </p:nvSpPr>
        <p:spPr>
          <a:xfrm>
            <a:off x="76200" y="1447800"/>
            <a:ext cx="5334000" cy="5334000"/>
          </a:xfrm>
        </p:spPr>
        <p:txBody>
          <a:bodyPr>
            <a:normAutofit fontScale="92500" lnSpcReduction="10000"/>
          </a:bodyPr>
          <a:lstStyle/>
          <a:p>
            <a:r>
              <a:rPr lang="en-US" b="1" dirty="0" smtClean="0"/>
              <a:t>High inflation returned, energy crisis continued.</a:t>
            </a:r>
          </a:p>
          <a:p>
            <a:r>
              <a:rPr lang="en-US" b="1" dirty="0" smtClean="0"/>
              <a:t>Near-meltdown at Three Mile Island nuclear power plant near Harrisburg, Pennsylvania in 1979 raised fears about nuclear energy – no new nuke plants built in U.S. since then.</a:t>
            </a:r>
          </a:p>
          <a:p>
            <a:r>
              <a:rPr lang="en-US" b="1" dirty="0" smtClean="0"/>
              <a:t>SALT II Treaty negotiated by Carter with USSR, but rejected by U.S. Senate.</a:t>
            </a:r>
          </a:p>
          <a:p>
            <a:r>
              <a:rPr lang="en-US" b="1" dirty="0" smtClean="0"/>
              <a:t>Oil prices hit $41/barrel by 1979, gasoline prices hit all-time high.</a:t>
            </a:r>
          </a:p>
          <a:p>
            <a:r>
              <a:rPr lang="en-US" b="1" dirty="0" smtClean="0"/>
              <a:t>Economy was terrible.</a:t>
            </a:r>
            <a:endParaRPr lang="en-US" b="1" dirty="0"/>
          </a:p>
        </p:txBody>
      </p:sp>
      <p:pic>
        <p:nvPicPr>
          <p:cNvPr id="4" name="Picture 3" descr="Photo of the Three Mile Island nuclear power pla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118" y="1524000"/>
            <a:ext cx="3656061" cy="2895600"/>
          </a:xfrm>
          <a:prstGeom prst="rect">
            <a:avLst/>
          </a:prstGeom>
        </p:spPr>
      </p:pic>
    </p:spTree>
    <p:extLst>
      <p:ext uri="{BB962C8B-B14F-4D97-AF65-F5344CB8AC3E}">
        <p14:creationId xmlns:p14="http://schemas.microsoft.com/office/powerpoint/2010/main" val="4254788762"/>
      </p:ext>
    </p:extLst>
  </p:cSld>
  <p:clrMapOvr>
    <a:masterClrMapping/>
  </p:clrMapOvr>
  <mc:AlternateContent xmlns:mc="http://schemas.openxmlformats.org/markup-compatibility/2006" xmlns:p14="http://schemas.microsoft.com/office/powerpoint/2010/main">
    <mc:Choice Requires="p14">
      <p:transition spd="slow" p14:dur="1600" advTm="125000">
        <p:blinds dir="vert"/>
      </p:transition>
    </mc:Choice>
    <mc:Fallback xmlns="">
      <p:transition spd="slow" advTm="12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5114</TotalTime>
  <Words>6592</Words>
  <Application>Microsoft Office PowerPoint</Application>
  <PresentationFormat>On-screen Show (4:3)</PresentationFormat>
  <Paragraphs>309</Paragraphs>
  <Slides>48</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Calibri</vt:lpstr>
      <vt:lpstr>Constantia</vt:lpstr>
      <vt:lpstr>Wingdings</vt:lpstr>
      <vt:lpstr>Wingdings 2</vt:lpstr>
      <vt:lpstr>Flow</vt:lpstr>
      <vt:lpstr>America Since Watergate</vt:lpstr>
      <vt:lpstr>President Gerald Ford</vt:lpstr>
      <vt:lpstr>Freedom of Information Act</vt:lpstr>
      <vt:lpstr>Inflation</vt:lpstr>
      <vt:lpstr>Energy Crisis</vt:lpstr>
      <vt:lpstr>Dealing with the energy crisis</vt:lpstr>
      <vt:lpstr>Blockbusters!</vt:lpstr>
      <vt:lpstr>President Jimmy Carter</vt:lpstr>
      <vt:lpstr>Problems under Carter</vt:lpstr>
      <vt:lpstr>Famous Spies:  The Falcon and the Snowman</vt:lpstr>
      <vt:lpstr>The Camp David Accords</vt:lpstr>
      <vt:lpstr>The Iran Hostage Crisis</vt:lpstr>
      <vt:lpstr>Soviet Invasion of Afghanistan</vt:lpstr>
      <vt:lpstr>The Miracle on Ice</vt:lpstr>
      <vt:lpstr>Olympic Politics</vt:lpstr>
      <vt:lpstr>Carter’s legacy:  ouch…</vt:lpstr>
      <vt:lpstr>Carter vs. Reagan</vt:lpstr>
      <vt:lpstr>A strong start for Reagan</vt:lpstr>
      <vt:lpstr>What Reagan Did - Economics</vt:lpstr>
      <vt:lpstr>What Reagan Did – The Cold War</vt:lpstr>
      <vt:lpstr>Soviet Leadership Changes</vt:lpstr>
      <vt:lpstr>Scary Times</vt:lpstr>
      <vt:lpstr>The Boland Amendments</vt:lpstr>
      <vt:lpstr>Beirut</vt:lpstr>
      <vt:lpstr>Grenada</vt:lpstr>
      <vt:lpstr>Reagan is Reelected</vt:lpstr>
      <vt:lpstr>Terrorism in the 1980s</vt:lpstr>
      <vt:lpstr>Reagan vs. Quaddafi</vt:lpstr>
      <vt:lpstr>Pan Am Flight 103</vt:lpstr>
      <vt:lpstr>The Challenger Disaster</vt:lpstr>
      <vt:lpstr>The Iran-Contra Scandal</vt:lpstr>
      <vt:lpstr>How the Plan Worked</vt:lpstr>
      <vt:lpstr>How it became a scandal</vt:lpstr>
      <vt:lpstr>The Iran-Contra Investigation</vt:lpstr>
      <vt:lpstr>Reagan and Gorbachev</vt:lpstr>
      <vt:lpstr>Reagan Wins</vt:lpstr>
      <vt:lpstr>Reagan’s Legacy</vt:lpstr>
      <vt:lpstr>President George H.W. Bush (“Bush 41”)</vt:lpstr>
      <vt:lpstr>1992 Election</vt:lpstr>
      <vt:lpstr>President Bill Clinton</vt:lpstr>
      <vt:lpstr>Clinton’s Presidency</vt:lpstr>
      <vt:lpstr>Clinton’s Problems</vt:lpstr>
      <vt:lpstr>Clinton’s Woman Problems</vt:lpstr>
      <vt:lpstr>Clinton is impeached</vt:lpstr>
      <vt:lpstr>President George W. Bush (“Bush 43”)</vt:lpstr>
      <vt:lpstr>Bush 43:  The Rest</vt:lpstr>
      <vt:lpstr>President Barack Obama</vt:lpstr>
      <vt:lpstr>Getting Bin Laden</vt:lpstr>
    </vt:vector>
  </TitlesOfParts>
  <Company>Great Falls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Since Watergate</dc:title>
  <dc:creator>Sean Donnelly</dc:creator>
  <cp:lastModifiedBy>ZAREMSKI, TIA</cp:lastModifiedBy>
  <cp:revision>127</cp:revision>
  <dcterms:created xsi:type="dcterms:W3CDTF">2015-04-23T22:43:32Z</dcterms:created>
  <dcterms:modified xsi:type="dcterms:W3CDTF">2020-01-15T19:53:50Z</dcterms:modified>
</cp:coreProperties>
</file>