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57" r:id="rId3"/>
    <p:sldId id="319" r:id="rId4"/>
    <p:sldId id="260" r:id="rId5"/>
    <p:sldId id="261" r:id="rId6"/>
    <p:sldId id="315" r:id="rId7"/>
    <p:sldId id="317" r:id="rId8"/>
    <p:sldId id="263" r:id="rId9"/>
    <p:sldId id="264" r:id="rId10"/>
    <p:sldId id="265" r:id="rId11"/>
    <p:sldId id="314" r:id="rId12"/>
    <p:sldId id="266" r:id="rId13"/>
    <p:sldId id="269" r:id="rId14"/>
    <p:sldId id="305" r:id="rId15"/>
    <p:sldId id="306" r:id="rId16"/>
    <p:sldId id="271" r:id="rId17"/>
    <p:sldId id="318" r:id="rId18"/>
    <p:sldId id="273" r:id="rId19"/>
    <p:sldId id="321" r:id="rId20"/>
    <p:sldId id="322" r:id="rId21"/>
    <p:sldId id="274" r:id="rId22"/>
    <p:sldId id="323" r:id="rId23"/>
    <p:sldId id="324" r:id="rId24"/>
    <p:sldId id="275" r:id="rId25"/>
    <p:sldId id="276" r:id="rId26"/>
    <p:sldId id="325" r:id="rId27"/>
    <p:sldId id="282" r:id="rId28"/>
    <p:sldId id="303" r:id="rId29"/>
    <p:sldId id="283" r:id="rId30"/>
    <p:sldId id="284" r:id="rId31"/>
    <p:sldId id="286" r:id="rId32"/>
    <p:sldId id="326" r:id="rId33"/>
    <p:sldId id="288" r:id="rId34"/>
    <p:sldId id="291" r:id="rId35"/>
    <p:sldId id="289" r:id="rId36"/>
    <p:sldId id="294" r:id="rId37"/>
    <p:sldId id="295" r:id="rId38"/>
    <p:sldId id="296" r:id="rId39"/>
    <p:sldId id="300" r:id="rId40"/>
    <p:sldId id="301"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438"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C7DE81-6312-4A4D-A8CA-A8A11EFBB60C}" type="datetimeFigureOut">
              <a:rPr lang="en-US" smtClean="0"/>
              <a:t>5/31/2018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AFACEA-CCFC-4267-A534-ED03479ED820}" type="slidenum">
              <a:rPr lang="en-US" smtClean="0"/>
              <a:t>‹#›</a:t>
            </a:fld>
            <a:endParaRPr lang="en-US"/>
          </a:p>
        </p:txBody>
      </p:sp>
    </p:spTree>
    <p:extLst>
      <p:ext uri="{BB962C8B-B14F-4D97-AF65-F5344CB8AC3E}">
        <p14:creationId xmlns:p14="http://schemas.microsoft.com/office/powerpoint/2010/main" val="2750176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Today, Bosnia and </a:t>
            </a:r>
            <a:r>
              <a:rPr lang="en-US" b="1" dirty="0" err="1" smtClean="0"/>
              <a:t>Herzegovinia</a:t>
            </a:r>
            <a:r>
              <a:rPr lang="en-US" b="1" baseline="0" dirty="0" smtClean="0"/>
              <a:t> is an independent country (since becoming independent from Yugoslavia in 1992), and Sarajevo (population 275,000 in the city, 555,000 in the metro area) is its capital.</a:t>
            </a:r>
            <a:endParaRPr lang="en-US" b="1" dirty="0"/>
          </a:p>
        </p:txBody>
      </p:sp>
      <p:sp>
        <p:nvSpPr>
          <p:cNvPr id="4" name="Slide Number Placeholder 3"/>
          <p:cNvSpPr>
            <a:spLocks noGrp="1"/>
          </p:cNvSpPr>
          <p:nvPr>
            <p:ph type="sldNum" sz="quarter" idx="10"/>
          </p:nvPr>
        </p:nvSpPr>
        <p:spPr/>
        <p:txBody>
          <a:bodyPr/>
          <a:lstStyle/>
          <a:p>
            <a:fld id="{E3AFACEA-CCFC-4267-A534-ED03479ED820}" type="slidenum">
              <a:rPr lang="en-US" smtClean="0"/>
              <a:t>5</a:t>
            </a:fld>
            <a:endParaRPr lang="en-US"/>
          </a:p>
        </p:txBody>
      </p:sp>
    </p:spTree>
    <p:extLst>
      <p:ext uri="{BB962C8B-B14F-4D97-AF65-F5344CB8AC3E}">
        <p14:creationId xmlns:p14="http://schemas.microsoft.com/office/powerpoint/2010/main" val="3613249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The taxi</a:t>
            </a:r>
            <a:r>
              <a:rPr lang="en-US" b="1" baseline="0" dirty="0" smtClean="0"/>
              <a:t> drivers at the Marne got paid – their meters were running the whole time!</a:t>
            </a:r>
            <a:endParaRPr lang="en-US" b="1" dirty="0"/>
          </a:p>
        </p:txBody>
      </p:sp>
      <p:sp>
        <p:nvSpPr>
          <p:cNvPr id="4" name="Slide Number Placeholder 3"/>
          <p:cNvSpPr>
            <a:spLocks noGrp="1"/>
          </p:cNvSpPr>
          <p:nvPr>
            <p:ph type="sldNum" sz="quarter" idx="10"/>
          </p:nvPr>
        </p:nvSpPr>
        <p:spPr/>
        <p:txBody>
          <a:bodyPr/>
          <a:lstStyle/>
          <a:p>
            <a:fld id="{E3AFACEA-CCFC-4267-A534-ED03479ED820}" type="slidenum">
              <a:rPr lang="en-US" smtClean="0"/>
              <a:t>12</a:t>
            </a:fld>
            <a:endParaRPr lang="en-US"/>
          </a:p>
        </p:txBody>
      </p:sp>
    </p:spTree>
    <p:extLst>
      <p:ext uri="{BB962C8B-B14F-4D97-AF65-F5344CB8AC3E}">
        <p14:creationId xmlns:p14="http://schemas.microsoft.com/office/powerpoint/2010/main" val="929083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*Technically, the French were the first to use gas, but it was non-lethal tear gas; the Germans were the first</a:t>
            </a:r>
            <a:r>
              <a:rPr lang="en-US" b="1" baseline="0" dirty="0" smtClean="0"/>
              <a:t> to use deadly poison gas.</a:t>
            </a:r>
            <a:endParaRPr lang="en-US" b="1" dirty="0"/>
          </a:p>
        </p:txBody>
      </p:sp>
      <p:sp>
        <p:nvSpPr>
          <p:cNvPr id="4" name="Slide Number Placeholder 3"/>
          <p:cNvSpPr>
            <a:spLocks noGrp="1"/>
          </p:cNvSpPr>
          <p:nvPr>
            <p:ph type="sldNum" sz="quarter" idx="10"/>
          </p:nvPr>
        </p:nvSpPr>
        <p:spPr/>
        <p:txBody>
          <a:bodyPr/>
          <a:lstStyle/>
          <a:p>
            <a:fld id="{E3AFACEA-CCFC-4267-A534-ED03479ED820}" type="slidenum">
              <a:rPr lang="en-US" smtClean="0"/>
              <a:t>16</a:t>
            </a:fld>
            <a:endParaRPr lang="en-US"/>
          </a:p>
        </p:txBody>
      </p:sp>
    </p:spTree>
    <p:extLst>
      <p:ext uri="{BB962C8B-B14F-4D97-AF65-F5344CB8AC3E}">
        <p14:creationId xmlns:p14="http://schemas.microsoft.com/office/powerpoint/2010/main" val="3902619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German sailors in Kiel mutinied</a:t>
            </a:r>
            <a:r>
              <a:rPr lang="en-US" baseline="0" dirty="0" smtClean="0"/>
              <a:t> after the navy was ordered back out to sea to fight one last glorious battle against the British navy to preserve the honor of the German empire.</a:t>
            </a:r>
          </a:p>
          <a:p>
            <a:r>
              <a:rPr lang="en-US" baseline="0" dirty="0" smtClean="0"/>
              <a:t>Kaiser Wilhelm II wrote a short letter of abdication, then left for Holland by train, but later switched to an automobile out of fear that the train might be stopped by an angry mob that could kill the Kaiser.</a:t>
            </a:r>
            <a:endParaRPr lang="en-US" dirty="0"/>
          </a:p>
        </p:txBody>
      </p:sp>
      <p:sp>
        <p:nvSpPr>
          <p:cNvPr id="4" name="Slide Number Placeholder 3"/>
          <p:cNvSpPr>
            <a:spLocks noGrp="1"/>
          </p:cNvSpPr>
          <p:nvPr>
            <p:ph type="sldNum" sz="quarter" idx="10"/>
          </p:nvPr>
        </p:nvSpPr>
        <p:spPr/>
        <p:txBody>
          <a:bodyPr/>
          <a:lstStyle/>
          <a:p>
            <a:fld id="{E3AFACEA-CCFC-4267-A534-ED03479ED820}" type="slidenum">
              <a:rPr lang="en-US" smtClean="0"/>
              <a:t>38</a:t>
            </a:fld>
            <a:endParaRPr lang="en-US"/>
          </a:p>
        </p:txBody>
      </p:sp>
    </p:spTree>
    <p:extLst>
      <p:ext uri="{BB962C8B-B14F-4D97-AF65-F5344CB8AC3E}">
        <p14:creationId xmlns:p14="http://schemas.microsoft.com/office/powerpoint/2010/main" val="790035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7D0AD69-DB71-4ED2-87C8-7C7DCECD54D2}" type="datetimeFigureOut">
              <a:rPr lang="en-US" smtClean="0"/>
              <a:pPr/>
              <a:t>5/31/2018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8E742A3-C7F3-430E-BB71-B92D54BC765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D0AD69-DB71-4ED2-87C8-7C7DCECD54D2}" type="datetimeFigureOut">
              <a:rPr lang="en-US" smtClean="0"/>
              <a:pPr/>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742A3-C7F3-430E-BB71-B92D54BC76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D0AD69-DB71-4ED2-87C8-7C7DCECD54D2}" type="datetimeFigureOut">
              <a:rPr lang="en-US" smtClean="0"/>
              <a:pPr/>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742A3-C7F3-430E-BB71-B92D54BC76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D0AD69-DB71-4ED2-87C8-7C7DCECD54D2}" type="datetimeFigureOut">
              <a:rPr lang="en-US" smtClean="0"/>
              <a:pPr/>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742A3-C7F3-430E-BB71-B92D54BC76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7D0AD69-DB71-4ED2-87C8-7C7DCECD54D2}" type="datetimeFigureOut">
              <a:rPr lang="en-US" smtClean="0"/>
              <a:pPr/>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742A3-C7F3-430E-BB71-B92D54BC765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7D0AD69-DB71-4ED2-87C8-7C7DCECD54D2}" type="datetimeFigureOut">
              <a:rPr lang="en-US" smtClean="0"/>
              <a:pPr/>
              <a:t>5/31/2018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E742A3-C7F3-430E-BB71-B92D54BC76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7D0AD69-DB71-4ED2-87C8-7C7DCECD54D2}" type="datetimeFigureOut">
              <a:rPr lang="en-US" smtClean="0"/>
              <a:pPr/>
              <a:t>5/31/2018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E742A3-C7F3-430E-BB71-B92D54BC76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7D0AD69-DB71-4ED2-87C8-7C7DCECD54D2}" type="datetimeFigureOut">
              <a:rPr lang="en-US" smtClean="0"/>
              <a:pPr/>
              <a:t>5/31/2018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E742A3-C7F3-430E-BB71-B92D54BC76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0AD69-DB71-4ED2-87C8-7C7DCECD54D2}" type="datetimeFigureOut">
              <a:rPr lang="en-US" smtClean="0"/>
              <a:pPr/>
              <a:t>5/31/2018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E742A3-C7F3-430E-BB71-B92D54BC76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7D0AD69-DB71-4ED2-87C8-7C7DCECD54D2}" type="datetimeFigureOut">
              <a:rPr lang="en-US" smtClean="0"/>
              <a:pPr/>
              <a:t>5/31/2018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E742A3-C7F3-430E-BB71-B92D54BC76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7D0AD69-DB71-4ED2-87C8-7C7DCECD54D2}" type="datetimeFigureOut">
              <a:rPr lang="en-US" smtClean="0"/>
              <a:pPr/>
              <a:t>5/31/2018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8E742A3-C7F3-430E-BB71-B92D54BC765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7D0AD69-DB71-4ED2-87C8-7C7DCECD54D2}" type="datetimeFigureOut">
              <a:rPr lang="en-US" smtClean="0"/>
              <a:pPr/>
              <a:t>5/31/2018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8E742A3-C7F3-430E-BB71-B92D54BC765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youtube.com/watch?annotation_id=annotation_3738119089&amp;feature=iv&amp;src_vid=nY4Ho5ha5KQ&amp;v=3t_Gwo3M-uc" TargetMode="Externa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XqvALkpsfRo"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OrHFEPu_ANI"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207Ld0CBeMo" TargetMode="External"/><Relationship Id="rId2" Type="http://schemas.openxmlformats.org/officeDocument/2006/relationships/hyperlink" Target="http://www.youtube.com/watch?v=vR3FPplcJGg" TargetMode="External"/><Relationship Id="rId1" Type="http://schemas.openxmlformats.org/officeDocument/2006/relationships/slideLayout" Target="../slideLayouts/slideLayout9.xml"/><Relationship Id="rId4" Type="http://schemas.openxmlformats.org/officeDocument/2006/relationships/image" Target="../media/image10.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youtube.com/watch?v=ODyts0L-qlE"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Conflict in the 20</a:t>
            </a:r>
            <a:r>
              <a:rPr lang="en-US" baseline="30000" dirty="0" smtClean="0"/>
              <a:t>th</a:t>
            </a:r>
            <a:r>
              <a:rPr lang="en-US" dirty="0" smtClean="0"/>
              <a:t> Century</a:t>
            </a:r>
            <a:br>
              <a:rPr lang="en-US" dirty="0" smtClean="0"/>
            </a:br>
            <a:endParaRPr lang="en-US" dirty="0"/>
          </a:p>
        </p:txBody>
      </p:sp>
      <p:sp>
        <p:nvSpPr>
          <p:cNvPr id="3" name="Subtitle 2"/>
          <p:cNvSpPr>
            <a:spLocks noGrp="1"/>
          </p:cNvSpPr>
          <p:nvPr>
            <p:ph type="subTitle" idx="1"/>
          </p:nvPr>
        </p:nvSpPr>
        <p:spPr/>
        <p:txBody>
          <a:bodyPr>
            <a:normAutofit/>
          </a:bodyPr>
          <a:lstStyle/>
          <a:p>
            <a:pPr algn="ctr"/>
            <a:r>
              <a:rPr lang="en-US" sz="5400" b="1" dirty="0" smtClean="0"/>
              <a:t>World War I in a Nutshell</a:t>
            </a:r>
            <a:endParaRPr lang="en-US" sz="5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1914-1915:  Illusions and Stalemate</a:t>
            </a:r>
            <a:endParaRPr lang="en-US" b="1" dirty="0"/>
          </a:p>
        </p:txBody>
      </p:sp>
      <p:sp>
        <p:nvSpPr>
          <p:cNvPr id="3" name="Content Placeholder 2"/>
          <p:cNvSpPr>
            <a:spLocks noGrp="1"/>
          </p:cNvSpPr>
          <p:nvPr>
            <p:ph idx="1"/>
          </p:nvPr>
        </p:nvSpPr>
        <p:spPr/>
        <p:txBody>
          <a:bodyPr/>
          <a:lstStyle/>
          <a:p>
            <a:r>
              <a:rPr lang="en-US" b="1" dirty="0" smtClean="0"/>
              <a:t>Both sides in war used </a:t>
            </a:r>
            <a:r>
              <a:rPr lang="en-US" b="1" u="sng" dirty="0" smtClean="0"/>
              <a:t>propaganda</a:t>
            </a:r>
            <a:r>
              <a:rPr lang="en-US" b="1" dirty="0" smtClean="0"/>
              <a:t> – ideas that are spread to influence public opinion – to convince the public that they were right and that they would win.</a:t>
            </a:r>
          </a:p>
          <a:p>
            <a:r>
              <a:rPr lang="en-US" b="1" u="sng" dirty="0" smtClean="0"/>
              <a:t>Most Europeans thought the war would only last</a:t>
            </a:r>
            <a:r>
              <a:rPr lang="en-US" b="1" dirty="0" smtClean="0"/>
              <a:t> a few weeks – because that’s how long most European wars since 1815 had lasted.</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1"/>
            <a:ext cx="2746248" cy="1143000"/>
          </a:xfrm>
        </p:spPr>
        <p:txBody>
          <a:bodyPr>
            <a:normAutofit/>
          </a:bodyPr>
          <a:lstStyle/>
          <a:p>
            <a:r>
              <a:rPr lang="en-US" sz="2800" dirty="0" smtClean="0"/>
              <a:t>Both sides used propaganda</a:t>
            </a:r>
            <a:endParaRPr lang="en-US" sz="2800" dirty="0"/>
          </a:p>
        </p:txBody>
      </p:sp>
      <p:sp>
        <p:nvSpPr>
          <p:cNvPr id="3" name="Text Placeholder 2"/>
          <p:cNvSpPr>
            <a:spLocks noGrp="1"/>
          </p:cNvSpPr>
          <p:nvPr>
            <p:ph type="body" sz="half" idx="2"/>
          </p:nvPr>
        </p:nvSpPr>
        <p:spPr>
          <a:xfrm>
            <a:off x="76200" y="1676400"/>
            <a:ext cx="2743200" cy="4952999"/>
          </a:xfrm>
        </p:spPr>
        <p:txBody>
          <a:bodyPr>
            <a:normAutofit/>
          </a:bodyPr>
          <a:lstStyle/>
          <a:p>
            <a:r>
              <a:rPr lang="en-US" sz="2000" b="1" dirty="0" smtClean="0"/>
              <a:t>This German poster romanticizes the valor of a man going to war to protect his family.</a:t>
            </a:r>
          </a:p>
          <a:p>
            <a:endParaRPr lang="en-US" sz="2000" b="1" dirty="0"/>
          </a:p>
          <a:p>
            <a:r>
              <a:rPr lang="en-US" sz="2000" b="1" dirty="0" smtClean="0"/>
              <a:t>A short documentary </a:t>
            </a:r>
            <a:r>
              <a:rPr lang="en-US" sz="2000" b="1" dirty="0"/>
              <a:t>on propaganda:  </a:t>
            </a:r>
            <a:r>
              <a:rPr lang="en-US" sz="2000" b="1" dirty="0">
                <a:hlinkClick r:id="rId2"/>
              </a:rPr>
              <a:t>https://</a:t>
            </a:r>
            <a:r>
              <a:rPr lang="en-US" sz="2000" b="1" dirty="0" smtClean="0">
                <a:hlinkClick r:id="rId2"/>
              </a:rPr>
              <a:t>www.youtube.com/watch?annotation_id=annotation_3738119089&amp;feature=iv&amp;src_vid=nY4Ho5ha5KQ&amp;v=3t_Gwo3M-uc</a:t>
            </a:r>
            <a:r>
              <a:rPr lang="en-US" sz="2000" b="1" dirty="0" smtClean="0"/>
              <a:t> (</a:t>
            </a:r>
            <a:r>
              <a:rPr lang="en-US" sz="2000" b="1" dirty="0"/>
              <a:t>8</a:t>
            </a:r>
            <a:r>
              <a:rPr lang="en-US" sz="2000" b="1" dirty="0" smtClean="0"/>
              <a:t> minutes)</a:t>
            </a:r>
            <a:endParaRPr lang="en-US" sz="2000" b="1" dirty="0"/>
          </a:p>
        </p:txBody>
      </p:sp>
      <p:pic>
        <p:nvPicPr>
          <p:cNvPr id="5" name="Picture Placeholder 4" descr="German WWI Propaganda.jpg"/>
          <p:cNvPicPr>
            <a:picLocks noGrp="1" noChangeAspect="1"/>
          </p:cNvPicPr>
          <p:nvPr>
            <p:ph type="pic" idx="1"/>
          </p:nvPr>
        </p:nvPicPr>
        <p:blipFill>
          <a:blip r:embed="rId3" cstate="print"/>
          <a:srcRect t="1045" b="6268"/>
          <a:stretch>
            <a:fillRect/>
          </a:stretch>
        </p:blipFill>
        <p:spPr>
          <a:xfrm rot="420000">
            <a:off x="3449584" y="663136"/>
            <a:ext cx="3908556" cy="5551107"/>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Illusions and Stalemate, Part II</a:t>
            </a:r>
            <a:endParaRPr lang="en-US" b="1" dirty="0"/>
          </a:p>
        </p:txBody>
      </p:sp>
      <p:sp>
        <p:nvSpPr>
          <p:cNvPr id="3" name="Content Placeholder 2"/>
          <p:cNvSpPr>
            <a:spLocks noGrp="1"/>
          </p:cNvSpPr>
          <p:nvPr>
            <p:ph idx="1"/>
          </p:nvPr>
        </p:nvSpPr>
        <p:spPr/>
        <p:txBody>
          <a:bodyPr>
            <a:normAutofit lnSpcReduction="10000"/>
          </a:bodyPr>
          <a:lstStyle/>
          <a:p>
            <a:r>
              <a:rPr lang="en-US" b="1" u="sng" dirty="0" smtClean="0"/>
              <a:t>First Battle of the Marne</a:t>
            </a:r>
            <a:r>
              <a:rPr lang="en-US" b="1" dirty="0" smtClean="0"/>
              <a:t>, Sept. 6-13, 1914:  French army of 1.1 million vs. German army of 1.5 million.</a:t>
            </a:r>
          </a:p>
          <a:p>
            <a:r>
              <a:rPr lang="en-US" b="1" dirty="0" smtClean="0"/>
              <a:t>Germans had advanced within 30 miles of Paris.</a:t>
            </a:r>
          </a:p>
          <a:p>
            <a:r>
              <a:rPr lang="en-US" b="1" dirty="0" smtClean="0"/>
              <a:t>French used 2,000 Paris taxis &amp; buses to rush troops to the battle – with these reinforcements, the French stopped the German advance – but not until French lost 263,000 men (Germans lost 220,000).</a:t>
            </a:r>
          </a:p>
          <a:p>
            <a:r>
              <a:rPr lang="en-US" b="1" u="sng" dirty="0" smtClean="0"/>
              <a:t>War on the Western Front then became a stalemate because</a:t>
            </a:r>
            <a:r>
              <a:rPr lang="en-US" b="1" dirty="0" smtClean="0"/>
              <a:t> neither side could dislodge the other from its trenches.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Trench Warfare</a:t>
            </a:r>
            <a:endParaRPr lang="en-US" b="1" dirty="0"/>
          </a:p>
        </p:txBody>
      </p:sp>
      <p:sp>
        <p:nvSpPr>
          <p:cNvPr id="3" name="Content Placeholder 2"/>
          <p:cNvSpPr>
            <a:spLocks noGrp="1"/>
          </p:cNvSpPr>
          <p:nvPr>
            <p:ph idx="1"/>
          </p:nvPr>
        </p:nvSpPr>
        <p:spPr/>
        <p:txBody>
          <a:bodyPr>
            <a:normAutofit fontScale="92500" lnSpcReduction="20000"/>
          </a:bodyPr>
          <a:lstStyle/>
          <a:p>
            <a:r>
              <a:rPr lang="en-US" b="1" u="sng" dirty="0" smtClean="0"/>
              <a:t>Strip of territory between the trenches</a:t>
            </a:r>
            <a:r>
              <a:rPr lang="en-US" b="1" dirty="0" smtClean="0"/>
              <a:t> was no-man’s-land:  from 1 to 20 miles wide, full of barbed wire &amp; land mines.</a:t>
            </a:r>
          </a:p>
          <a:p>
            <a:r>
              <a:rPr lang="en-US" b="1" u="sng" dirty="0" smtClean="0"/>
              <a:t>Trench warfare baffled military leaders because</a:t>
            </a:r>
            <a:r>
              <a:rPr lang="en-US" b="1" dirty="0" smtClean="0"/>
              <a:t> they’d been trained to fight wars of maneuver &amp; mobility, but the defenses in trench warfare were much too tough for infantry or cavalry to break through – until the tank was introduced later in the war.</a:t>
            </a:r>
          </a:p>
          <a:p>
            <a:r>
              <a:rPr lang="en-US" b="1" dirty="0" smtClean="0"/>
              <a:t>Perhaps the most notorious example of the deadliness of trench warfare is the Battle of the Somme </a:t>
            </a:r>
            <a:r>
              <a:rPr lang="en-US" b="1" dirty="0"/>
              <a:t>in July 1916:  </a:t>
            </a:r>
            <a:r>
              <a:rPr lang="en-US" b="1" dirty="0">
                <a:hlinkClick r:id="rId2"/>
              </a:rPr>
              <a:t>https://</a:t>
            </a:r>
            <a:r>
              <a:rPr lang="en-US" b="1" dirty="0" smtClean="0">
                <a:hlinkClick r:id="rId2"/>
              </a:rPr>
              <a:t>www.youtube.com/watch?v=XqvALkpsfRo</a:t>
            </a:r>
            <a:r>
              <a:rPr lang="en-US" b="1" dirty="0" smtClean="0"/>
              <a:t> (15 minutes).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2800" dirty="0" smtClean="0"/>
              <a:t>A British trench construction diagram</a:t>
            </a:r>
            <a:endParaRPr lang="en-US" sz="2800" dirty="0"/>
          </a:p>
        </p:txBody>
      </p:sp>
      <p:sp>
        <p:nvSpPr>
          <p:cNvPr id="6" name="Text Placeholder 5"/>
          <p:cNvSpPr>
            <a:spLocks noGrp="1"/>
          </p:cNvSpPr>
          <p:nvPr>
            <p:ph type="body" sz="half" idx="2"/>
          </p:nvPr>
        </p:nvSpPr>
        <p:spPr>
          <a:xfrm>
            <a:off x="609600" y="2828784"/>
            <a:ext cx="2209800" cy="3724415"/>
          </a:xfrm>
        </p:spPr>
        <p:txBody>
          <a:bodyPr>
            <a:normAutofit/>
          </a:bodyPr>
          <a:lstStyle/>
          <a:p>
            <a:r>
              <a:rPr lang="en-US" sz="2000" b="1" dirty="0" smtClean="0"/>
              <a:t>Looks nice and neat – cleanliness mattered (British propaganda declared “The </a:t>
            </a:r>
            <a:r>
              <a:rPr lang="en-US" sz="2000" b="1" u="sng" dirty="0" smtClean="0"/>
              <a:t>CLEANEST</a:t>
            </a:r>
            <a:r>
              <a:rPr lang="en-US" sz="2000" b="1" dirty="0" smtClean="0"/>
              <a:t> fighter in the world – the British Tommy!”)</a:t>
            </a:r>
            <a:endParaRPr lang="en-US" sz="2000" b="1" dirty="0"/>
          </a:p>
        </p:txBody>
      </p:sp>
      <p:pic>
        <p:nvPicPr>
          <p:cNvPr id="7" name="Picture Placeholder 6" descr="Trench Construction Diagram.png"/>
          <p:cNvPicPr>
            <a:picLocks noGrp="1" noChangeAspect="1"/>
          </p:cNvPicPr>
          <p:nvPr>
            <p:ph type="pic" idx="1"/>
          </p:nvPr>
        </p:nvPicPr>
        <p:blipFill>
          <a:blip r:embed="rId2" cstate="print"/>
          <a:srcRect l="1670" r="1670"/>
          <a:stretch>
            <a:fillRect/>
          </a:stretch>
        </p:blip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British Cheshire Regiment trench at the Battle of the Somme</a:t>
            </a:r>
            <a:endParaRPr lang="en-US" sz="2400" dirty="0"/>
          </a:p>
        </p:txBody>
      </p:sp>
      <p:sp>
        <p:nvSpPr>
          <p:cNvPr id="3" name="Text Placeholder 2"/>
          <p:cNvSpPr>
            <a:spLocks noGrp="1"/>
          </p:cNvSpPr>
          <p:nvPr>
            <p:ph type="body" sz="half" idx="2"/>
          </p:nvPr>
        </p:nvSpPr>
        <p:spPr>
          <a:xfrm>
            <a:off x="609600" y="2828785"/>
            <a:ext cx="2209800" cy="3191016"/>
          </a:xfrm>
        </p:spPr>
        <p:txBody>
          <a:bodyPr>
            <a:normAutofit/>
          </a:bodyPr>
          <a:lstStyle/>
          <a:p>
            <a:r>
              <a:rPr lang="en-US" sz="2000" b="1" dirty="0" smtClean="0"/>
              <a:t>Reality of life in the trenches – dirty/muddy with lots of lice, fleas, &amp; rats; many men lost toes (sometimes feet) to “trench foot.”</a:t>
            </a:r>
            <a:endParaRPr lang="en-US" sz="2000" b="1" dirty="0"/>
          </a:p>
        </p:txBody>
      </p:sp>
      <p:pic>
        <p:nvPicPr>
          <p:cNvPr id="5" name="Picture Placeholder 4" descr="Cheshire Regiment Trench.jpg"/>
          <p:cNvPicPr>
            <a:picLocks noGrp="1" noChangeAspect="1"/>
          </p:cNvPicPr>
          <p:nvPr>
            <p:ph type="pic" idx="1"/>
          </p:nvPr>
        </p:nvPicPr>
        <p:blipFill>
          <a:blip r:embed="rId2" cstate="print"/>
          <a:srcRect l="5141" r="5141"/>
          <a:stretch>
            <a:fillRect/>
          </a:stretch>
        </p:blip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Trench Warfare</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smtClean="0"/>
              <a:t>Since neither side could break through, it became a </a:t>
            </a:r>
            <a:r>
              <a:rPr lang="en-US" b="1" u="sng" dirty="0" smtClean="0"/>
              <a:t>war of attrition</a:t>
            </a:r>
            <a:r>
              <a:rPr lang="en-US" b="1" dirty="0" smtClean="0"/>
              <a:t> (war based on wearing down the other side with constant attacks and heavy losses until it finally surrenders).</a:t>
            </a:r>
          </a:p>
          <a:p>
            <a:r>
              <a:rPr lang="en-US" b="1" dirty="0" smtClean="0"/>
              <a:t>Poison gas:  chlorine, phosgene, &amp; mustard gas were all used – first use (chlorine) was by Germany at 2</a:t>
            </a:r>
            <a:r>
              <a:rPr lang="en-US" b="1" baseline="30000" dirty="0" smtClean="0"/>
              <a:t>nd</a:t>
            </a:r>
            <a:r>
              <a:rPr lang="en-US" b="1" dirty="0" smtClean="0"/>
              <a:t> Battle of Ypres*, April 1915; phosgene first used in Dec. 1915 (18 times more lethal, much harder to detect); mustard (first used by Germany in July 1917) was most effective of all – only killed 2% of its victims, but caused burns so severe that most soldiers wounded by mustard gas never fought again.</a:t>
            </a:r>
          </a:p>
          <a:p>
            <a:pPr lvl="1"/>
            <a:r>
              <a:rPr lang="en-US" sz="1900" b="1" dirty="0" smtClean="0"/>
              <a:t>Here’s a short documentary about the use </a:t>
            </a:r>
            <a:r>
              <a:rPr lang="en-US" sz="1900" b="1" dirty="0"/>
              <a:t>of poison gas in WWI:  </a:t>
            </a:r>
            <a:r>
              <a:rPr lang="en-US" sz="1900" b="1" dirty="0">
                <a:hlinkClick r:id="rId3"/>
              </a:rPr>
              <a:t>https://</a:t>
            </a:r>
            <a:r>
              <a:rPr lang="en-US" sz="1900" b="1" dirty="0" smtClean="0">
                <a:hlinkClick r:id="rId3"/>
              </a:rPr>
              <a:t>www.youtube.com/watch?v=OrHFEPu_ANI</a:t>
            </a:r>
            <a:r>
              <a:rPr lang="en-US" sz="1900" b="1" dirty="0" smtClean="0"/>
              <a:t>  (11 ½ minutes)</a:t>
            </a:r>
            <a:endParaRPr lang="en-US" sz="19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400" dirty="0" smtClean="0"/>
              <a:t>American troops in Renault FT tanks</a:t>
            </a:r>
            <a:endParaRPr lang="en-US" sz="2400" dirty="0"/>
          </a:p>
        </p:txBody>
      </p:sp>
      <p:sp>
        <p:nvSpPr>
          <p:cNvPr id="6" name="Text Placeholder 5"/>
          <p:cNvSpPr>
            <a:spLocks noGrp="1"/>
          </p:cNvSpPr>
          <p:nvPr>
            <p:ph type="body" sz="half" idx="2"/>
          </p:nvPr>
        </p:nvSpPr>
        <p:spPr>
          <a:xfrm>
            <a:off x="609600" y="2828784"/>
            <a:ext cx="2209800" cy="3724415"/>
          </a:xfrm>
        </p:spPr>
        <p:txBody>
          <a:bodyPr/>
          <a:lstStyle/>
          <a:p>
            <a:r>
              <a:rPr lang="en-US" b="1" dirty="0" smtClean="0"/>
              <a:t>Tanks were introduced partway through WWI  - very primitive, prone to breaking down, and very slow – but their armor allowed them to withstand machine gun fire and protect infantry walking behind them – as the Allies learned to use massed formations of many tanks attacking in a group, they were finally able to break through the German trenches – but not until late in the war, when millions had </a:t>
            </a:r>
            <a:r>
              <a:rPr lang="en-US" b="1" smtClean="0"/>
              <a:t>already died.</a:t>
            </a:r>
            <a:endParaRPr lang="en-US" b="1" dirty="0"/>
          </a:p>
        </p:txBody>
      </p:sp>
      <p:pic>
        <p:nvPicPr>
          <p:cNvPr id="7" name="Picture Placeholder 6" descr="Renault FT Tanks.gif"/>
          <p:cNvPicPr>
            <a:picLocks noGrp="1" noChangeAspect="1"/>
          </p:cNvPicPr>
          <p:nvPr>
            <p:ph type="pic" idx="1"/>
          </p:nvPr>
        </p:nvPicPr>
        <p:blipFill>
          <a:blip r:embed="rId2" cstate="print"/>
          <a:srcRect l="5675" r="5675"/>
          <a:stretch>
            <a:fillRect/>
          </a:stretch>
        </p:blip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 World War</a:t>
            </a:r>
            <a:endParaRPr lang="en-US" b="1" dirty="0"/>
          </a:p>
        </p:txBody>
      </p:sp>
      <p:sp>
        <p:nvSpPr>
          <p:cNvPr id="3" name="Content Placeholder 2"/>
          <p:cNvSpPr>
            <a:spLocks noGrp="1"/>
          </p:cNvSpPr>
          <p:nvPr>
            <p:ph idx="1"/>
          </p:nvPr>
        </p:nvSpPr>
        <p:spPr/>
        <p:txBody>
          <a:bodyPr>
            <a:normAutofit fontScale="92500" lnSpcReduction="20000"/>
          </a:bodyPr>
          <a:lstStyle/>
          <a:p>
            <a:r>
              <a:rPr lang="en-US" b="1" u="sng" dirty="0" smtClean="0"/>
              <a:t>Allies tried to expand war by opening up a new front in the Balkans</a:t>
            </a:r>
            <a:r>
              <a:rPr lang="en-US" b="1" dirty="0" smtClean="0"/>
              <a:t> when they landed troops at Gallipoli, southwest of Istanbul in April 1915 – campaign was disastrous; Allies withdrew.</a:t>
            </a:r>
          </a:p>
          <a:p>
            <a:r>
              <a:rPr lang="en-US" b="1" u="sng" dirty="0" smtClean="0"/>
              <a:t>T.E. Lawrence (Lawrence of Arabia)</a:t>
            </a:r>
            <a:r>
              <a:rPr lang="en-US" b="1" dirty="0" smtClean="0"/>
              <a:t>:  had been an archaeologist; worked closely with Arab prince Emir Faisal.</a:t>
            </a:r>
          </a:p>
          <a:p>
            <a:r>
              <a:rPr lang="en-US" b="1" u="sng" dirty="0" smtClean="0"/>
              <a:t>Because of Lawrence</a:t>
            </a:r>
            <a:r>
              <a:rPr lang="en-US" b="1" dirty="0" smtClean="0"/>
              <a:t>, Arab princes revolted against the Ottoman Empire, which had controlled the Arabs until then – Lawrence convinced Faisal &amp; Abdullah to coordinate with British strategy and attack Ottoman Hejaz railway instead of making frontal assault on Ottoman army at Medina – this expanded the battlefield &amp; tied up more Turkish (Ottoman) troops.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t>British Colonel T.E. Lawrence</a:t>
            </a:r>
            <a:endParaRPr lang="en-US" sz="2800" dirty="0"/>
          </a:p>
        </p:txBody>
      </p:sp>
      <p:sp>
        <p:nvSpPr>
          <p:cNvPr id="6" name="Text Placeholder 5"/>
          <p:cNvSpPr>
            <a:spLocks noGrp="1"/>
          </p:cNvSpPr>
          <p:nvPr>
            <p:ph type="body" sz="half" idx="2"/>
          </p:nvPr>
        </p:nvSpPr>
        <p:spPr>
          <a:xfrm>
            <a:off x="609600" y="2828784"/>
            <a:ext cx="2209800" cy="3648215"/>
          </a:xfrm>
        </p:spPr>
        <p:txBody>
          <a:bodyPr>
            <a:normAutofit/>
          </a:bodyPr>
          <a:lstStyle/>
          <a:p>
            <a:r>
              <a:rPr lang="en-US" sz="1400" b="1" dirty="0" smtClean="0"/>
              <a:t>Better known as “Lawrence of Arabia,” he was an archaeologist-turned-military officer who was instrumental in gaining Arab support for the British as they fought against Germany’s ally, the Ottoman Empire, in what is now Saudi Arabia (back then, it was part of the Ottoman Empire).</a:t>
            </a:r>
            <a:endParaRPr lang="en-US" sz="1400" b="1" dirty="0"/>
          </a:p>
        </p:txBody>
      </p:sp>
      <p:pic>
        <p:nvPicPr>
          <p:cNvPr id="7" name="Picture Placeholder 6" descr="T.E. Lawrence.jpg"/>
          <p:cNvPicPr>
            <a:picLocks noGrp="1" noChangeAspect="1"/>
          </p:cNvPicPr>
          <p:nvPr>
            <p:ph type="pic" idx="1"/>
          </p:nvPr>
        </p:nvPicPr>
        <p:blipFill>
          <a:blip r:embed="rId2" cstate="print"/>
          <a:srcRect t="-2618"/>
          <a:stretch>
            <a:fillRect/>
          </a:stretch>
        </p:blipFill>
        <p:spPr>
          <a:xfrm rot="420000">
            <a:off x="3470655" y="525701"/>
            <a:ext cx="4290770" cy="5506129"/>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Causes of the War</a:t>
            </a:r>
            <a:endParaRPr lang="en-US" b="1" dirty="0"/>
          </a:p>
        </p:txBody>
      </p:sp>
      <p:sp>
        <p:nvSpPr>
          <p:cNvPr id="3" name="Content Placeholder 2"/>
          <p:cNvSpPr>
            <a:spLocks noGrp="1"/>
          </p:cNvSpPr>
          <p:nvPr>
            <p:ph idx="1"/>
          </p:nvPr>
        </p:nvSpPr>
        <p:spPr/>
        <p:txBody>
          <a:bodyPr>
            <a:normAutofit/>
          </a:bodyPr>
          <a:lstStyle/>
          <a:p>
            <a:pPr marL="0" indent="0">
              <a:buNone/>
            </a:pPr>
            <a:r>
              <a:rPr lang="en-US" sz="2800" b="1" u="sng" dirty="0" smtClean="0"/>
              <a:t>Four underlying causes of WWI</a:t>
            </a:r>
            <a:r>
              <a:rPr lang="en-US" sz="2800" b="1" dirty="0" smtClean="0"/>
              <a:t>:</a:t>
            </a:r>
            <a:r>
              <a:rPr lang="en-US" b="1" dirty="0" smtClean="0"/>
              <a:t>  </a:t>
            </a:r>
          </a:p>
          <a:p>
            <a:r>
              <a:rPr lang="en-US" sz="4400" b="1" dirty="0" smtClean="0"/>
              <a:t>Nationalism</a:t>
            </a:r>
          </a:p>
          <a:p>
            <a:r>
              <a:rPr lang="en-US" sz="4400" b="1" dirty="0" smtClean="0"/>
              <a:t>Imperialism</a:t>
            </a:r>
          </a:p>
          <a:p>
            <a:r>
              <a:rPr lang="en-US" sz="4400" b="1" dirty="0" smtClean="0"/>
              <a:t>Militarism </a:t>
            </a:r>
          </a:p>
          <a:p>
            <a:r>
              <a:rPr lang="en-US" sz="4400" b="1" dirty="0"/>
              <a:t>A</a:t>
            </a:r>
            <a:r>
              <a:rPr lang="en-US" sz="4400" b="1" dirty="0" smtClean="0"/>
              <a:t>lliances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1"/>
            <a:ext cx="2212848" cy="1066800"/>
          </a:xfrm>
        </p:spPr>
        <p:txBody>
          <a:bodyPr>
            <a:normAutofit/>
          </a:bodyPr>
          <a:lstStyle/>
          <a:p>
            <a:r>
              <a:rPr lang="en-US" sz="3200" dirty="0" smtClean="0"/>
              <a:t>Lawrence of Arabia</a:t>
            </a:r>
            <a:endParaRPr lang="en-US" sz="3200" dirty="0"/>
          </a:p>
        </p:txBody>
      </p:sp>
      <p:sp>
        <p:nvSpPr>
          <p:cNvPr id="3" name="Text Placeholder 2"/>
          <p:cNvSpPr>
            <a:spLocks noGrp="1"/>
          </p:cNvSpPr>
          <p:nvPr>
            <p:ph type="body" sz="half" idx="2"/>
          </p:nvPr>
        </p:nvSpPr>
        <p:spPr>
          <a:xfrm>
            <a:off x="609600" y="1295400"/>
            <a:ext cx="2209800" cy="5181599"/>
          </a:xfrm>
        </p:spPr>
        <p:txBody>
          <a:bodyPr>
            <a:normAutofit fontScale="92500" lnSpcReduction="20000"/>
          </a:bodyPr>
          <a:lstStyle/>
          <a:p>
            <a:r>
              <a:rPr lang="en-US" sz="1600" b="1" dirty="0" smtClean="0"/>
              <a:t>This is the image most people have of T.E. Lawrence, largely due to the classic 1962 movie, “Lawrence of Arabia,” which starred Peter O’Toole and was a huge hit at the box office.  The film remains a huge hit today and is replayed often on TV.  One of the most famous scenes depicts Lawrence’s attack on the Hejaz railway:  </a:t>
            </a:r>
            <a:r>
              <a:rPr lang="en-US" sz="1600" b="1" dirty="0" smtClean="0">
                <a:hlinkClick r:id="rId2"/>
              </a:rPr>
              <a:t>http://www.youtube.com/watch?v=vR3FPplcJGg</a:t>
            </a:r>
            <a:r>
              <a:rPr lang="en-US" sz="1600" b="1" dirty="0" smtClean="0"/>
              <a:t> </a:t>
            </a:r>
          </a:p>
          <a:p>
            <a:r>
              <a:rPr lang="en-US" sz="1600" b="1" dirty="0" smtClean="0"/>
              <a:t>But how would Lawrence have done vs. Teddy Roosevelt? </a:t>
            </a:r>
            <a:r>
              <a:rPr lang="en-US" sz="1600" b="1" dirty="0">
                <a:hlinkClick r:id="rId3"/>
              </a:rPr>
              <a:t>https://</a:t>
            </a:r>
            <a:r>
              <a:rPr lang="en-US" sz="1600" b="1" dirty="0" smtClean="0">
                <a:hlinkClick r:id="rId3"/>
              </a:rPr>
              <a:t>www.youtube.com/watch?v=207Ld0CBeMo</a:t>
            </a:r>
            <a:r>
              <a:rPr lang="en-US" sz="1600" b="1" dirty="0" smtClean="0"/>
              <a:t> </a:t>
            </a:r>
            <a:endParaRPr lang="en-US" sz="1600" b="1" dirty="0"/>
          </a:p>
        </p:txBody>
      </p:sp>
      <p:pic>
        <p:nvPicPr>
          <p:cNvPr id="5" name="Picture Placeholder 4" descr="Lawrence of Arabia.jpg"/>
          <p:cNvPicPr>
            <a:picLocks noGrp="1" noChangeAspect="1"/>
          </p:cNvPicPr>
          <p:nvPr>
            <p:ph type="pic" idx="1"/>
          </p:nvPr>
        </p:nvPicPr>
        <p:blipFill>
          <a:blip r:embed="rId4" cstate="print"/>
          <a:srcRect/>
          <a:stretch>
            <a:fillRect/>
          </a:stretch>
        </p:blipFill>
        <p:spPr>
          <a:xfrm rot="420000">
            <a:off x="3485793" y="359213"/>
            <a:ext cx="4617720" cy="5612528"/>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America and the Great War</a:t>
            </a:r>
            <a:endParaRPr lang="en-US" b="1" dirty="0"/>
          </a:p>
        </p:txBody>
      </p:sp>
      <p:sp>
        <p:nvSpPr>
          <p:cNvPr id="3" name="Content Placeholder 2"/>
          <p:cNvSpPr>
            <a:spLocks noGrp="1"/>
          </p:cNvSpPr>
          <p:nvPr>
            <p:ph idx="1"/>
          </p:nvPr>
        </p:nvSpPr>
        <p:spPr/>
        <p:txBody>
          <a:bodyPr>
            <a:normAutofit/>
          </a:bodyPr>
          <a:lstStyle/>
          <a:p>
            <a:r>
              <a:rPr lang="en-US" b="1" u="sng" dirty="0" smtClean="0"/>
              <a:t>At start of WWI,</a:t>
            </a:r>
            <a:r>
              <a:rPr lang="en-US" b="1" dirty="0" smtClean="0"/>
              <a:t> U.S. stayed neutral.</a:t>
            </a:r>
          </a:p>
          <a:p>
            <a:r>
              <a:rPr lang="en-US" b="1" i="1" u="sng" dirty="0" smtClean="0"/>
              <a:t>Lusitania</a:t>
            </a:r>
            <a:r>
              <a:rPr lang="en-US" b="1" i="1" dirty="0" smtClean="0"/>
              <a:t>:</a:t>
            </a:r>
            <a:r>
              <a:rPr lang="en-US" b="1" dirty="0" smtClean="0"/>
              <a:t>  British passenger ship sunk by German submarine U-20 on May 7, 1915 – 128 American passengers died, led many Americans to demand war on Germany.</a:t>
            </a:r>
          </a:p>
          <a:p>
            <a:r>
              <a:rPr lang="en-US" b="1" i="1" dirty="0" smtClean="0"/>
              <a:t>Sussex</a:t>
            </a:r>
            <a:r>
              <a:rPr lang="en-US" b="1" dirty="0" smtClean="0"/>
              <a:t> Pledge:  After more Americans were hurt when Germans sunk French passenger ship </a:t>
            </a:r>
            <a:r>
              <a:rPr lang="en-US" b="1" i="1" dirty="0" smtClean="0"/>
              <a:t>Sussex,</a:t>
            </a:r>
            <a:r>
              <a:rPr lang="en-US" b="1" dirty="0" smtClean="0"/>
              <a:t> Germany </a:t>
            </a:r>
            <a:r>
              <a:rPr lang="en-US" b="1" u="sng" dirty="0" smtClean="0"/>
              <a:t>stopped using unrestricted submarine warfare</a:t>
            </a:r>
            <a:r>
              <a:rPr lang="en-US" b="1" dirty="0" smtClean="0"/>
              <a:t> to avoid angering &amp; bringing U.S. into the war.</a:t>
            </a:r>
            <a:endParaRPr lang="en-US"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t>RMS </a:t>
            </a:r>
            <a:r>
              <a:rPr lang="en-US" sz="2800" i="1" dirty="0" smtClean="0"/>
              <a:t>Lusitania</a:t>
            </a:r>
            <a:endParaRPr lang="en-US" sz="2800" dirty="0"/>
          </a:p>
        </p:txBody>
      </p:sp>
      <p:sp>
        <p:nvSpPr>
          <p:cNvPr id="6" name="Text Placeholder 5"/>
          <p:cNvSpPr>
            <a:spLocks noGrp="1"/>
          </p:cNvSpPr>
          <p:nvPr>
            <p:ph type="body" sz="half" idx="2"/>
          </p:nvPr>
        </p:nvSpPr>
        <p:spPr>
          <a:xfrm>
            <a:off x="609600" y="2828784"/>
            <a:ext cx="2209800" cy="3724415"/>
          </a:xfrm>
        </p:spPr>
        <p:txBody>
          <a:bodyPr>
            <a:normAutofit/>
          </a:bodyPr>
          <a:lstStyle/>
          <a:p>
            <a:r>
              <a:rPr lang="en-US" sz="1600" b="1" dirty="0" smtClean="0"/>
              <a:t>The U.S. nearly declared war on Germany when German U-boat, </a:t>
            </a:r>
            <a:r>
              <a:rPr lang="en-US" sz="1600" b="1" i="1" dirty="0" smtClean="0"/>
              <a:t>U-20,</a:t>
            </a:r>
            <a:r>
              <a:rPr lang="en-US" sz="1600" b="1" dirty="0" smtClean="0"/>
              <a:t> torpedoed this passenger liner (which was also carrying ammunition &amp; supplies for Allied troops) on May 7, 1915, killing 1,198 on board (including 128 Americans).</a:t>
            </a:r>
            <a:endParaRPr lang="en-US" sz="1600" b="1" dirty="0"/>
          </a:p>
        </p:txBody>
      </p:sp>
      <p:pic>
        <p:nvPicPr>
          <p:cNvPr id="7" name="Picture Placeholder 6" descr="Lusitania.jpg"/>
          <p:cNvPicPr>
            <a:picLocks noGrp="1" noChangeAspect="1"/>
          </p:cNvPicPr>
          <p:nvPr>
            <p:ph type="pic" idx="1"/>
          </p:nvPr>
        </p:nvPicPr>
        <p:blipFill>
          <a:blip r:embed="rId2" cstate="print"/>
          <a:srcRect l="12012" r="12012"/>
          <a:stretch>
            <a:fillRect/>
          </a:stretch>
        </p:blip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1"/>
            <a:ext cx="2212848" cy="990600"/>
          </a:xfrm>
        </p:spPr>
        <p:txBody>
          <a:bodyPr>
            <a:normAutofit fontScale="90000"/>
          </a:bodyPr>
          <a:lstStyle/>
          <a:p>
            <a:r>
              <a:rPr lang="en-US" sz="3200" dirty="0" smtClean="0"/>
              <a:t>A German U-boat</a:t>
            </a:r>
            <a:endParaRPr lang="en-US" sz="3200" dirty="0"/>
          </a:p>
        </p:txBody>
      </p:sp>
      <p:sp>
        <p:nvSpPr>
          <p:cNvPr id="3" name="Text Placeholder 2"/>
          <p:cNvSpPr>
            <a:spLocks noGrp="1"/>
          </p:cNvSpPr>
          <p:nvPr>
            <p:ph type="body" sz="half" idx="2"/>
          </p:nvPr>
        </p:nvSpPr>
        <p:spPr>
          <a:xfrm>
            <a:off x="609600" y="1371600"/>
            <a:ext cx="2209800" cy="5181600"/>
          </a:xfrm>
        </p:spPr>
        <p:txBody>
          <a:bodyPr>
            <a:normAutofit lnSpcReduction="10000"/>
          </a:bodyPr>
          <a:lstStyle/>
          <a:p>
            <a:r>
              <a:rPr lang="en-US" sz="1600" b="1" i="1" dirty="0" smtClean="0"/>
              <a:t>U-117,</a:t>
            </a:r>
            <a:r>
              <a:rPr lang="en-US" sz="1600" b="1" dirty="0" smtClean="0"/>
              <a:t> shown here – very similar to </a:t>
            </a:r>
            <a:r>
              <a:rPr lang="en-US" sz="1600" b="1" i="1" dirty="0" smtClean="0"/>
              <a:t>U-20</a:t>
            </a:r>
            <a:r>
              <a:rPr lang="en-US" sz="1600" b="1" dirty="0" smtClean="0"/>
              <a:t>, which sunk the </a:t>
            </a:r>
            <a:r>
              <a:rPr lang="en-US" sz="1600" b="1" i="1" dirty="0" smtClean="0"/>
              <a:t>Lusitania.  </a:t>
            </a:r>
            <a:r>
              <a:rPr lang="en-US" sz="1600" b="1" dirty="0" smtClean="0"/>
              <a:t>U-boats were shaped differently than today’s submarines because they were made to travel on the surface most of the time and only submerge when necessary – modern subs are designed to spend most of their time underwater.  While submerged, U-boats had to run on battery power and had a top speed of 8 knots - less than 10 mph.</a:t>
            </a:r>
            <a:endParaRPr lang="en-US" sz="1600" b="1" i="1" dirty="0"/>
          </a:p>
        </p:txBody>
      </p:sp>
      <p:pic>
        <p:nvPicPr>
          <p:cNvPr id="5" name="Picture Placeholder 4" descr="U-boat.jpg"/>
          <p:cNvPicPr>
            <a:picLocks noGrp="1" noChangeAspect="1"/>
          </p:cNvPicPr>
          <p:nvPr>
            <p:ph type="pic" idx="1"/>
          </p:nvPr>
        </p:nvPicPr>
        <p:blipFill>
          <a:blip r:embed="rId2" cstate="print"/>
          <a:srcRect t="2888" b="2888"/>
          <a:stretch>
            <a:fillRect/>
          </a:stretch>
        </p:blip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Germany Makes a Choice</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smtClean="0"/>
              <a:t>January 1917:  German naval officers convinced Kaiser Wilhelm II to end the </a:t>
            </a:r>
            <a:r>
              <a:rPr lang="en-US" b="1" i="1" dirty="0" smtClean="0"/>
              <a:t>Sussex </a:t>
            </a:r>
            <a:r>
              <a:rPr lang="en-US" b="1" dirty="0" smtClean="0"/>
              <a:t>Pledge and resume unrestricted submarine warfare because:</a:t>
            </a:r>
          </a:p>
          <a:p>
            <a:r>
              <a:rPr lang="en-US" b="1" dirty="0" smtClean="0"/>
              <a:t> </a:t>
            </a:r>
            <a:r>
              <a:rPr lang="en-US" b="1" dirty="0"/>
              <a:t>T</a:t>
            </a:r>
            <a:r>
              <a:rPr lang="en-US" b="1" dirty="0" smtClean="0"/>
              <a:t>hey thought they could keep enough supplies from getting to Britain that they could “starve the British into submission within six months” – even if it caused the U.S. to enter the war, Britain would surrender &amp; Germany would win before the U.S. could actually get any troops over to Europe.</a:t>
            </a:r>
          </a:p>
          <a:p>
            <a:r>
              <a:rPr lang="en-US" b="1" dirty="0" smtClean="0"/>
              <a:t>Germany also sent the Zimmermann Note to Mexico, offering an alliance of Germany &amp; Mexico against the U.S. (Mexico would take back Texas, California, etc.).</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America Enters the War</a:t>
            </a:r>
            <a:endParaRPr lang="en-US" b="1" dirty="0"/>
          </a:p>
        </p:txBody>
      </p:sp>
      <p:sp>
        <p:nvSpPr>
          <p:cNvPr id="3" name="Content Placeholder 2"/>
          <p:cNvSpPr>
            <a:spLocks noGrp="1"/>
          </p:cNvSpPr>
          <p:nvPr>
            <p:ph idx="1"/>
          </p:nvPr>
        </p:nvSpPr>
        <p:spPr/>
        <p:txBody>
          <a:bodyPr>
            <a:normAutofit lnSpcReduction="10000"/>
          </a:bodyPr>
          <a:lstStyle/>
          <a:p>
            <a:r>
              <a:rPr lang="en-US" b="1" dirty="0" smtClean="0"/>
              <a:t>Americans were infuriated by:</a:t>
            </a:r>
          </a:p>
          <a:p>
            <a:pPr lvl="1"/>
            <a:r>
              <a:rPr lang="en-US" b="1" dirty="0" smtClean="0"/>
              <a:t>German return to unrestricted submarine warfare </a:t>
            </a:r>
          </a:p>
          <a:p>
            <a:pPr lvl="1"/>
            <a:r>
              <a:rPr lang="en-US" b="1" dirty="0"/>
              <a:t>P</a:t>
            </a:r>
            <a:r>
              <a:rPr lang="en-US" b="1" dirty="0" smtClean="0"/>
              <a:t>ublication of the Zimmermann Note (Britain had seized a copy of it and published it)</a:t>
            </a:r>
          </a:p>
          <a:p>
            <a:pPr lvl="1"/>
            <a:r>
              <a:rPr lang="en-US" b="1" dirty="0"/>
              <a:t>S</a:t>
            </a:r>
            <a:r>
              <a:rPr lang="en-US" b="1" dirty="0" smtClean="0"/>
              <a:t>inking of several U.S. ships by German U-boats.</a:t>
            </a:r>
          </a:p>
          <a:p>
            <a:r>
              <a:rPr lang="en-US" b="1" dirty="0"/>
              <a:t>April 6, 1917:  U.S. declared war on Germany as a result of</a:t>
            </a:r>
          </a:p>
          <a:p>
            <a:r>
              <a:rPr lang="en-US" b="1" dirty="0" smtClean="0"/>
              <a:t>Even before U.S. troops arrived in Europe, knowing that help was on the way gave Allied troops a psychological boost; and the U.S. was a major new source of money &amp; war goods.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smtClean="0"/>
              <a:t>Czar Nicholas II, last czar of Russia</a:t>
            </a:r>
            <a:endParaRPr lang="en-US" sz="3200" dirty="0"/>
          </a:p>
        </p:txBody>
      </p:sp>
      <p:sp>
        <p:nvSpPr>
          <p:cNvPr id="6" name="Text Placeholder 5"/>
          <p:cNvSpPr>
            <a:spLocks noGrp="1"/>
          </p:cNvSpPr>
          <p:nvPr>
            <p:ph type="body" sz="half" idx="2"/>
          </p:nvPr>
        </p:nvSpPr>
        <p:spPr/>
        <p:txBody>
          <a:bodyPr>
            <a:normAutofit/>
          </a:bodyPr>
          <a:lstStyle/>
          <a:p>
            <a:r>
              <a:rPr lang="en-US" sz="1600" b="1" dirty="0" smtClean="0"/>
              <a:t>1868-1918; ruled from 1894-1917.</a:t>
            </a:r>
            <a:endParaRPr lang="en-US" sz="1600" b="1" dirty="0"/>
          </a:p>
        </p:txBody>
      </p:sp>
      <p:pic>
        <p:nvPicPr>
          <p:cNvPr id="7" name="Picture Placeholder 6" descr="Czar Nicholas II.jpg"/>
          <p:cNvPicPr>
            <a:picLocks noGrp="1" noChangeAspect="1"/>
          </p:cNvPicPr>
          <p:nvPr>
            <p:ph type="pic" idx="1"/>
          </p:nvPr>
        </p:nvPicPr>
        <p:blipFill>
          <a:blip r:embed="rId2" cstate="print"/>
          <a:stretch>
            <a:fillRect/>
          </a:stretch>
        </p:blipFill>
        <p:spPr>
          <a:xfrm>
            <a:off x="4572000" y="1524000"/>
            <a:ext cx="2438400" cy="3291839"/>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Background to the Russian Revolution (continued)</a:t>
            </a:r>
            <a:endParaRPr lang="en-US" b="1" dirty="0"/>
          </a:p>
        </p:txBody>
      </p:sp>
      <p:sp>
        <p:nvSpPr>
          <p:cNvPr id="3" name="Content Placeholder 2"/>
          <p:cNvSpPr>
            <a:spLocks noGrp="1"/>
          </p:cNvSpPr>
          <p:nvPr>
            <p:ph idx="1"/>
          </p:nvPr>
        </p:nvSpPr>
        <p:spPr/>
        <p:txBody>
          <a:bodyPr>
            <a:normAutofit fontScale="92500" lnSpcReduction="10000"/>
          </a:bodyPr>
          <a:lstStyle/>
          <a:p>
            <a:r>
              <a:rPr lang="en-US" b="1" u="sng" dirty="0" err="1" smtClean="0"/>
              <a:t>Grigory</a:t>
            </a:r>
            <a:r>
              <a:rPr lang="en-US" b="1" u="sng" dirty="0" smtClean="0"/>
              <a:t> Rasputin</a:t>
            </a:r>
            <a:r>
              <a:rPr lang="en-US" b="1" dirty="0" smtClean="0"/>
              <a:t>, the “Mad Monk”:  bizarre mystic who claimed ability to heal through prayer – Czar Nicholas II’s wife, Alexandra, turned to Rasputin to heal her son Alexei’s hemophilia, beginning in 1907.</a:t>
            </a:r>
          </a:p>
          <a:p>
            <a:r>
              <a:rPr lang="en-US" b="1" dirty="0" smtClean="0"/>
              <a:t>After an accident that caused him to bleed extensively, Alexei’s bleeding stopped after Rasputin prayed over him (may have used hypnosis).</a:t>
            </a:r>
          </a:p>
          <a:p>
            <a:r>
              <a:rPr lang="en-US" b="1" dirty="0" smtClean="0"/>
              <a:t>Another time, Alexei improved after an absent Rasputin telegraphed “Don’t let the doctors bother him too much – let him rest” and “no more aspirin” – both pieces of advice probably helped the body’s natural healing process.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err="1" smtClean="0"/>
              <a:t>Gregori</a:t>
            </a:r>
            <a:r>
              <a:rPr lang="en-US" sz="3600" dirty="0" smtClean="0"/>
              <a:t> Rasputin</a:t>
            </a:r>
            <a:endParaRPr lang="en-US" sz="3600" dirty="0"/>
          </a:p>
        </p:txBody>
      </p:sp>
      <p:sp>
        <p:nvSpPr>
          <p:cNvPr id="6" name="Text Placeholder 5"/>
          <p:cNvSpPr>
            <a:spLocks noGrp="1"/>
          </p:cNvSpPr>
          <p:nvPr>
            <p:ph type="body" sz="half" idx="2"/>
          </p:nvPr>
        </p:nvSpPr>
        <p:spPr>
          <a:xfrm>
            <a:off x="609600" y="2828784"/>
            <a:ext cx="2209800" cy="3648215"/>
          </a:xfrm>
        </p:spPr>
        <p:txBody>
          <a:bodyPr>
            <a:normAutofit fontScale="85000" lnSpcReduction="20000"/>
          </a:bodyPr>
          <a:lstStyle/>
          <a:p>
            <a:r>
              <a:rPr lang="en-US" sz="2400" b="1" dirty="0" smtClean="0"/>
              <a:t>“The Mad Monk” (didn’t actually belong to any religious order) – was seen as having great influence over the czar &amp; czarina because of his apparent ability to heal their hemophiliac son, Alexei.</a:t>
            </a:r>
            <a:endParaRPr lang="en-US" sz="2400" b="1" dirty="0"/>
          </a:p>
        </p:txBody>
      </p:sp>
      <p:pic>
        <p:nvPicPr>
          <p:cNvPr id="7" name="Picture Placeholder 6" descr="Rasputin in 1915.jpg"/>
          <p:cNvPicPr>
            <a:picLocks noGrp="1" noChangeAspect="1"/>
          </p:cNvPicPr>
          <p:nvPr>
            <p:ph type="pic" idx="1"/>
          </p:nvPr>
        </p:nvPicPr>
        <p:blipFill>
          <a:blip r:embed="rId2" cstate="print"/>
          <a:srcRect b="22218"/>
          <a:stretch>
            <a:fillRect/>
          </a:stretch>
        </p:blipFill>
        <p:spPr>
          <a:xfrm rot="420000">
            <a:off x="3626640" y="834111"/>
            <a:ext cx="3974188" cy="4737071"/>
          </a:xfr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More Background to the Russian Revolution</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smtClean="0"/>
              <a:t>Rasputin was known for being an alcoholic; may have belonged to the bizarre </a:t>
            </a:r>
            <a:r>
              <a:rPr lang="en-US" b="1" dirty="0" err="1" smtClean="0"/>
              <a:t>Khlysty</a:t>
            </a:r>
            <a:r>
              <a:rPr lang="en-US" b="1" dirty="0" smtClean="0"/>
              <a:t> sect.</a:t>
            </a:r>
          </a:p>
          <a:p>
            <a:r>
              <a:rPr lang="en-US" b="1" dirty="0" smtClean="0"/>
              <a:t>Nearly died in 1914 after being stabbed by a former prostitute, but recovered.</a:t>
            </a:r>
          </a:p>
          <a:p>
            <a:r>
              <a:rPr lang="en-US" b="1" u="sng" dirty="0" smtClean="0"/>
              <a:t>December 29, 1916:  Rasputin is assassinated</a:t>
            </a:r>
            <a:r>
              <a:rPr lang="en-US" b="1" dirty="0" smtClean="0"/>
              <a:t> by group of nobles led by Prince Felix </a:t>
            </a:r>
            <a:r>
              <a:rPr lang="en-US" b="1" dirty="0" err="1" smtClean="0"/>
              <a:t>Yusupov</a:t>
            </a:r>
            <a:r>
              <a:rPr lang="en-US" b="1" dirty="0" smtClean="0"/>
              <a:t> at </a:t>
            </a:r>
            <a:r>
              <a:rPr lang="en-US" b="1" dirty="0" err="1" smtClean="0"/>
              <a:t>Moika</a:t>
            </a:r>
            <a:r>
              <a:rPr lang="en-US" b="1" dirty="0" smtClean="0"/>
              <a:t> Palace in St. Petersburg in attempt to save Russian monarchy.</a:t>
            </a:r>
          </a:p>
          <a:p>
            <a:pPr lvl="1"/>
            <a:r>
              <a:rPr lang="en-US" b="1" dirty="0" smtClean="0"/>
              <a:t>Poisoned him w/cyanide-laced cakes &amp; red wine, supposedly enough to kill 5 men – but he lived!</a:t>
            </a:r>
          </a:p>
          <a:p>
            <a:pPr lvl="1"/>
            <a:r>
              <a:rPr lang="en-US" b="1" dirty="0" smtClean="0"/>
              <a:t>Shot him in the back four times – he still lived!</a:t>
            </a:r>
          </a:p>
          <a:p>
            <a:pPr lvl="1"/>
            <a:r>
              <a:rPr lang="en-US" b="1" dirty="0" smtClean="0"/>
              <a:t>Clubbed him into submission, wrapped him in a carpet, threw him into the freezing Neva River – he finally died!</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762000"/>
            <a:ext cx="2212848" cy="1997617"/>
          </a:xfrm>
        </p:spPr>
        <p:txBody>
          <a:bodyPr>
            <a:normAutofit fontScale="90000"/>
          </a:bodyPr>
          <a:lstStyle/>
          <a:p>
            <a:r>
              <a:rPr lang="en-US" sz="2800" dirty="0" smtClean="0"/>
              <a:t>The Balkans, a.k.a. “The Powder Keg of Europe,” ca. 1914</a:t>
            </a:r>
            <a:endParaRPr lang="en-US" sz="2800" dirty="0"/>
          </a:p>
        </p:txBody>
      </p:sp>
      <p:sp>
        <p:nvSpPr>
          <p:cNvPr id="6" name="Text Placeholder 5"/>
          <p:cNvSpPr>
            <a:spLocks noGrp="1"/>
          </p:cNvSpPr>
          <p:nvPr>
            <p:ph type="body" sz="half" idx="2"/>
          </p:nvPr>
        </p:nvSpPr>
        <p:spPr>
          <a:xfrm>
            <a:off x="609600" y="2828784"/>
            <a:ext cx="2209800" cy="3724415"/>
          </a:xfrm>
        </p:spPr>
        <p:txBody>
          <a:bodyPr>
            <a:normAutofit lnSpcReduction="10000"/>
          </a:bodyPr>
          <a:lstStyle/>
          <a:p>
            <a:r>
              <a:rPr lang="en-US" sz="2000" b="1" dirty="0" smtClean="0"/>
              <a:t>All the different colors represent different ethnic groups that lived in the region – and they pretty much all wanted their own nation.  Some groups – like the Black Hand – used violence to make their point.</a:t>
            </a:r>
            <a:endParaRPr lang="en-US" sz="2000" b="1" dirty="0"/>
          </a:p>
        </p:txBody>
      </p:sp>
      <p:pic>
        <p:nvPicPr>
          <p:cNvPr id="7" name="Picture Placeholder 6" descr="Map of Balkans 1914.jpg"/>
          <p:cNvPicPr>
            <a:picLocks noGrp="1" noChangeAspect="1"/>
          </p:cNvPicPr>
          <p:nvPr>
            <p:ph type="pic" idx="1"/>
          </p:nvPr>
        </p:nvPicPr>
        <p:blipFill>
          <a:blip r:embed="rId2" cstate="print"/>
          <a:srcRect t="2093" b="2093"/>
          <a:stretch>
            <a:fillRect/>
          </a:stretch>
        </p:blip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Even more background to the Russian Revolution</a:t>
            </a:r>
            <a:endParaRPr lang="en-US" b="1" dirty="0"/>
          </a:p>
        </p:txBody>
      </p:sp>
      <p:sp>
        <p:nvSpPr>
          <p:cNvPr id="3" name="Content Placeholder 2"/>
          <p:cNvSpPr>
            <a:spLocks noGrp="1"/>
          </p:cNvSpPr>
          <p:nvPr>
            <p:ph idx="1"/>
          </p:nvPr>
        </p:nvSpPr>
        <p:spPr/>
        <p:txBody>
          <a:bodyPr>
            <a:normAutofit/>
          </a:bodyPr>
          <a:lstStyle/>
          <a:p>
            <a:r>
              <a:rPr lang="en-US" b="1" u="sng" dirty="0" smtClean="0"/>
              <a:t>March 12, 1917</a:t>
            </a:r>
            <a:r>
              <a:rPr lang="en-US" b="1" dirty="0" smtClean="0"/>
              <a:t>:  the Duma (Russian parliament) established a provisional government of mostly middle-class representatives, led by </a:t>
            </a:r>
            <a:r>
              <a:rPr lang="en-US" b="1" dirty="0" err="1" smtClean="0"/>
              <a:t>Aleksandr</a:t>
            </a:r>
            <a:r>
              <a:rPr lang="en-US" b="1" dirty="0" smtClean="0"/>
              <a:t> Kerensky.</a:t>
            </a:r>
          </a:p>
          <a:p>
            <a:r>
              <a:rPr lang="en-US" b="1" u="sng" dirty="0" smtClean="0"/>
              <a:t>March 15, 1917</a:t>
            </a:r>
            <a:r>
              <a:rPr lang="en-US" b="1" dirty="0" smtClean="0"/>
              <a:t>:  Czar Nicholas II abdicated– end of the Romanov dynasty after 300 years of rule.</a:t>
            </a:r>
          </a:p>
          <a:p>
            <a:r>
              <a:rPr lang="en-US" b="1" dirty="0" smtClean="0"/>
              <a:t>Kerensky’s government took over but soon lost support by not getting out of World War I (which is what the Russian people wanted).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Lenin and the Bolsheviks</a:t>
            </a:r>
            <a:endParaRPr lang="en-US" b="1" dirty="0"/>
          </a:p>
        </p:txBody>
      </p:sp>
      <p:sp>
        <p:nvSpPr>
          <p:cNvPr id="3" name="Content Placeholder 2"/>
          <p:cNvSpPr>
            <a:spLocks noGrp="1"/>
          </p:cNvSpPr>
          <p:nvPr>
            <p:ph idx="1"/>
          </p:nvPr>
        </p:nvSpPr>
        <p:spPr/>
        <p:txBody>
          <a:bodyPr>
            <a:normAutofit fontScale="92500" lnSpcReduction="20000"/>
          </a:bodyPr>
          <a:lstStyle/>
          <a:p>
            <a:r>
              <a:rPr lang="en-US" b="1" u="sng" dirty="0" smtClean="0"/>
              <a:t>Bolsheviks</a:t>
            </a:r>
            <a:r>
              <a:rPr lang="en-US" b="1" dirty="0" smtClean="0"/>
              <a:t> began as a small faction of a Marxist party called the Russian Social Democrats.</a:t>
            </a:r>
          </a:p>
          <a:p>
            <a:r>
              <a:rPr lang="en-US" b="1" dirty="0" smtClean="0"/>
              <a:t>Leader of the Bolsheviks </a:t>
            </a:r>
            <a:r>
              <a:rPr lang="en-US" b="1" smtClean="0"/>
              <a:t>was Vladimir </a:t>
            </a:r>
            <a:r>
              <a:rPr lang="en-US" b="1" dirty="0" err="1" smtClean="0"/>
              <a:t>Ilyich</a:t>
            </a:r>
            <a:r>
              <a:rPr lang="en-US" b="1" dirty="0" smtClean="0"/>
              <a:t> </a:t>
            </a:r>
            <a:r>
              <a:rPr lang="en-US" b="1" dirty="0" err="1" smtClean="0"/>
              <a:t>Ulyanov</a:t>
            </a:r>
            <a:r>
              <a:rPr lang="en-US" b="1" dirty="0" smtClean="0"/>
              <a:t> – better known as </a:t>
            </a:r>
            <a:r>
              <a:rPr lang="en-US" b="1" u="sng" dirty="0" smtClean="0"/>
              <a:t>Vladimir Lenin</a:t>
            </a:r>
            <a:r>
              <a:rPr lang="en-US" b="1" dirty="0" smtClean="0"/>
              <a:t> (sometimes V. I. Lenin) – he was committed to violent revolution.</a:t>
            </a:r>
          </a:p>
          <a:p>
            <a:pPr lvl="1"/>
            <a:r>
              <a:rPr lang="en-US" b="1" dirty="0" smtClean="0"/>
              <a:t>Unwelcome in Russia from 1900-1917, Lenin spent most of that time abroad – mainly in Germany.</a:t>
            </a:r>
          </a:p>
          <a:p>
            <a:r>
              <a:rPr lang="en-US" b="1" dirty="0" smtClean="0"/>
              <a:t>April 1917:  </a:t>
            </a:r>
            <a:r>
              <a:rPr lang="en-US" b="1" u="sng" dirty="0" smtClean="0"/>
              <a:t>Germany sent Lenin back to Russia in hopes that he’d create disorder there</a:t>
            </a:r>
            <a:r>
              <a:rPr lang="en-US" b="1" dirty="0" smtClean="0"/>
              <a:t>, which would help the German war effort – he was sent in a sealed train so he wouldn’t be able to speak to any German crowds on his way out of the country – might infect them with his radical ideas.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152400"/>
            <a:ext cx="2212848" cy="1447801"/>
          </a:xfrm>
        </p:spPr>
        <p:txBody>
          <a:bodyPr>
            <a:noAutofit/>
          </a:bodyPr>
          <a:lstStyle/>
          <a:p>
            <a:r>
              <a:rPr lang="en-US" sz="3200" dirty="0" smtClean="0"/>
              <a:t>Vladimir Lenin in 1920</a:t>
            </a:r>
            <a:endParaRPr lang="en-US" sz="3200" dirty="0"/>
          </a:p>
        </p:txBody>
      </p:sp>
      <p:sp>
        <p:nvSpPr>
          <p:cNvPr id="6" name="Text Placeholder 5"/>
          <p:cNvSpPr>
            <a:spLocks noGrp="1"/>
          </p:cNvSpPr>
          <p:nvPr>
            <p:ph type="body" sz="half" idx="2"/>
          </p:nvPr>
        </p:nvSpPr>
        <p:spPr>
          <a:xfrm>
            <a:off x="609600" y="1676400"/>
            <a:ext cx="2209800" cy="4876800"/>
          </a:xfrm>
        </p:spPr>
        <p:txBody>
          <a:bodyPr>
            <a:normAutofit/>
          </a:bodyPr>
          <a:lstStyle/>
          <a:p>
            <a:r>
              <a:rPr lang="en-US" sz="1800" b="1" dirty="0" smtClean="0"/>
              <a:t>Lenin (1870-1924) was born to a wealthy middle-class Russian family, but became a radical after the execution of his brother, </a:t>
            </a:r>
            <a:r>
              <a:rPr lang="en-US" sz="1800" b="1" dirty="0" err="1" smtClean="0"/>
              <a:t>Aleksandr</a:t>
            </a:r>
            <a:r>
              <a:rPr lang="en-US" sz="1800" b="1" dirty="0" smtClean="0"/>
              <a:t> </a:t>
            </a:r>
            <a:r>
              <a:rPr lang="en-US" sz="1800" b="1" dirty="0" err="1" smtClean="0"/>
              <a:t>Ulyanov</a:t>
            </a:r>
            <a:r>
              <a:rPr lang="en-US" sz="1800" b="1" dirty="0" smtClean="0"/>
              <a:t>, in 1887 for his part in a failed plot to assassinate  Czar Alexander III. </a:t>
            </a:r>
            <a:endParaRPr lang="en-US" sz="1800" b="1" dirty="0"/>
          </a:p>
        </p:txBody>
      </p:sp>
      <p:pic>
        <p:nvPicPr>
          <p:cNvPr id="7" name="Picture Placeholder 6" descr="Lenin in 1920.jpg"/>
          <p:cNvPicPr>
            <a:picLocks noGrp="1" noChangeAspect="1"/>
          </p:cNvPicPr>
          <p:nvPr>
            <p:ph type="pic" idx="1"/>
          </p:nvPr>
        </p:nvPicPr>
        <p:blipFill>
          <a:blip r:embed="rId2" cstate="print"/>
          <a:srcRect b="21263"/>
          <a:stretch>
            <a:fillRect/>
          </a:stretch>
        </p:blipFill>
        <p:spPr>
          <a:xfrm rot="420000">
            <a:off x="3528194" y="506275"/>
            <a:ext cx="3931182" cy="4585764"/>
          </a:xfr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Bolsheviks Seize Power</a:t>
            </a:r>
            <a:endParaRPr lang="en-US" b="1" dirty="0"/>
          </a:p>
        </p:txBody>
      </p:sp>
      <p:sp>
        <p:nvSpPr>
          <p:cNvPr id="3" name="Content Placeholder 2"/>
          <p:cNvSpPr>
            <a:spLocks noGrp="1"/>
          </p:cNvSpPr>
          <p:nvPr>
            <p:ph idx="1"/>
          </p:nvPr>
        </p:nvSpPr>
        <p:spPr/>
        <p:txBody>
          <a:bodyPr/>
          <a:lstStyle/>
          <a:p>
            <a:r>
              <a:rPr lang="en-US" b="1" u="sng" dirty="0" smtClean="0"/>
              <a:t>Bolsheviks controlled the Petrograd &amp; Moscow soviets</a:t>
            </a:r>
            <a:r>
              <a:rPr lang="en-US" b="1" dirty="0" smtClean="0"/>
              <a:t> by October 1917; the Bolshevik Party had grown from 50,000 to 240,000 members.</a:t>
            </a:r>
          </a:p>
          <a:p>
            <a:r>
              <a:rPr lang="en-US" b="1" u="sng" dirty="0" smtClean="0"/>
              <a:t>November 6, 1917</a:t>
            </a:r>
            <a:r>
              <a:rPr lang="en-US" b="1" dirty="0" smtClean="0"/>
              <a:t>:  Bolsheviks seized the Winter Palace (seat of provisional </a:t>
            </a:r>
            <a:r>
              <a:rPr lang="en-US" b="1" dirty="0" err="1" smtClean="0"/>
              <a:t>gov’t</a:t>
            </a:r>
            <a:r>
              <a:rPr lang="en-US" b="1" dirty="0" smtClean="0"/>
              <a:t>.) – </a:t>
            </a:r>
            <a:r>
              <a:rPr lang="en-US" b="1" dirty="0" err="1" smtClean="0"/>
              <a:t>gov’t</a:t>
            </a:r>
            <a:r>
              <a:rPr lang="en-US" b="1" dirty="0" smtClean="0"/>
              <a:t>. quickly collapsed with little bloodshed; Lenin “officially” turned over power to the Congress of Soviets, but real power was held by Lenin and his council.</a:t>
            </a:r>
          </a:p>
          <a:p>
            <a:r>
              <a:rPr lang="en-US" b="1" dirty="0" smtClean="0"/>
              <a:t>Bolsheviks renamed themselves the </a:t>
            </a:r>
            <a:r>
              <a:rPr lang="en-US" b="1" u="sng" dirty="0" smtClean="0"/>
              <a:t>Communists</a:t>
            </a:r>
            <a:r>
              <a:rPr lang="en-US"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Death of the Czar</a:t>
            </a:r>
            <a:endParaRPr lang="en-US" b="1" dirty="0"/>
          </a:p>
        </p:txBody>
      </p:sp>
      <p:sp>
        <p:nvSpPr>
          <p:cNvPr id="3" name="Content Placeholder 2"/>
          <p:cNvSpPr>
            <a:spLocks noGrp="1"/>
          </p:cNvSpPr>
          <p:nvPr>
            <p:ph idx="1"/>
          </p:nvPr>
        </p:nvSpPr>
        <p:spPr/>
        <p:txBody>
          <a:bodyPr>
            <a:noAutofit/>
          </a:bodyPr>
          <a:lstStyle/>
          <a:p>
            <a:r>
              <a:rPr lang="en-US" sz="3600" b="1" u="sng" dirty="0" smtClean="0"/>
              <a:t>Czar Nicholas II and family</a:t>
            </a:r>
            <a:r>
              <a:rPr lang="en-US" sz="3600" b="1" dirty="0" smtClean="0"/>
              <a:t> had been taken prisoners and moved to Yekaterinburg in the Urals in April 1918 – then were murdered by local soviet on July 16/17, 1918.</a:t>
            </a:r>
          </a:p>
          <a:p>
            <a:pPr lvl="1"/>
            <a:r>
              <a:rPr lang="en-US" sz="3600" b="1" dirty="0" smtClean="0"/>
              <a:t>See </a:t>
            </a:r>
            <a:r>
              <a:rPr lang="en-US" sz="3600" b="1" dirty="0" smtClean="0">
                <a:hlinkClick r:id="rId2"/>
              </a:rPr>
              <a:t>http://www.youtube.com/watch?v=ODyts0L-qlE</a:t>
            </a:r>
            <a:r>
              <a:rPr lang="en-US" sz="3600" b="1" dirty="0" smtClean="0"/>
              <a:t> </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Treaty of Brest-Litovsk</a:t>
            </a:r>
            <a:endParaRPr lang="en-US" b="1" dirty="0"/>
          </a:p>
        </p:txBody>
      </p:sp>
      <p:sp>
        <p:nvSpPr>
          <p:cNvPr id="3" name="Content Placeholder 2"/>
          <p:cNvSpPr>
            <a:spLocks noGrp="1"/>
          </p:cNvSpPr>
          <p:nvPr>
            <p:ph idx="1"/>
          </p:nvPr>
        </p:nvSpPr>
        <p:spPr/>
        <p:txBody>
          <a:bodyPr>
            <a:normAutofit lnSpcReduction="10000"/>
          </a:bodyPr>
          <a:lstStyle/>
          <a:p>
            <a:r>
              <a:rPr lang="en-US" b="1" dirty="0" smtClean="0"/>
              <a:t>After seizing power, </a:t>
            </a:r>
            <a:r>
              <a:rPr lang="en-US" b="1" u="sng" dirty="0" smtClean="0"/>
              <a:t>Lenin had to make peace with Germany</a:t>
            </a:r>
            <a:r>
              <a:rPr lang="en-US" b="1" dirty="0" smtClean="0"/>
              <a:t> because it was one of the biggest promises he’d made in order to gain power.</a:t>
            </a:r>
          </a:p>
          <a:p>
            <a:r>
              <a:rPr lang="en-US" b="1" u="sng" dirty="0" smtClean="0"/>
              <a:t>Treaty of Brest-Litovsk</a:t>
            </a:r>
            <a:r>
              <a:rPr lang="en-US" b="1" dirty="0" smtClean="0"/>
              <a:t>:  Russia made peace with Germany and got out of WWI.</a:t>
            </a:r>
          </a:p>
          <a:p>
            <a:pPr lvl="1"/>
            <a:r>
              <a:rPr lang="en-US" b="1" dirty="0" smtClean="0"/>
              <a:t>Russia gave up eastern Poland, Ukraine, Finland, &amp; the Baltic provinces.</a:t>
            </a:r>
          </a:p>
          <a:p>
            <a:pPr lvl="1"/>
            <a:r>
              <a:rPr lang="en-US" b="1" dirty="0" smtClean="0"/>
              <a:t>Lenin believed the socialist revolution would spread through Europe &amp; turn it all communist eventually, so the loss of land would only be temporary and irrelevant.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The Momentum Changes – Twice!</a:t>
            </a:r>
            <a:endParaRPr lang="en-US" b="1" dirty="0"/>
          </a:p>
        </p:txBody>
      </p:sp>
      <p:sp>
        <p:nvSpPr>
          <p:cNvPr id="3" name="Content Placeholder 2"/>
          <p:cNvSpPr>
            <a:spLocks noGrp="1"/>
          </p:cNvSpPr>
          <p:nvPr>
            <p:ph idx="1"/>
          </p:nvPr>
        </p:nvSpPr>
        <p:spPr/>
        <p:txBody>
          <a:bodyPr>
            <a:normAutofit lnSpcReduction="10000"/>
          </a:bodyPr>
          <a:lstStyle/>
          <a:p>
            <a:r>
              <a:rPr lang="en-US" b="1" dirty="0" smtClean="0"/>
              <a:t>Germany had gained advantage after Russia left the war – took 1 million troops that had been fighting the Russians &amp; sent them to attack French &amp; British on the Western Front.</a:t>
            </a:r>
          </a:p>
          <a:p>
            <a:r>
              <a:rPr lang="en-US" b="1" dirty="0" smtClean="0"/>
              <a:t>Arrival of American Expeditionary Force (AEF) tipped advantage back to Allies.</a:t>
            </a:r>
          </a:p>
          <a:p>
            <a:r>
              <a:rPr lang="en-US" b="1" u="sng" dirty="0" smtClean="0"/>
              <a:t>Ludendorff Offensive</a:t>
            </a:r>
            <a:r>
              <a:rPr lang="en-US" b="1" dirty="0" smtClean="0"/>
              <a:t>, spring 1918:  </a:t>
            </a:r>
            <a:r>
              <a:rPr lang="en-US" b="1" smtClean="0"/>
              <a:t>final, huge </a:t>
            </a:r>
            <a:r>
              <a:rPr lang="en-US" b="1" dirty="0" smtClean="0"/>
              <a:t>offensive by the Germans on the Western Front – a “gambler’s throw” to try and win the war with one last big attack before too many Americans arrived to crush the German army.</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Offensive Fails</a:t>
            </a:r>
            <a:endParaRPr lang="en-US" b="1" dirty="0"/>
          </a:p>
        </p:txBody>
      </p:sp>
      <p:sp>
        <p:nvSpPr>
          <p:cNvPr id="3" name="Content Placeholder 2"/>
          <p:cNvSpPr>
            <a:spLocks noGrp="1"/>
          </p:cNvSpPr>
          <p:nvPr>
            <p:ph idx="1"/>
          </p:nvPr>
        </p:nvSpPr>
        <p:spPr/>
        <p:txBody>
          <a:bodyPr/>
          <a:lstStyle/>
          <a:p>
            <a:r>
              <a:rPr lang="en-US" b="1" dirty="0" smtClean="0"/>
              <a:t>Peak of Ludendorff Offensive – U.S. Marines defeated Germans at Battle of Belleau Wood, June 1-26, 1918; saved Paris from Germans.</a:t>
            </a:r>
          </a:p>
          <a:p>
            <a:r>
              <a:rPr lang="en-US" b="1" u="sng" dirty="0" smtClean="0"/>
              <a:t>Final German advance was stopped at 2</a:t>
            </a:r>
            <a:r>
              <a:rPr lang="en-US" b="1" u="sng" baseline="30000" dirty="0" smtClean="0"/>
              <a:t>nd</a:t>
            </a:r>
            <a:r>
              <a:rPr lang="en-US" b="1" u="sng" dirty="0" smtClean="0"/>
              <a:t> Battle of the Marne</a:t>
            </a:r>
            <a:r>
              <a:rPr lang="en-US" b="1" dirty="0" smtClean="0"/>
              <a:t> on July 18, 1918 – French, Moroccan, &amp; U.S. troops with hundreds of tanks pushed Germans back across the River Marne.</a:t>
            </a:r>
          </a:p>
          <a:p>
            <a:r>
              <a:rPr lang="en-US" b="1" dirty="0" smtClean="0"/>
              <a:t>By late summer 1918, </a:t>
            </a:r>
            <a:r>
              <a:rPr lang="en-US" b="1" u="sng" dirty="0" smtClean="0"/>
              <a:t>over 1 million American troops</a:t>
            </a:r>
            <a:r>
              <a:rPr lang="en-US" b="1" dirty="0" smtClean="0"/>
              <a:t> had arrived in France to fight the Germans.</a:t>
            </a:r>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End of the War</a:t>
            </a:r>
            <a:endParaRPr lang="en-US" b="1" dirty="0"/>
          </a:p>
        </p:txBody>
      </p:sp>
      <p:sp>
        <p:nvSpPr>
          <p:cNvPr id="3" name="Content Placeholder 2"/>
          <p:cNvSpPr>
            <a:spLocks noGrp="1"/>
          </p:cNvSpPr>
          <p:nvPr>
            <p:ph idx="1"/>
          </p:nvPr>
        </p:nvSpPr>
        <p:spPr/>
        <p:txBody>
          <a:bodyPr>
            <a:normAutofit fontScale="85000" lnSpcReduction="20000"/>
          </a:bodyPr>
          <a:lstStyle/>
          <a:p>
            <a:r>
              <a:rPr lang="en-US" b="1" u="sng" dirty="0" smtClean="0"/>
              <a:t>The Meuse-Argonne Offensive</a:t>
            </a:r>
            <a:r>
              <a:rPr lang="en-US" b="1" dirty="0" smtClean="0"/>
              <a:t>:  Allies’ offensive through the Argonne Forest and into Germany to end WWI – also called the Battle of the Argonne Forest; lasted from September 26, 1918 to until the armistice ended the fighting on Nov. 11, 1918.</a:t>
            </a:r>
          </a:p>
          <a:p>
            <a:r>
              <a:rPr lang="en-US" b="1" u="sng" dirty="0" smtClean="0"/>
              <a:t>November 3, 1918</a:t>
            </a:r>
            <a:r>
              <a:rPr lang="en-US" b="1" dirty="0" smtClean="0"/>
              <a:t>:  German sailors in Kiel, Germany, mutinied – councils of workers &amp; soldiers formed, took over military &amp; civilian offices throughout northern Germany.</a:t>
            </a:r>
          </a:p>
          <a:p>
            <a:r>
              <a:rPr lang="en-US" b="1" u="sng" dirty="0" smtClean="0"/>
              <a:t>November 9, 1918</a:t>
            </a:r>
            <a:r>
              <a:rPr lang="en-US" b="1" dirty="0" smtClean="0"/>
              <a:t>:  Kaiser Wilhelm II abdicated his throne &amp; fled to Holland – a German republic was then established by Friedrich Ebert’s Social Democrats.</a:t>
            </a:r>
          </a:p>
          <a:p>
            <a:r>
              <a:rPr lang="en-US" b="1" u="sng" dirty="0" smtClean="0"/>
              <a:t>Germany surrendered on Armistice Day, Nov. 11, 1918 – the end of World War I</a:t>
            </a:r>
            <a:r>
              <a:rPr lang="en-US"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The Peace Settlements – Changing the Map of Europe</a:t>
            </a:r>
            <a:endParaRPr lang="en-US" b="1" dirty="0"/>
          </a:p>
        </p:txBody>
      </p:sp>
      <p:sp>
        <p:nvSpPr>
          <p:cNvPr id="3" name="Content Placeholder 2"/>
          <p:cNvSpPr>
            <a:spLocks noGrp="1"/>
          </p:cNvSpPr>
          <p:nvPr>
            <p:ph idx="1"/>
          </p:nvPr>
        </p:nvSpPr>
        <p:spPr/>
        <p:txBody>
          <a:bodyPr/>
          <a:lstStyle/>
          <a:p>
            <a:r>
              <a:rPr lang="en-US" b="1" dirty="0" smtClean="0"/>
              <a:t>Provinces of </a:t>
            </a:r>
            <a:r>
              <a:rPr lang="en-US" b="1" u="sng" dirty="0" smtClean="0"/>
              <a:t>Alsace &amp; Lorraine</a:t>
            </a:r>
            <a:r>
              <a:rPr lang="en-US" b="1" dirty="0" smtClean="0"/>
              <a:t>, taken by Germany in Franco-Prussian War of 1870, were returned to France.</a:t>
            </a:r>
          </a:p>
          <a:p>
            <a:r>
              <a:rPr lang="en-US" b="1" dirty="0" smtClean="0"/>
              <a:t>Treaty of Versailles created nine </a:t>
            </a:r>
            <a:r>
              <a:rPr lang="en-US" b="1" u="sng" dirty="0" smtClean="0"/>
              <a:t>new European states</a:t>
            </a:r>
            <a:r>
              <a:rPr lang="en-US" b="1" dirty="0" smtClean="0"/>
              <a:t>:  Poland, Czechoslovakia, Finland, Latvia, Lithuania, Estonia, Austria, Hungary, and Yugoslavia (made up of Serbs, Croats, &amp; Slovenes).</a:t>
            </a:r>
          </a:p>
          <a:p>
            <a:r>
              <a:rPr lang="en-US" b="1" u="sng" dirty="0" smtClean="0"/>
              <a:t>Rhineland was demilitarized as buffer zone</a:t>
            </a:r>
            <a:r>
              <a:rPr lang="en-US" b="1" dirty="0" smtClean="0"/>
              <a:t> between France and Germany.</a:t>
            </a:r>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Outbreak of War</a:t>
            </a:r>
            <a:endParaRPr lang="en-US" b="1" dirty="0"/>
          </a:p>
        </p:txBody>
      </p:sp>
      <p:sp>
        <p:nvSpPr>
          <p:cNvPr id="3" name="Content Placeholder 2"/>
          <p:cNvSpPr>
            <a:spLocks noGrp="1"/>
          </p:cNvSpPr>
          <p:nvPr>
            <p:ph idx="1"/>
          </p:nvPr>
        </p:nvSpPr>
        <p:spPr/>
        <p:txBody>
          <a:bodyPr/>
          <a:lstStyle/>
          <a:p>
            <a:r>
              <a:rPr lang="en-US" b="1" u="sng" dirty="0" smtClean="0"/>
              <a:t>Serbia</a:t>
            </a:r>
            <a:r>
              <a:rPr lang="en-US" b="1" dirty="0" smtClean="0"/>
              <a:t> hoped to create a large Slavic state in the Balkans.</a:t>
            </a:r>
          </a:p>
          <a:p>
            <a:r>
              <a:rPr lang="en-US" b="1" dirty="0" smtClean="0"/>
              <a:t>Austria-Hungary wanted to stop this </a:t>
            </a:r>
            <a:r>
              <a:rPr lang="en-US" b="1" u="sng" dirty="0" smtClean="0"/>
              <a:t>because it had lots of Slavic minorities</a:t>
            </a:r>
            <a:r>
              <a:rPr lang="en-US" b="1" dirty="0" smtClean="0"/>
              <a:t> – an independent Slavic state would be a threat – could take population &amp; territory away from Austria-Hungary.</a:t>
            </a:r>
          </a:p>
          <a:p>
            <a:r>
              <a:rPr lang="en-US" b="1" dirty="0" smtClean="0"/>
              <a:t>Serbian terrorist group the </a:t>
            </a:r>
            <a:r>
              <a:rPr lang="en-US" b="1" u="sng" dirty="0" smtClean="0"/>
              <a:t>Black Hand</a:t>
            </a:r>
            <a:r>
              <a:rPr lang="en-US" b="1" dirty="0" smtClean="0"/>
              <a:t> wanted Bosnia freed from Austria Hungary so it could become part of a large Serbian kingdom.</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New Problems After WWI</a:t>
            </a:r>
            <a:endParaRPr lang="en-US" b="1" dirty="0"/>
          </a:p>
        </p:txBody>
      </p:sp>
      <p:sp>
        <p:nvSpPr>
          <p:cNvPr id="3" name="Content Placeholder 2"/>
          <p:cNvSpPr>
            <a:spLocks noGrp="1"/>
          </p:cNvSpPr>
          <p:nvPr>
            <p:ph idx="1"/>
          </p:nvPr>
        </p:nvSpPr>
        <p:spPr/>
        <p:txBody>
          <a:bodyPr>
            <a:normAutofit/>
          </a:bodyPr>
          <a:lstStyle/>
          <a:p>
            <a:r>
              <a:rPr lang="en-US" b="1" u="sng" dirty="0" smtClean="0"/>
              <a:t>Problem created by the mixture of different ethnic groups in eastern Europe</a:t>
            </a:r>
            <a:r>
              <a:rPr lang="en-US" b="1" dirty="0" smtClean="0"/>
              <a:t>:  it was impossible for every group to get its own country – led to many conflicts later on.</a:t>
            </a:r>
          </a:p>
          <a:p>
            <a:r>
              <a:rPr lang="en-US" b="1" u="sng" dirty="0" smtClean="0"/>
              <a:t>Syria, Iraq, &amp; Palestine</a:t>
            </a:r>
            <a:r>
              <a:rPr lang="en-US" b="1" dirty="0" smtClean="0"/>
              <a:t> were supposed to get independence after collapse of Ottoman Empire, but France took control of Syria and Britain took control of Iraq &amp; Palestine.</a:t>
            </a:r>
          </a:p>
          <a:p>
            <a:pPr lvl="1"/>
            <a:r>
              <a:rPr lang="en-US" b="1" dirty="0" smtClean="0"/>
              <a:t>Saudi Arabia was eventually united by </a:t>
            </a:r>
            <a:r>
              <a:rPr lang="en-US" b="1" dirty="0" err="1" smtClean="0"/>
              <a:t>Ibn</a:t>
            </a:r>
            <a:r>
              <a:rPr lang="en-US" b="1" dirty="0" smtClean="0"/>
              <a:t> Saud in 1932.</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Outbreak of War, Part II</a:t>
            </a:r>
            <a:endParaRPr lang="en-US" b="1" dirty="0"/>
          </a:p>
        </p:txBody>
      </p:sp>
      <p:sp>
        <p:nvSpPr>
          <p:cNvPr id="3" name="Content Placeholder 2"/>
          <p:cNvSpPr>
            <a:spLocks noGrp="1"/>
          </p:cNvSpPr>
          <p:nvPr>
            <p:ph idx="1"/>
          </p:nvPr>
        </p:nvSpPr>
        <p:spPr/>
        <p:txBody>
          <a:bodyPr>
            <a:normAutofit/>
          </a:bodyPr>
          <a:lstStyle/>
          <a:p>
            <a:r>
              <a:rPr lang="en-US" sz="3200" b="1" dirty="0" smtClean="0"/>
              <a:t>Austrian Archduke Franz Ferdinand and wife Sophia </a:t>
            </a:r>
            <a:r>
              <a:rPr lang="en-US" sz="3200" b="1" u="sng" dirty="0" smtClean="0"/>
              <a:t>visited Sarajevo (</a:t>
            </a:r>
            <a:r>
              <a:rPr lang="en-US" sz="3200" b="1" dirty="0" smtClean="0"/>
              <a:t>the major city in the Bosnia-</a:t>
            </a:r>
            <a:r>
              <a:rPr lang="en-US" sz="3200" b="1" dirty="0" err="1" smtClean="0"/>
              <a:t>Herzegovinia</a:t>
            </a:r>
            <a:r>
              <a:rPr lang="en-US" sz="3200" b="1" dirty="0" smtClean="0"/>
              <a:t> region of Austria-Hungary</a:t>
            </a:r>
            <a:r>
              <a:rPr lang="en-US" sz="3200" b="1" u="sng" dirty="0" smtClean="0"/>
              <a:t>) on June 28, 1914</a:t>
            </a:r>
            <a:r>
              <a:rPr lang="en-US" sz="3200" b="1" dirty="0" smtClean="0"/>
              <a:t>.</a:t>
            </a:r>
          </a:p>
          <a:p>
            <a:r>
              <a:rPr lang="en-US" sz="3200" b="1" dirty="0" smtClean="0"/>
              <a:t>Black Hand member </a:t>
            </a:r>
            <a:r>
              <a:rPr lang="en-US" sz="3200" b="1" u="sng" dirty="0" err="1" smtClean="0"/>
              <a:t>Gavrilo</a:t>
            </a:r>
            <a:r>
              <a:rPr lang="en-US" sz="3200" b="1" u="sng" dirty="0" smtClean="0"/>
              <a:t> </a:t>
            </a:r>
            <a:r>
              <a:rPr lang="en-US" sz="3200" b="1" u="sng" dirty="0" err="1" smtClean="0"/>
              <a:t>Princip</a:t>
            </a:r>
            <a:r>
              <a:rPr lang="en-US" sz="3200" b="1" u="sng" dirty="0" smtClean="0"/>
              <a:t> assassinated them</a:t>
            </a:r>
            <a:r>
              <a:rPr lang="en-US" sz="3200" b="1" dirty="0" smtClean="0"/>
              <a:t>, then tried (unsuccessfully) to kill himself.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400" dirty="0" smtClean="0"/>
              <a:t>Archduke Franz Ferdinand and his wife, Sophie</a:t>
            </a:r>
            <a:endParaRPr lang="en-US" sz="2400" dirty="0"/>
          </a:p>
        </p:txBody>
      </p:sp>
      <p:sp>
        <p:nvSpPr>
          <p:cNvPr id="6" name="Text Placeholder 5"/>
          <p:cNvSpPr>
            <a:spLocks noGrp="1"/>
          </p:cNvSpPr>
          <p:nvPr>
            <p:ph type="body" sz="half" idx="2"/>
          </p:nvPr>
        </p:nvSpPr>
        <p:spPr/>
        <p:txBody>
          <a:bodyPr>
            <a:normAutofit/>
          </a:bodyPr>
          <a:lstStyle/>
          <a:p>
            <a:r>
              <a:rPr lang="en-US" sz="1800" b="1" dirty="0" smtClean="0"/>
              <a:t>This photo was snapped shortly before their assassination on June 28, 1914.</a:t>
            </a:r>
            <a:endParaRPr lang="en-US" sz="1800" b="1" dirty="0"/>
          </a:p>
        </p:txBody>
      </p:sp>
      <p:pic>
        <p:nvPicPr>
          <p:cNvPr id="7" name="Picture Placeholder 6" descr="Franz Ferdinand Assassination.jpg"/>
          <p:cNvPicPr>
            <a:picLocks noGrp="1" noChangeAspect="1"/>
          </p:cNvPicPr>
          <p:nvPr>
            <p:ph type="pic" idx="1"/>
          </p:nvPr>
        </p:nvPicPr>
        <p:blipFill>
          <a:blip r:embed="rId2" cstate="print"/>
          <a:srcRect l="12404" r="12404"/>
          <a:stretch>
            <a:fillRect/>
          </a:stretch>
        </p:blip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2212848" cy="2302417"/>
          </a:xfrm>
        </p:spPr>
        <p:txBody>
          <a:bodyPr>
            <a:normAutofit/>
          </a:bodyPr>
          <a:lstStyle/>
          <a:p>
            <a:r>
              <a:rPr lang="en-US" sz="2800" dirty="0" err="1" smtClean="0"/>
              <a:t>Gavrilo</a:t>
            </a:r>
            <a:r>
              <a:rPr lang="en-US" sz="2800" dirty="0" smtClean="0"/>
              <a:t> </a:t>
            </a:r>
            <a:r>
              <a:rPr lang="en-US" sz="2800" dirty="0" err="1" smtClean="0"/>
              <a:t>Princip</a:t>
            </a:r>
            <a:r>
              <a:rPr lang="en-US" sz="2800" dirty="0" smtClean="0"/>
              <a:t>, the man who started World War I</a:t>
            </a:r>
            <a:endParaRPr lang="en-US" sz="2800" dirty="0"/>
          </a:p>
        </p:txBody>
      </p:sp>
      <p:sp>
        <p:nvSpPr>
          <p:cNvPr id="3" name="Text Placeholder 2"/>
          <p:cNvSpPr>
            <a:spLocks noGrp="1"/>
          </p:cNvSpPr>
          <p:nvPr>
            <p:ph type="body" sz="half" idx="2"/>
          </p:nvPr>
        </p:nvSpPr>
        <p:spPr>
          <a:xfrm>
            <a:off x="609600" y="2828784"/>
            <a:ext cx="2209800" cy="3419615"/>
          </a:xfrm>
        </p:spPr>
        <p:txBody>
          <a:bodyPr>
            <a:normAutofit/>
          </a:bodyPr>
          <a:lstStyle/>
          <a:p>
            <a:r>
              <a:rPr lang="en-US" sz="1400" b="1" dirty="0" err="1" smtClean="0"/>
              <a:t>Princip</a:t>
            </a:r>
            <a:r>
              <a:rPr lang="en-US" sz="1400" b="1" dirty="0" smtClean="0"/>
              <a:t> tried, but failed, to commit suicide immediately after shooting Franz Ferdinand and Sophie.  Because he was only 19, he could not be sentenced to death (minimum age for death sentence was 20), so was sentenced to 20 years in prison.  He died in prison (of tuberculosis) at age 23. </a:t>
            </a:r>
            <a:endParaRPr lang="en-US" sz="1400" b="1" dirty="0"/>
          </a:p>
        </p:txBody>
      </p:sp>
      <p:pic>
        <p:nvPicPr>
          <p:cNvPr id="5" name="Picture Placeholder 4" descr="Gavrilo Princip.jpg"/>
          <p:cNvPicPr>
            <a:picLocks noGrp="1" noChangeAspect="1"/>
          </p:cNvPicPr>
          <p:nvPr>
            <p:ph type="pic" idx="1"/>
          </p:nvPr>
        </p:nvPicPr>
        <p:blipFill>
          <a:blip r:embed="rId2" cstate="print"/>
          <a:srcRect t="18729" b="18729"/>
          <a:stretch>
            <a:fillRect/>
          </a:stretch>
        </p:blip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Schlieffen Plan</a:t>
            </a:r>
            <a:endParaRPr lang="en-US" b="1" dirty="0"/>
          </a:p>
        </p:txBody>
      </p:sp>
      <p:sp>
        <p:nvSpPr>
          <p:cNvPr id="3" name="Content Placeholder 2"/>
          <p:cNvSpPr>
            <a:spLocks noGrp="1"/>
          </p:cNvSpPr>
          <p:nvPr>
            <p:ph idx="1"/>
          </p:nvPr>
        </p:nvSpPr>
        <p:spPr/>
        <p:txBody>
          <a:bodyPr>
            <a:normAutofit fontScale="92500"/>
          </a:bodyPr>
          <a:lstStyle/>
          <a:p>
            <a:r>
              <a:rPr lang="en-US" b="1" u="sng" dirty="0" smtClean="0"/>
              <a:t>August 1, 1914</a:t>
            </a:r>
            <a:r>
              <a:rPr lang="en-US" b="1" dirty="0" smtClean="0"/>
              <a:t>:  Germany declares war on Russia.</a:t>
            </a:r>
          </a:p>
          <a:p>
            <a:r>
              <a:rPr lang="en-US" b="1" u="sng" dirty="0" err="1" smtClean="0"/>
              <a:t>Schlieffen</a:t>
            </a:r>
            <a:r>
              <a:rPr lang="en-US" b="1" u="sng" dirty="0" smtClean="0"/>
              <a:t> Plan</a:t>
            </a:r>
            <a:r>
              <a:rPr lang="en-US" b="1" dirty="0" smtClean="0"/>
              <a:t>:  German war plan created in 1894 in case Germany had to fight both France and Russia – called for a two-front war.</a:t>
            </a:r>
          </a:p>
          <a:p>
            <a:r>
              <a:rPr lang="en-US" b="1" dirty="0" smtClean="0"/>
              <a:t>Using the </a:t>
            </a:r>
            <a:r>
              <a:rPr lang="en-US" b="1" dirty="0" err="1" smtClean="0"/>
              <a:t>Schlieffen</a:t>
            </a:r>
            <a:r>
              <a:rPr lang="en-US" b="1" dirty="0" smtClean="0"/>
              <a:t> Plan, Germany would invade France through Belgium, defeat France within six weeks, then race east to stop the Russian army attacking Germany from the east.</a:t>
            </a:r>
          </a:p>
          <a:p>
            <a:pPr lvl="1"/>
            <a:r>
              <a:rPr lang="en-US" b="1" dirty="0" smtClean="0"/>
              <a:t>Plan was based on the fact that Germany had defeated France in just six weeks during the Franco-Prussian War of 1870, so assumed they could do it again.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Britain Declares War on Germany</a:t>
            </a:r>
            <a:endParaRPr lang="en-US" b="1" dirty="0"/>
          </a:p>
        </p:txBody>
      </p:sp>
      <p:sp>
        <p:nvSpPr>
          <p:cNvPr id="3" name="Content Placeholder 2"/>
          <p:cNvSpPr>
            <a:spLocks noGrp="1"/>
          </p:cNvSpPr>
          <p:nvPr>
            <p:ph idx="1"/>
          </p:nvPr>
        </p:nvSpPr>
        <p:spPr/>
        <p:txBody>
          <a:bodyPr>
            <a:normAutofit fontScale="92500" lnSpcReduction="20000"/>
          </a:bodyPr>
          <a:lstStyle/>
          <a:p>
            <a:r>
              <a:rPr lang="en-US" b="1" u="sng" dirty="0" smtClean="0"/>
              <a:t>Official reason why Britain declared war</a:t>
            </a:r>
            <a:r>
              <a:rPr lang="en-US" b="1" dirty="0" smtClean="0"/>
              <a:t>:  Germany had violated Belgium’s neutrality by moving its army through Belgium to attack France.</a:t>
            </a:r>
          </a:p>
          <a:p>
            <a:r>
              <a:rPr lang="en-US" b="1" u="sng" dirty="0" smtClean="0"/>
              <a:t>Actual reason why Britain declared war</a:t>
            </a:r>
            <a:r>
              <a:rPr lang="en-US" b="1" dirty="0" smtClean="0"/>
              <a:t>:  Britain was worried about keeping its own power and felt it must support its Triple Entente allies (France and Russia) so they would support Britain in the future.</a:t>
            </a:r>
          </a:p>
          <a:p>
            <a:r>
              <a:rPr lang="en-US" b="1" u="sng" dirty="0" smtClean="0"/>
              <a:t>World War I</a:t>
            </a:r>
            <a:r>
              <a:rPr lang="en-US" b="1" dirty="0" smtClean="0"/>
              <a:t>:  Allies (Britain, France, &amp; their allies, including U.S. after 1917) vs. Central Powers (Germany and its allies).</a:t>
            </a:r>
          </a:p>
          <a:p>
            <a:pPr lvl="1"/>
            <a:r>
              <a:rPr lang="en-US" b="1" dirty="0" smtClean="0"/>
              <a:t>P.S. – Nobody called it “World War I” back then – it was called “The Great War,” “The War in Europe,” and “The World War.”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4402</TotalTime>
  <Words>3170</Words>
  <Application>Microsoft Office PowerPoint</Application>
  <PresentationFormat>On-screen Show (4:3)</PresentationFormat>
  <Paragraphs>153</Paragraphs>
  <Slides>40</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Calibri</vt:lpstr>
      <vt:lpstr>Constantia</vt:lpstr>
      <vt:lpstr>Wingdings 2</vt:lpstr>
      <vt:lpstr>Flow</vt:lpstr>
      <vt:lpstr>Conflict in the 20th Century </vt:lpstr>
      <vt:lpstr>Causes of the War</vt:lpstr>
      <vt:lpstr>The Balkans, a.k.a. “The Powder Keg of Europe,” ca. 1914</vt:lpstr>
      <vt:lpstr>Outbreak of War</vt:lpstr>
      <vt:lpstr>Outbreak of War, Part II</vt:lpstr>
      <vt:lpstr>Archduke Franz Ferdinand and his wife, Sophie</vt:lpstr>
      <vt:lpstr>Gavrilo Princip, the man who started World War I</vt:lpstr>
      <vt:lpstr>The Schlieffen Plan</vt:lpstr>
      <vt:lpstr>Britain Declares War on Germany</vt:lpstr>
      <vt:lpstr>1914-1915:  Illusions and Stalemate</vt:lpstr>
      <vt:lpstr>Both sides used propaganda</vt:lpstr>
      <vt:lpstr>Illusions and Stalemate, Part II</vt:lpstr>
      <vt:lpstr>Trench Warfare</vt:lpstr>
      <vt:lpstr>A British trench construction diagram</vt:lpstr>
      <vt:lpstr>British Cheshire Regiment trench at the Battle of the Somme</vt:lpstr>
      <vt:lpstr>Trench Warfare</vt:lpstr>
      <vt:lpstr>American troops in Renault FT tanks</vt:lpstr>
      <vt:lpstr>A World War</vt:lpstr>
      <vt:lpstr>British Colonel T.E. Lawrence</vt:lpstr>
      <vt:lpstr>Lawrence of Arabia</vt:lpstr>
      <vt:lpstr>America and the Great War</vt:lpstr>
      <vt:lpstr>RMS Lusitania</vt:lpstr>
      <vt:lpstr>A German U-boat</vt:lpstr>
      <vt:lpstr>Germany Makes a Choice</vt:lpstr>
      <vt:lpstr>America Enters the War</vt:lpstr>
      <vt:lpstr>Czar Nicholas II, last czar of Russia</vt:lpstr>
      <vt:lpstr>Background to the Russian Revolution (continued)</vt:lpstr>
      <vt:lpstr>Gregori Rasputin</vt:lpstr>
      <vt:lpstr>More Background to the Russian Revolution</vt:lpstr>
      <vt:lpstr>Even more background to the Russian Revolution</vt:lpstr>
      <vt:lpstr>Lenin and the Bolsheviks</vt:lpstr>
      <vt:lpstr>Vladimir Lenin in 1920</vt:lpstr>
      <vt:lpstr>The Bolsheviks Seize Power</vt:lpstr>
      <vt:lpstr>Death of the Czar</vt:lpstr>
      <vt:lpstr>Treaty of Brest-Litovsk</vt:lpstr>
      <vt:lpstr>The Momentum Changes – Twice!</vt:lpstr>
      <vt:lpstr>The Offensive Fails</vt:lpstr>
      <vt:lpstr>The End of the War</vt:lpstr>
      <vt:lpstr>The Peace Settlements – Changing the Map of Europe</vt:lpstr>
      <vt:lpstr>New Problems After WWI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History – Chapter 14</dc:title>
  <dc:creator>sean_donnelly</dc:creator>
  <cp:lastModifiedBy>Sean Donnelly</cp:lastModifiedBy>
  <cp:revision>133</cp:revision>
  <dcterms:created xsi:type="dcterms:W3CDTF">2014-01-17T20:38:25Z</dcterms:created>
  <dcterms:modified xsi:type="dcterms:W3CDTF">2018-05-31T21:31:13Z</dcterms:modified>
</cp:coreProperties>
</file>